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94"/>
  </p:notesMasterIdLst>
  <p:handoutMasterIdLst>
    <p:handoutMasterId r:id="rId95"/>
  </p:handoutMasterIdLst>
  <p:sldIdLst>
    <p:sldId id="283" r:id="rId5"/>
    <p:sldId id="292" r:id="rId6"/>
    <p:sldId id="336" r:id="rId7"/>
    <p:sldId id="337" r:id="rId8"/>
    <p:sldId id="324" r:id="rId9"/>
    <p:sldId id="338" r:id="rId10"/>
    <p:sldId id="339" r:id="rId11"/>
    <p:sldId id="340" r:id="rId12"/>
    <p:sldId id="341" r:id="rId13"/>
    <p:sldId id="342" r:id="rId14"/>
    <p:sldId id="325" r:id="rId15"/>
    <p:sldId id="343" r:id="rId16"/>
    <p:sldId id="326" r:id="rId17"/>
    <p:sldId id="344" r:id="rId18"/>
    <p:sldId id="345" r:id="rId19"/>
    <p:sldId id="346" r:id="rId20"/>
    <p:sldId id="347" r:id="rId21"/>
    <p:sldId id="348" r:id="rId22"/>
    <p:sldId id="349" r:id="rId23"/>
    <p:sldId id="327" r:id="rId24"/>
    <p:sldId id="406" r:id="rId25"/>
    <p:sldId id="350" r:id="rId26"/>
    <p:sldId id="351" r:id="rId27"/>
    <p:sldId id="352" r:id="rId28"/>
    <p:sldId id="328" r:id="rId29"/>
    <p:sldId id="353" r:id="rId30"/>
    <p:sldId id="354" r:id="rId31"/>
    <p:sldId id="329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16" r:id="rId41"/>
    <p:sldId id="363" r:id="rId42"/>
    <p:sldId id="364" r:id="rId43"/>
    <p:sldId id="365" r:id="rId44"/>
    <p:sldId id="366" r:id="rId45"/>
    <p:sldId id="367" r:id="rId46"/>
    <p:sldId id="318" r:id="rId47"/>
    <p:sldId id="369" r:id="rId48"/>
    <p:sldId id="370" r:id="rId49"/>
    <p:sldId id="371" r:id="rId50"/>
    <p:sldId id="372" r:id="rId51"/>
    <p:sldId id="373" r:id="rId52"/>
    <p:sldId id="314" r:id="rId53"/>
    <p:sldId id="374" r:id="rId54"/>
    <p:sldId id="375" r:id="rId55"/>
    <p:sldId id="376" r:id="rId56"/>
    <p:sldId id="377" r:id="rId57"/>
    <p:sldId id="335" r:id="rId58"/>
    <p:sldId id="378" r:id="rId59"/>
    <p:sldId id="379" r:id="rId60"/>
    <p:sldId id="380" r:id="rId61"/>
    <p:sldId id="381" r:id="rId62"/>
    <p:sldId id="382" r:id="rId63"/>
    <p:sldId id="333" r:id="rId64"/>
    <p:sldId id="383" r:id="rId65"/>
    <p:sldId id="384" r:id="rId66"/>
    <p:sldId id="385" r:id="rId67"/>
    <p:sldId id="386" r:id="rId68"/>
    <p:sldId id="330" r:id="rId69"/>
    <p:sldId id="387" r:id="rId70"/>
    <p:sldId id="388" r:id="rId71"/>
    <p:sldId id="389" r:id="rId72"/>
    <p:sldId id="390" r:id="rId73"/>
    <p:sldId id="332" r:id="rId74"/>
    <p:sldId id="391" r:id="rId75"/>
    <p:sldId id="392" r:id="rId76"/>
    <p:sldId id="393" r:id="rId77"/>
    <p:sldId id="394" r:id="rId78"/>
    <p:sldId id="321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7" r:id="rId88"/>
    <p:sldId id="408" r:id="rId89"/>
    <p:sldId id="409" r:id="rId90"/>
    <p:sldId id="334" r:id="rId91"/>
    <p:sldId id="405" r:id="rId92"/>
    <p:sldId id="280" r:id="rId93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目录页" id="{9D221634-295C-7843-AF5C-A0CB4F229241}">
          <p14:sldIdLst>
            <p14:sldId id="292"/>
            <p14:sldId id="336"/>
            <p14:sldId id="337"/>
          </p14:sldIdLst>
        </p14:section>
        <p14:section name="章节页" id="{FD05EE94-C931-8C4B-83A2-004B32AA1207}">
          <p14:sldIdLst>
            <p14:sldId id="324"/>
            <p14:sldId id="338"/>
            <p14:sldId id="339"/>
            <p14:sldId id="340"/>
            <p14:sldId id="341"/>
            <p14:sldId id="342"/>
            <p14:sldId id="325"/>
            <p14:sldId id="343"/>
            <p14:sldId id="326"/>
            <p14:sldId id="344"/>
            <p14:sldId id="345"/>
            <p14:sldId id="346"/>
            <p14:sldId id="347"/>
            <p14:sldId id="348"/>
            <p14:sldId id="349"/>
            <p14:sldId id="327"/>
            <p14:sldId id="406"/>
            <p14:sldId id="350"/>
            <p14:sldId id="351"/>
            <p14:sldId id="352"/>
            <p14:sldId id="328"/>
            <p14:sldId id="353"/>
            <p14:sldId id="354"/>
            <p14:sldId id="329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16"/>
            <p14:sldId id="363"/>
            <p14:sldId id="364"/>
            <p14:sldId id="365"/>
            <p14:sldId id="366"/>
            <p14:sldId id="367"/>
            <p14:sldId id="318"/>
            <p14:sldId id="369"/>
            <p14:sldId id="370"/>
            <p14:sldId id="371"/>
            <p14:sldId id="372"/>
            <p14:sldId id="373"/>
            <p14:sldId id="314"/>
            <p14:sldId id="374"/>
            <p14:sldId id="375"/>
            <p14:sldId id="376"/>
            <p14:sldId id="377"/>
            <p14:sldId id="335"/>
            <p14:sldId id="378"/>
            <p14:sldId id="379"/>
            <p14:sldId id="380"/>
            <p14:sldId id="381"/>
            <p14:sldId id="382"/>
            <p14:sldId id="333"/>
            <p14:sldId id="383"/>
            <p14:sldId id="384"/>
            <p14:sldId id="385"/>
            <p14:sldId id="386"/>
            <p14:sldId id="330"/>
            <p14:sldId id="387"/>
            <p14:sldId id="388"/>
            <p14:sldId id="389"/>
            <p14:sldId id="390"/>
            <p14:sldId id="332"/>
            <p14:sldId id="391"/>
            <p14:sldId id="392"/>
            <p14:sldId id="393"/>
            <p14:sldId id="394"/>
            <p14:sldId id="321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7"/>
            <p14:sldId id="408"/>
            <p14:sldId id="409"/>
            <p14:sldId id="334"/>
            <p14:sldId id="405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B5B5B5"/>
    <a:srgbClr val="898989"/>
    <a:srgbClr val="FFFFFF"/>
    <a:srgbClr val="E9002F"/>
    <a:srgbClr val="595757"/>
    <a:srgbClr val="221815"/>
    <a:srgbClr val="888888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6291"/>
  </p:normalViewPr>
  <p:slideViewPr>
    <p:cSldViewPr snapToGrid="0" snapToObjects="1">
      <p:cViewPr varScale="1">
        <p:scale>
          <a:sx n="88" d="100"/>
          <a:sy n="88" d="100"/>
        </p:scale>
        <p:origin x="5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7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7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77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4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Volcano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completed the missing piece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of supporting deep learning scenario on Kubernetes. Besides, the code follows Kubernetes standard and adopts non-intrusive scheme. The Jarvis training platform based on volcano has been running in production .</a:t>
            </a:r>
          </a:p>
          <a:p>
            <a:pPr algn="r"/>
            <a:r>
              <a:rPr lang="en-US" altLang="zh-CN" sz="1600" b="1" dirty="0" smtClean="0">
                <a:solidFill>
                  <a:schemeClr val="tx1"/>
                </a:solidFill>
              </a:rPr>
              <a:t>-- </a:t>
            </a:r>
            <a:r>
              <a:rPr lang="en-US" altLang="zh-CN" sz="1600" b="1" dirty="0" err="1" smtClean="0">
                <a:solidFill>
                  <a:schemeClr val="tx1"/>
                </a:solidFill>
              </a:rPr>
              <a:t>Hao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Li (Senior Architect</a:t>
            </a:r>
            <a:r>
              <a:rPr lang="en-US" altLang="zh-CN" sz="1600" b="1" baseline="0" dirty="0" smtClean="0">
                <a:solidFill>
                  <a:schemeClr val="tx1"/>
                </a:solidFill>
              </a:rPr>
              <a:t> at </a:t>
            </a:r>
            <a:r>
              <a:rPr lang="en-US" altLang="zh-CN" sz="1600" b="1" baseline="0" dirty="0" err="1" smtClean="0">
                <a:solidFill>
                  <a:schemeClr val="tx1"/>
                </a:solidFill>
              </a:rPr>
              <a:t>iQIYI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)</a:t>
            </a:r>
            <a:endParaRPr lang="zh-CN" altLang="en-US" sz="1600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xmlns="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0F7C7B5-0135-F749-B910-7325E96AE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620" y="1843088"/>
            <a:ext cx="10122060" cy="3013725"/>
          </a:xfrm>
          <a:prstGeom prst="rect">
            <a:avLst/>
          </a:prstGeom>
        </p:spPr>
        <p:txBody>
          <a:bodyPr tIns="90000" bIns="90000"/>
          <a:lstStyle>
            <a:lvl1pPr marL="412750" indent="-398463">
              <a:lnSpc>
                <a:spcPct val="7000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altLang="zh-CN" dirty="0"/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68422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1" y="304800"/>
            <a:ext cx="10731499" cy="1028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2400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仅标题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4040188" y="6438901"/>
            <a:ext cx="4116387" cy="2000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6883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右侧1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1" y="304800"/>
            <a:ext cx="10731499" cy="1028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marR="0" indent="0" algn="l" defTabSz="1187798" rtl="0" eaLnBrk="1" fontAlgn="auto" latinLnBrk="0" hangingPunct="1">
              <a:lnSpc>
                <a:spcPts val="3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标题</a:t>
            </a:r>
            <a:r>
              <a:rPr lang="en-US" altLang="zh-CN" dirty="0"/>
              <a:t>+</a:t>
            </a:r>
            <a:r>
              <a:rPr lang="zh-CN" altLang="en-US" dirty="0"/>
              <a:t>正文</a:t>
            </a:r>
            <a:r>
              <a:rPr lang="en-US" altLang="zh-CN" dirty="0"/>
              <a:t>(</a:t>
            </a:r>
            <a:r>
              <a:rPr lang="zh-CN" altLang="en-US" dirty="0"/>
              <a:t>右侧</a:t>
            </a:r>
            <a:r>
              <a:rPr lang="en-US" altLang="zh-CN" dirty="0"/>
              <a:t>1</a:t>
            </a:r>
            <a:r>
              <a:rPr lang="zh-CN" altLang="en-US" dirty="0"/>
              <a:t>栏</a:t>
            </a:r>
            <a:r>
              <a:rPr lang="en-US" altLang="zh-CN" dirty="0"/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9174" y="1435100"/>
            <a:ext cx="5356225" cy="4699000"/>
          </a:xfrm>
          <a:prstGeom prst="rect">
            <a:avLst/>
          </a:prstGeom>
        </p:spPr>
        <p:txBody>
          <a:bodyPr lIns="0" tIns="0" rIns="0" bIns="0"/>
          <a:lstStyle>
            <a:lvl1pPr marL="12373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8420" algn="ctr"/>
              </a:tabLst>
              <a:defRPr sz="14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2pPr>
            <a:lvl3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040188" y="6438901"/>
            <a:ext cx="4116387" cy="20002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4179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2" y="1512877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1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 sz="1799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8894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13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8894" marR="0" lvl="1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73936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9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0" y="2625389"/>
            <a:ext cx="1967973" cy="4233515"/>
            <a:chOff x="5343885" y="-48857"/>
            <a:chExt cx="327131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84543" y="4866463"/>
              <a:ext cx="791510" cy="66439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82308" y="4134866"/>
              <a:ext cx="791510" cy="66439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77324" y="5596166"/>
              <a:ext cx="791510" cy="66439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11114" y="3415851"/>
              <a:ext cx="791510" cy="66439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20945" y="4866463"/>
              <a:ext cx="791510" cy="66439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8707" y="4134866"/>
              <a:ext cx="791510" cy="66439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23691" y="5596166"/>
              <a:ext cx="791510" cy="66439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190/233/238</a:t>
              </a:r>
              <a:endParaRPr kumimoji="1" lang="en-US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0/0/0</a:t>
              </a:r>
              <a:endParaRPr kumimoji="1" lang="en-US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45335" y="6324024"/>
              <a:ext cx="513579" cy="66439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7003279" y="6324024"/>
              <a:ext cx="513579" cy="66439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51547" y="6324024"/>
              <a:ext cx="513579" cy="66439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98559" y="6324024"/>
              <a:ext cx="513579" cy="6643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hyperlink" Target="https://landscape.cncf.io/selected=volcano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olcano.devstats.cncf.io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hyperlink" Target="https://landscape.cncf.io/selected=volcano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olcano.devstats.cncf.io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hyperlink" Target="https://landscape.cncf.io/selected=volcano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olcano.devstats.cncf.io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volcano.sh/en/docs/" TargetMode="External"/><Relationship Id="rId3" Type="http://schemas.openxmlformats.org/officeDocument/2006/relationships/hyperlink" Target="https://volcano.sh/" TargetMode="External"/><Relationship Id="rId7" Type="http://schemas.openxmlformats.org/officeDocument/2006/relationships/hyperlink" Target="https://calendar.google.com/calendar/b/1?cid=dm9sY2Fuby5zaC5ib3RAZ21haWwuY29t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zoom.us/j/91804791393" TargetMode="External"/><Relationship Id="rId5" Type="http://schemas.openxmlformats.org/officeDocument/2006/relationships/hyperlink" Target="https://volcano-sh.slack.com/" TargetMode="External"/><Relationship Id="rId4" Type="http://schemas.openxmlformats.org/officeDocument/2006/relationships/hyperlink" Target="https://github.com/volcano-sh" TargetMode="Externa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s://volcano.sh/en/docs/" TargetMode="External"/><Relationship Id="rId3" Type="http://schemas.openxmlformats.org/officeDocument/2006/relationships/hyperlink" Target="https://volcano.sh/" TargetMode="External"/><Relationship Id="rId7" Type="http://schemas.openxmlformats.org/officeDocument/2006/relationships/hyperlink" Target="https://calendar.google.com/calendar/b/1?cid=dm9sY2Fuby5zaC5ib3RAZ21haWwuY29t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zoom.us/j/91804791393" TargetMode="External"/><Relationship Id="rId5" Type="http://schemas.openxmlformats.org/officeDocument/2006/relationships/hyperlink" Target="https://volcano-sh.slack.com/" TargetMode="External"/><Relationship Id="rId4" Type="http://schemas.openxmlformats.org/officeDocument/2006/relationships/hyperlink" Target="https://github.com/volcano-sh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基础设施感知业务需求，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业务基于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的实践</a:t>
            </a:r>
            <a:endParaRPr lang="zh-CN" alt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7F3DB8AC-5DE9-5548-8697-C9055F7FFC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9260" y="1968344"/>
            <a:ext cx="6535842" cy="643926"/>
          </a:xfrm>
        </p:spPr>
        <p:txBody>
          <a:bodyPr lIns="0" tIns="0" rIns="0" bIns="0"/>
          <a:lstStyle/>
          <a:p>
            <a:r>
              <a:rPr lang="zh-CN" altLang="en-US" sz="2000" dirty="0" smtClean="0"/>
              <a:t>王鹏  </a:t>
            </a:r>
            <a:r>
              <a:rPr lang="en-US" altLang="zh-CN" sz="2000" dirty="0" smtClean="0"/>
              <a:t>|  </a:t>
            </a:r>
            <a:r>
              <a:rPr lang="zh-CN" altLang="en-US" sz="2000" dirty="0" smtClean="0">
                <a:cs typeface="+mn-ea"/>
                <a:sym typeface="+mn-lt"/>
              </a:rPr>
              <a:t>华</a:t>
            </a:r>
            <a:r>
              <a:rPr lang="zh-CN" altLang="en-US" sz="2000" dirty="0">
                <a:cs typeface="+mn-ea"/>
                <a:sym typeface="+mn-lt"/>
              </a:rPr>
              <a:t>为云</a:t>
            </a:r>
            <a:r>
              <a:rPr lang="en-US" altLang="zh-CN" sz="2000" dirty="0">
                <a:cs typeface="+mn-ea"/>
                <a:sym typeface="+mn-lt"/>
              </a:rPr>
              <a:t>Volcano</a:t>
            </a:r>
            <a:r>
              <a:rPr lang="zh-CN" altLang="en-US" sz="2000" dirty="0">
                <a:cs typeface="+mn-ea"/>
                <a:sym typeface="+mn-lt"/>
              </a:rPr>
              <a:t>架构</a:t>
            </a:r>
            <a:r>
              <a:rPr lang="zh-CN" altLang="en-US" sz="2000" dirty="0" smtClean="0">
                <a:cs typeface="+mn-ea"/>
                <a:sym typeface="+mn-lt"/>
              </a:rPr>
              <a:t>师</a:t>
            </a:r>
            <a:endParaRPr lang="zh-CN" alt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DAC7C385-ABE1-4123-9387-C13881D11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" y="5590849"/>
            <a:ext cx="10858497" cy="7156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1A1EBC9-9993-41B3-9AB5-51E0BB448F05}"/>
              </a:ext>
            </a:extLst>
          </p:cNvPr>
          <p:cNvSpPr txBox="1"/>
          <p:nvPr/>
        </p:nvSpPr>
        <p:spPr>
          <a:xfrm>
            <a:off x="682266" y="396558"/>
            <a:ext cx="95847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批量计算的发展历程和趋势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58D506E-1FFA-4616-9A06-A064843BB323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C6E312D-F80D-4C70-9E57-A7E91C810F17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F41621FF-C406-4B01-AE37-A437F58B354D}"/>
              </a:ext>
            </a:extLst>
          </p:cNvPr>
          <p:cNvSpPr/>
          <p:nvPr/>
        </p:nvSpPr>
        <p:spPr>
          <a:xfrm>
            <a:off x="7458407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1C1340B-CA9A-4AC9-885C-D7D88043F767}"/>
              </a:ext>
            </a:extLst>
          </p:cNvPr>
          <p:cNvSpPr txBox="1"/>
          <p:nvPr/>
        </p:nvSpPr>
        <p:spPr>
          <a:xfrm>
            <a:off x="7316987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F0F8D0-55B0-400D-8F3D-235BBAADDE19}"/>
              </a:ext>
            </a:extLst>
          </p:cNvPr>
          <p:cNvSpPr txBox="1"/>
          <p:nvPr/>
        </p:nvSpPr>
        <p:spPr>
          <a:xfrm>
            <a:off x="7132464" y="4027870"/>
            <a:ext cx="9266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Tensorflow</a:t>
            </a:r>
            <a:endParaRPr lang="en-US" altLang="zh-CN" dirty="0"/>
          </a:p>
          <a:p>
            <a:r>
              <a:rPr lang="en-US" altLang="zh-CN" dirty="0"/>
              <a:t>Caffe2</a:t>
            </a:r>
          </a:p>
          <a:p>
            <a:r>
              <a:rPr lang="en-US" altLang="zh-CN"/>
              <a:t>Pytorch</a:t>
            </a:r>
            <a:endParaRPr lang="en-US" altLang="zh-CN" dirty="0"/>
          </a:p>
        </p:txBody>
      </p: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0E5BCA03-B3F0-4BE5-BC1E-5BE41F663D0C}"/>
              </a:ext>
            </a:extLst>
          </p:cNvPr>
          <p:cNvSpPr/>
          <p:nvPr/>
        </p:nvSpPr>
        <p:spPr>
          <a:xfrm>
            <a:off x="8331451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E2609E2-3552-4072-8721-CBE3FE9DF715}"/>
              </a:ext>
            </a:extLst>
          </p:cNvPr>
          <p:cNvSpPr txBox="1"/>
          <p:nvPr/>
        </p:nvSpPr>
        <p:spPr>
          <a:xfrm>
            <a:off x="8190031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55D704E-F9E8-4BD3-A3A4-B0AA1A3668B4}"/>
              </a:ext>
            </a:extLst>
          </p:cNvPr>
          <p:cNvSpPr txBox="1"/>
          <p:nvPr/>
        </p:nvSpPr>
        <p:spPr>
          <a:xfrm>
            <a:off x="8028768" y="4377313"/>
            <a:ext cx="8059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kubeflow</a:t>
            </a:r>
            <a:endParaRPr lang="en-US" altLang="zh-CN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9E769E0-95BB-43DA-A9F8-05D67CB25498}"/>
              </a:ext>
            </a:extLst>
          </p:cNvPr>
          <p:cNvCxnSpPr/>
          <p:nvPr/>
        </p:nvCxnSpPr>
        <p:spPr>
          <a:xfrm>
            <a:off x="4885641" y="2660037"/>
            <a:ext cx="0" cy="1142149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D11C837-B0E3-4602-A4D8-E63589F1CD3E}"/>
              </a:ext>
            </a:extLst>
          </p:cNvPr>
          <p:cNvSpPr txBox="1"/>
          <p:nvPr/>
        </p:nvSpPr>
        <p:spPr>
          <a:xfrm>
            <a:off x="2582054" y="2909183"/>
            <a:ext cx="9855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Hadoop 1.0</a:t>
            </a:r>
          </a:p>
          <a:p>
            <a:r>
              <a:rPr lang="en-US" altLang="zh-CN" dirty="0"/>
              <a:t>HDFS</a:t>
            </a:r>
          </a:p>
        </p:txBody>
      </p:sp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1B0D9909-A9F2-427A-9D84-F76E261A5341}"/>
              </a:ext>
            </a:extLst>
          </p:cNvPr>
          <p:cNvSpPr/>
          <p:nvPr/>
        </p:nvSpPr>
        <p:spPr>
          <a:xfrm>
            <a:off x="2880221" y="341335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7C45257-515A-460D-B5B6-21680F025D2D}"/>
              </a:ext>
            </a:extLst>
          </p:cNvPr>
          <p:cNvSpPr txBox="1"/>
          <p:nvPr/>
        </p:nvSpPr>
        <p:spPr>
          <a:xfrm>
            <a:off x="2738801" y="3509781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2006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4F7286BF-B7A3-4B21-B3B7-5528F59DCABB}"/>
              </a:ext>
            </a:extLst>
          </p:cNvPr>
          <p:cNvSpPr/>
          <p:nvPr/>
        </p:nvSpPr>
        <p:spPr>
          <a:xfrm>
            <a:off x="3668179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B72FFFE-F953-4F47-982C-66041CC175D1}"/>
              </a:ext>
            </a:extLst>
          </p:cNvPr>
          <p:cNvSpPr txBox="1"/>
          <p:nvPr/>
        </p:nvSpPr>
        <p:spPr>
          <a:xfrm>
            <a:off x="3526759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CECAA69-6D74-4D92-8327-E794D43CA08D}"/>
              </a:ext>
            </a:extLst>
          </p:cNvPr>
          <p:cNvSpPr txBox="1"/>
          <p:nvPr/>
        </p:nvSpPr>
        <p:spPr>
          <a:xfrm>
            <a:off x="3540704" y="3093849"/>
            <a:ext cx="4555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Hive</a:t>
            </a:r>
            <a:endParaRPr lang="zh-CN" altLang="en-US" dirty="0"/>
          </a:p>
        </p:txBody>
      </p:sp>
      <p:sp>
        <p:nvSpPr>
          <p:cNvPr id="22" name="等腰三角形 21">
            <a:extLst>
              <a:ext uri="{FF2B5EF4-FFF2-40B4-BE49-F238E27FC236}">
                <a16:creationId xmlns="" xmlns:a16="http://schemas.microsoft.com/office/drawing/2014/main" id="{D5727259-E7B3-4EC1-8546-DEA6EC209D66}"/>
              </a:ext>
            </a:extLst>
          </p:cNvPr>
          <p:cNvSpPr/>
          <p:nvPr/>
        </p:nvSpPr>
        <p:spPr>
          <a:xfrm>
            <a:off x="5263542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B06C874-4BE5-4147-9DD0-BA59D1102708}"/>
              </a:ext>
            </a:extLst>
          </p:cNvPr>
          <p:cNvSpPr txBox="1"/>
          <p:nvPr/>
        </p:nvSpPr>
        <p:spPr>
          <a:xfrm>
            <a:off x="5122122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B6664AB-C9F6-4D09-9C88-2E5165AC9E1E}"/>
              </a:ext>
            </a:extLst>
          </p:cNvPr>
          <p:cNvSpPr txBox="1"/>
          <p:nvPr/>
        </p:nvSpPr>
        <p:spPr>
          <a:xfrm>
            <a:off x="5050916" y="2909183"/>
            <a:ext cx="6258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YARN</a:t>
            </a:r>
          </a:p>
          <a:p>
            <a:r>
              <a:rPr lang="en-US" altLang="zh-CN"/>
              <a:t>Impala</a:t>
            </a:r>
            <a:endParaRPr lang="en-US" altLang="zh-CN" dirty="0"/>
          </a:p>
        </p:txBody>
      </p:sp>
      <p:sp>
        <p:nvSpPr>
          <p:cNvPr id="25" name="等腰三角形 24">
            <a:extLst>
              <a:ext uri="{FF2B5EF4-FFF2-40B4-BE49-F238E27FC236}">
                <a16:creationId xmlns="" xmlns:a16="http://schemas.microsoft.com/office/drawing/2014/main" id="{B5FC2A51-B27D-4DFF-8568-AE48685DD7D3}"/>
              </a:ext>
            </a:extLst>
          </p:cNvPr>
          <p:cNvSpPr/>
          <p:nvPr/>
        </p:nvSpPr>
        <p:spPr>
          <a:xfrm>
            <a:off x="7008067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E73D561-CB90-454A-8DCE-DBFC454FB11D}"/>
              </a:ext>
            </a:extLst>
          </p:cNvPr>
          <p:cNvSpPr txBox="1"/>
          <p:nvPr/>
        </p:nvSpPr>
        <p:spPr>
          <a:xfrm>
            <a:off x="6866647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FE4E12D-196D-4BC2-82D0-CA05CA66E2E4}"/>
              </a:ext>
            </a:extLst>
          </p:cNvPr>
          <p:cNvSpPr txBox="1"/>
          <p:nvPr/>
        </p:nvSpPr>
        <p:spPr>
          <a:xfrm>
            <a:off x="6823461" y="2724517"/>
            <a:ext cx="5698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</a:t>
            </a:r>
          </a:p>
          <a:p>
            <a:r>
              <a:rPr lang="en-US" altLang="zh-CN" dirty="0"/>
              <a:t>Storm</a:t>
            </a:r>
          </a:p>
          <a:p>
            <a:r>
              <a:rPr lang="en-US" altLang="zh-CN"/>
              <a:t>Flink</a:t>
            </a:r>
            <a:endParaRPr lang="en-US" altLang="zh-CN" dirty="0"/>
          </a:p>
        </p:txBody>
      </p:sp>
      <p:sp>
        <p:nvSpPr>
          <p:cNvPr id="28" name="等腰三角形 27">
            <a:extLst>
              <a:ext uri="{FF2B5EF4-FFF2-40B4-BE49-F238E27FC236}">
                <a16:creationId xmlns="" xmlns:a16="http://schemas.microsoft.com/office/drawing/2014/main" id="{450E0162-A489-489B-AF88-666D37B6243A}"/>
              </a:ext>
            </a:extLst>
          </p:cNvPr>
          <p:cNvSpPr/>
          <p:nvPr/>
        </p:nvSpPr>
        <p:spPr>
          <a:xfrm>
            <a:off x="4385976" y="341369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B184DFD6-6BE2-48CB-8987-3639E16EDAE8}"/>
              </a:ext>
            </a:extLst>
          </p:cNvPr>
          <p:cNvSpPr txBox="1"/>
          <p:nvPr/>
        </p:nvSpPr>
        <p:spPr>
          <a:xfrm>
            <a:off x="4244556" y="351012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8FC4655-7BCF-41E8-9674-9992A8F572DD}"/>
              </a:ext>
            </a:extLst>
          </p:cNvPr>
          <p:cNvSpPr txBox="1"/>
          <p:nvPr/>
        </p:nvSpPr>
        <p:spPr>
          <a:xfrm>
            <a:off x="4150619" y="2909183"/>
            <a:ext cx="6713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Hbase</a:t>
            </a:r>
          </a:p>
          <a:p>
            <a:r>
              <a:rPr lang="en-US" altLang="zh-CN"/>
              <a:t>NOSQL</a:t>
            </a:r>
            <a:endParaRPr lang="zh-CN" altLang="en-US" dirty="0"/>
          </a:p>
        </p:txBody>
      </p:sp>
      <p:sp>
        <p:nvSpPr>
          <p:cNvPr id="31" name="等腰三角形 30">
            <a:extLst>
              <a:ext uri="{FF2B5EF4-FFF2-40B4-BE49-F238E27FC236}">
                <a16:creationId xmlns="" xmlns:a16="http://schemas.microsoft.com/office/drawing/2014/main" id="{8BCF6854-F211-4FED-BC99-9654236AE1C2}"/>
              </a:ext>
            </a:extLst>
          </p:cNvPr>
          <p:cNvSpPr/>
          <p:nvPr/>
        </p:nvSpPr>
        <p:spPr>
          <a:xfrm>
            <a:off x="6015614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9E53552F-1F6A-491E-8B95-DBE775D970DA}"/>
              </a:ext>
            </a:extLst>
          </p:cNvPr>
          <p:cNvSpPr txBox="1"/>
          <p:nvPr/>
        </p:nvSpPr>
        <p:spPr>
          <a:xfrm>
            <a:off x="5874194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C760523D-EDD8-4529-8383-86CE5D9968EC}"/>
              </a:ext>
            </a:extLst>
          </p:cNvPr>
          <p:cNvSpPr txBox="1"/>
          <p:nvPr/>
        </p:nvSpPr>
        <p:spPr>
          <a:xfrm>
            <a:off x="5934690" y="3093849"/>
            <a:ext cx="3624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Tez</a:t>
            </a:r>
            <a:endParaRPr lang="en-US" altLang="zh-CN" dirty="0"/>
          </a:p>
        </p:txBody>
      </p:sp>
      <p:sp>
        <p:nvSpPr>
          <p:cNvPr id="34" name="等腰三角形 33">
            <a:extLst>
              <a:ext uri="{FF2B5EF4-FFF2-40B4-BE49-F238E27FC236}">
                <a16:creationId xmlns="" xmlns:a16="http://schemas.microsoft.com/office/drawing/2014/main" id="{A582D5FC-5139-4BD9-9CF7-51F82D4C5AFB}"/>
              </a:ext>
            </a:extLst>
          </p:cNvPr>
          <p:cNvSpPr/>
          <p:nvPr/>
        </p:nvSpPr>
        <p:spPr>
          <a:xfrm>
            <a:off x="8331451" y="3420017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520065F-A1D4-499F-93C0-1951A157C51D}"/>
              </a:ext>
            </a:extLst>
          </p:cNvPr>
          <p:cNvSpPr txBox="1"/>
          <p:nvPr/>
        </p:nvSpPr>
        <p:spPr>
          <a:xfrm>
            <a:off x="8190031" y="351644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FFEFCF2A-2399-44F4-A4B0-E271AA2E068B}"/>
              </a:ext>
            </a:extLst>
          </p:cNvPr>
          <p:cNvSpPr txBox="1"/>
          <p:nvPr/>
        </p:nvSpPr>
        <p:spPr>
          <a:xfrm>
            <a:off x="7882151" y="3093849"/>
            <a:ext cx="1066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 on k8s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28FCF048-7D76-41ED-8612-32003998E1AB}"/>
              </a:ext>
            </a:extLst>
          </p:cNvPr>
          <p:cNvCxnSpPr>
            <a:endCxn id="39" idx="2"/>
          </p:cNvCxnSpPr>
          <p:nvPr/>
        </p:nvCxnSpPr>
        <p:spPr>
          <a:xfrm flipV="1">
            <a:off x="9347815" y="2937178"/>
            <a:ext cx="380813" cy="37203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38C6097B-FAE4-4308-94A3-2167535FCDA7}"/>
              </a:ext>
            </a:extLst>
          </p:cNvPr>
          <p:cNvCxnSpPr>
            <a:endCxn id="39" idx="3"/>
          </p:cNvCxnSpPr>
          <p:nvPr/>
        </p:nvCxnSpPr>
        <p:spPr>
          <a:xfrm flipV="1">
            <a:off x="9347814" y="3167537"/>
            <a:ext cx="606473" cy="146344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椭圆 38">
            <a:extLst>
              <a:ext uri="{FF2B5EF4-FFF2-40B4-BE49-F238E27FC236}">
                <a16:creationId xmlns="" xmlns:a16="http://schemas.microsoft.com/office/drawing/2014/main" id="{35BAF8DD-2910-46F2-A1B2-F74DDEBFF6B8}"/>
              </a:ext>
            </a:extLst>
          </p:cNvPr>
          <p:cNvSpPr/>
          <p:nvPr/>
        </p:nvSpPr>
        <p:spPr>
          <a:xfrm>
            <a:off x="9728628" y="2611402"/>
            <a:ext cx="1540895" cy="651552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457200"/>
            <a:r>
              <a:rPr lang="en-US" altLang="zh-CN" sz="1200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K8s, framework, container</a:t>
            </a:r>
            <a:endParaRPr lang="zh-CN" altLang="en-US" sz="1200" kern="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69">
            <a:extLst>
              <a:ext uri="{FF2B5EF4-FFF2-40B4-BE49-F238E27FC236}">
                <a16:creationId xmlns="" xmlns:a16="http://schemas.microsoft.com/office/drawing/2014/main" id="{4B32D23F-5CBF-48D1-A43B-9B9C71488466}"/>
              </a:ext>
            </a:extLst>
          </p:cNvPr>
          <p:cNvSpPr/>
          <p:nvPr/>
        </p:nvSpPr>
        <p:spPr>
          <a:xfrm>
            <a:off x="6759544" y="4615614"/>
            <a:ext cx="4761737" cy="109731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右箭头 78">
            <a:extLst>
              <a:ext uri="{FF2B5EF4-FFF2-40B4-BE49-F238E27FC236}">
                <a16:creationId xmlns="" xmlns:a16="http://schemas.microsoft.com/office/drawing/2014/main" id="{844B99D8-71E3-4214-B80E-CC05E556C6A0}"/>
              </a:ext>
            </a:extLst>
          </p:cNvPr>
          <p:cNvSpPr/>
          <p:nvPr/>
        </p:nvSpPr>
        <p:spPr>
          <a:xfrm>
            <a:off x="2549337" y="3340233"/>
            <a:ext cx="8971943" cy="113095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右箭头 103">
            <a:extLst>
              <a:ext uri="{FF2B5EF4-FFF2-40B4-BE49-F238E27FC236}">
                <a16:creationId xmlns="" xmlns:a16="http://schemas.microsoft.com/office/drawing/2014/main" id="{2E1ACBD3-889B-4A43-9E1D-BF14EE19578A}"/>
              </a:ext>
            </a:extLst>
          </p:cNvPr>
          <p:cNvSpPr/>
          <p:nvPr/>
        </p:nvSpPr>
        <p:spPr>
          <a:xfrm>
            <a:off x="682266" y="2043362"/>
            <a:ext cx="10839015" cy="124483"/>
          </a:xfrm>
          <a:prstGeom prst="rightArrow">
            <a:avLst>
              <a:gd name="adj1" fmla="val 50000"/>
              <a:gd name="adj2" fmla="val 20835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等腰三角形 40">
            <a:extLst>
              <a:ext uri="{FF2B5EF4-FFF2-40B4-BE49-F238E27FC236}">
                <a16:creationId xmlns="" xmlns:a16="http://schemas.microsoft.com/office/drawing/2014/main" id="{44574F25-256D-4102-8FBF-9F5B3DFB5FF9}"/>
              </a:ext>
            </a:extLst>
          </p:cNvPr>
          <p:cNvSpPr/>
          <p:nvPr/>
        </p:nvSpPr>
        <p:spPr>
          <a:xfrm>
            <a:off x="8769804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A8833CA4-9914-4215-8593-410A70D7B11E}"/>
              </a:ext>
            </a:extLst>
          </p:cNvPr>
          <p:cNvSpPr txBox="1"/>
          <p:nvPr/>
        </p:nvSpPr>
        <p:spPr>
          <a:xfrm>
            <a:off x="8646140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="" xmlns:a16="http://schemas.microsoft.com/office/drawing/2014/main" id="{306813ED-10B9-489E-9D7F-07520EBCA382}"/>
              </a:ext>
            </a:extLst>
          </p:cNvPr>
          <p:cNvSpPr/>
          <p:nvPr/>
        </p:nvSpPr>
        <p:spPr>
          <a:xfrm>
            <a:off x="438597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D476CB17-6D1B-46F3-88D2-6337CB3FF837}"/>
              </a:ext>
            </a:extLst>
          </p:cNvPr>
          <p:cNvSpPr txBox="1"/>
          <p:nvPr/>
        </p:nvSpPr>
        <p:spPr>
          <a:xfrm>
            <a:off x="4244556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EA45839-CDF9-40A1-896C-059A0C1685F9}"/>
              </a:ext>
            </a:extLst>
          </p:cNvPr>
          <p:cNvSpPr txBox="1"/>
          <p:nvPr/>
        </p:nvSpPr>
        <p:spPr>
          <a:xfrm>
            <a:off x="4207686" y="1816680"/>
            <a:ext cx="5572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Slurm</a:t>
            </a:r>
            <a:endParaRPr lang="zh-CN" altLang="en-US" dirty="0"/>
          </a:p>
        </p:txBody>
      </p:sp>
      <p:sp>
        <p:nvSpPr>
          <p:cNvPr id="48" name="等腰三角形 47">
            <a:extLst>
              <a:ext uri="{FF2B5EF4-FFF2-40B4-BE49-F238E27FC236}">
                <a16:creationId xmlns="" xmlns:a16="http://schemas.microsoft.com/office/drawing/2014/main" id="{52C6C191-7D27-4FBD-A322-D8893AEEBEA4}"/>
              </a:ext>
            </a:extLst>
          </p:cNvPr>
          <p:cNvSpPr/>
          <p:nvPr/>
        </p:nvSpPr>
        <p:spPr>
          <a:xfrm>
            <a:off x="1109553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98F0BC74-6146-4E86-86B0-BE754BFE3D0F}"/>
              </a:ext>
            </a:extLst>
          </p:cNvPr>
          <p:cNvSpPr txBox="1"/>
          <p:nvPr/>
        </p:nvSpPr>
        <p:spPr>
          <a:xfrm>
            <a:off x="980154" y="2269665"/>
            <a:ext cx="39914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199*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C1464F23-1644-453D-A9B3-0E2465BFFF8D}"/>
              </a:ext>
            </a:extLst>
          </p:cNvPr>
          <p:cNvSpPr txBox="1"/>
          <p:nvPr/>
        </p:nvSpPr>
        <p:spPr>
          <a:xfrm>
            <a:off x="1001635" y="1447348"/>
            <a:ext cx="4164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LSF</a:t>
            </a:r>
          </a:p>
          <a:p>
            <a:r>
              <a:rPr lang="en-US" altLang="zh-CN" dirty="0"/>
              <a:t>PBS</a:t>
            </a:r>
          </a:p>
          <a:p>
            <a:r>
              <a:rPr lang="en-US" altLang="zh-CN" dirty="0"/>
              <a:t>SGE</a:t>
            </a:r>
            <a:endParaRPr lang="zh-CN" altLang="en-US" dirty="0"/>
          </a:p>
        </p:txBody>
      </p:sp>
      <p:sp>
        <p:nvSpPr>
          <p:cNvPr id="51" name="等腰三角形 50">
            <a:extLst>
              <a:ext uri="{FF2B5EF4-FFF2-40B4-BE49-F238E27FC236}">
                <a16:creationId xmlns="" xmlns:a16="http://schemas.microsoft.com/office/drawing/2014/main" id="{5D3139D1-15BA-4CAE-9120-D7419322A2BC}"/>
              </a:ext>
            </a:extLst>
          </p:cNvPr>
          <p:cNvSpPr/>
          <p:nvPr/>
        </p:nvSpPr>
        <p:spPr>
          <a:xfrm>
            <a:off x="1928401" y="217323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907F2A7-7E6D-4AD5-9E1E-7B8BA739196F}"/>
              </a:ext>
            </a:extLst>
          </p:cNvPr>
          <p:cNvSpPr txBox="1"/>
          <p:nvPr/>
        </p:nvSpPr>
        <p:spPr>
          <a:xfrm>
            <a:off x="1786981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78F83088-FFC0-442C-A7B0-EA264D0EC539}"/>
              </a:ext>
            </a:extLst>
          </p:cNvPr>
          <p:cNvSpPr txBox="1"/>
          <p:nvPr/>
        </p:nvSpPr>
        <p:spPr>
          <a:xfrm>
            <a:off x="1575544" y="1816680"/>
            <a:ext cx="9063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Symphony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264A7D2A-0000-4157-998B-75D8C65EB5F9}"/>
              </a:ext>
            </a:extLst>
          </p:cNvPr>
          <p:cNvSpPr txBox="1"/>
          <p:nvPr/>
        </p:nvSpPr>
        <p:spPr>
          <a:xfrm>
            <a:off x="5717740" y="1816680"/>
            <a:ext cx="7963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SGE/UGE</a:t>
            </a:r>
            <a:endParaRPr lang="zh-CN" altLang="en-US" dirty="0"/>
          </a:p>
        </p:txBody>
      </p:sp>
      <p:sp>
        <p:nvSpPr>
          <p:cNvPr id="55" name="等腰三角形 54">
            <a:extLst>
              <a:ext uri="{FF2B5EF4-FFF2-40B4-BE49-F238E27FC236}">
                <a16:creationId xmlns="" xmlns:a16="http://schemas.microsoft.com/office/drawing/2014/main" id="{7CB9A53D-37D2-4515-946B-E0F94AD1C63B}"/>
              </a:ext>
            </a:extLst>
          </p:cNvPr>
          <p:cNvSpPr/>
          <p:nvPr/>
        </p:nvSpPr>
        <p:spPr>
          <a:xfrm>
            <a:off x="331664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0B28D3EF-24A6-4B29-9932-7C695810EEB0}"/>
              </a:ext>
            </a:extLst>
          </p:cNvPr>
          <p:cNvSpPr txBox="1"/>
          <p:nvPr/>
        </p:nvSpPr>
        <p:spPr>
          <a:xfrm>
            <a:off x="2844206" y="2269665"/>
            <a:ext cx="942681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 ~ 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F63E331C-DD5F-4982-AAD1-D747929137E2}"/>
              </a:ext>
            </a:extLst>
          </p:cNvPr>
          <p:cNvSpPr txBox="1"/>
          <p:nvPr/>
        </p:nvSpPr>
        <p:spPr>
          <a:xfrm>
            <a:off x="3094113" y="1816680"/>
            <a:ext cx="6456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Globus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537A322-A943-40C9-905F-1ADF7812732B}"/>
              </a:ext>
            </a:extLst>
          </p:cNvPr>
          <p:cNvSpPr txBox="1"/>
          <p:nvPr/>
        </p:nvSpPr>
        <p:spPr>
          <a:xfrm>
            <a:off x="8390497" y="1816680"/>
            <a:ext cx="8989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36" indent="-128536" defTabSz="685584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HPC for AI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="" xmlns:a16="http://schemas.microsoft.com/office/drawing/2014/main" id="{6DA631E4-C83B-458D-808B-7AE39DF79726}"/>
              </a:ext>
            </a:extLst>
          </p:cNvPr>
          <p:cNvCxnSpPr>
            <a:endCxn id="39" idx="1"/>
          </p:cNvCxnSpPr>
          <p:nvPr/>
        </p:nvCxnSpPr>
        <p:spPr>
          <a:xfrm>
            <a:off x="9347814" y="2143942"/>
            <a:ext cx="606472" cy="56287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78C72A8D-8D9C-481D-8D7F-CA54E8187440}"/>
              </a:ext>
            </a:extLst>
          </p:cNvPr>
          <p:cNvSpPr txBox="1"/>
          <p:nvPr/>
        </p:nvSpPr>
        <p:spPr>
          <a:xfrm>
            <a:off x="9843956" y="1969058"/>
            <a:ext cx="1018227" cy="301702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5pPr marL="0" lvl="4" algn="ctr">
              <a:defRPr sz="105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4"/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isc</a:t>
            </a:r>
            <a:r>
              <a:rPr lang="en-US" altLang="zh-CN" sz="12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vhpc</a:t>
            </a:r>
            <a:endParaRPr lang="zh-CN" altLang="en-US" sz="12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D29A17C9-DB86-44CC-B673-12E829B1A6F6}"/>
              </a:ext>
            </a:extLst>
          </p:cNvPr>
          <p:cNvSpPr txBox="1"/>
          <p:nvPr/>
        </p:nvSpPr>
        <p:spPr>
          <a:xfrm>
            <a:off x="9954287" y="4192647"/>
            <a:ext cx="8204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Kubeflow</a:t>
            </a:r>
          </a:p>
          <a:p>
            <a:r>
              <a:rPr lang="en-US" altLang="zh-CN" dirty="0" err="1"/>
              <a:t>kubecon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D7967A71-C0C0-4053-B0A9-75DE6EEDE2DD}"/>
              </a:ext>
            </a:extLst>
          </p:cNvPr>
          <p:cNvCxnSpPr>
            <a:cxnSpLocks/>
          </p:cNvCxnSpPr>
          <p:nvPr/>
        </p:nvCxnSpPr>
        <p:spPr>
          <a:xfrm>
            <a:off x="6631918" y="1155701"/>
            <a:ext cx="0" cy="3477971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0E0233D9-CABA-4D63-9B3A-3A71B308F371}"/>
              </a:ext>
            </a:extLst>
          </p:cNvPr>
          <p:cNvCxnSpPr>
            <a:cxnSpLocks/>
          </p:cNvCxnSpPr>
          <p:nvPr/>
        </p:nvCxnSpPr>
        <p:spPr>
          <a:xfrm>
            <a:off x="9347814" y="1155700"/>
            <a:ext cx="0" cy="3701428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lgDash"/>
            <a:miter lim="800000"/>
          </a:ln>
          <a:effectLst/>
        </p:spPr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A939630D-DEAD-4C87-9924-35362B0510B2}"/>
              </a:ext>
            </a:extLst>
          </p:cNvPr>
          <p:cNvCxnSpPr>
            <a:cxnSpLocks/>
          </p:cNvCxnSpPr>
          <p:nvPr/>
        </p:nvCxnSpPr>
        <p:spPr>
          <a:xfrm>
            <a:off x="2549336" y="1155701"/>
            <a:ext cx="0" cy="2410025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5FFC74BB-CBEB-48D7-85BD-39318CA46DDE}"/>
              </a:ext>
            </a:extLst>
          </p:cNvPr>
          <p:cNvSpPr txBox="1"/>
          <p:nvPr/>
        </p:nvSpPr>
        <p:spPr>
          <a:xfrm>
            <a:off x="5874194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1" name="等腰三角形 160">
            <a:extLst>
              <a:ext uri="{FF2B5EF4-FFF2-40B4-BE49-F238E27FC236}">
                <a16:creationId xmlns="" xmlns:a16="http://schemas.microsoft.com/office/drawing/2014/main" id="{3EA8CFE4-95F1-4D48-8E31-F7716C943A2D}"/>
              </a:ext>
            </a:extLst>
          </p:cNvPr>
          <p:cNvSpPr/>
          <p:nvPr/>
        </p:nvSpPr>
        <p:spPr>
          <a:xfrm>
            <a:off x="601792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EC8B5C01-1568-42D6-A442-41410A470301}"/>
              </a:ext>
            </a:extLst>
          </p:cNvPr>
          <p:cNvGrpSpPr/>
          <p:nvPr/>
        </p:nvGrpSpPr>
        <p:grpSpPr>
          <a:xfrm>
            <a:off x="1449203" y="5236920"/>
            <a:ext cx="9298356" cy="784468"/>
            <a:chOff x="1446822" y="5236920"/>
            <a:chExt cx="9298356" cy="784468"/>
          </a:xfrm>
        </p:grpSpPr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6EF71A51-CCC2-41F7-96AA-A1C09499E1CF}"/>
                </a:ext>
              </a:extLst>
            </p:cNvPr>
            <p:cNvGrpSpPr/>
            <p:nvPr/>
          </p:nvGrpSpPr>
          <p:grpSpPr>
            <a:xfrm>
              <a:off x="1446822" y="5236920"/>
              <a:ext cx="3478516" cy="677108"/>
              <a:chOff x="1420354" y="5236920"/>
              <a:chExt cx="3478516" cy="677108"/>
            </a:xfrm>
          </p:grpSpPr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EE1E4D9A-6292-4E1B-81BB-3468B52E9CD5}"/>
                  </a:ext>
                </a:extLst>
              </p:cNvPr>
              <p:cNvSpPr/>
              <p:nvPr/>
            </p:nvSpPr>
            <p:spPr>
              <a:xfrm>
                <a:off x="1420354" y="5236920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长期课题：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调度效率，资源利用率</a:t>
                </a:r>
                <a:endPara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 源 池 ：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多个独立资源池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统一的大资源池</a:t>
                </a:r>
              </a:p>
            </p:txBody>
          </p:sp>
          <p:grpSp>
            <p:nvGrpSpPr>
              <p:cNvPr id="136" name="组合 135">
                <a:extLst>
                  <a:ext uri="{FF2B5EF4-FFF2-40B4-BE49-F238E27FC236}">
                    <a16:creationId xmlns="" xmlns:a16="http://schemas.microsoft.com/office/drawing/2014/main" id="{A6924E97-7423-496E-B0AF-C1283D8DC7D5}"/>
                  </a:ext>
                </a:extLst>
              </p:cNvPr>
              <p:cNvGrpSpPr/>
              <p:nvPr/>
            </p:nvGrpSpPr>
            <p:grpSpPr>
              <a:xfrm>
                <a:off x="3506698" y="5678456"/>
                <a:ext cx="147134" cy="208254"/>
                <a:chOff x="2281639" y="2346458"/>
                <a:chExt cx="323999" cy="900000"/>
              </a:xfrm>
            </p:grpSpPr>
            <p:sp>
              <p:nvSpPr>
                <p:cNvPr id="137" name="流程图: 摘录 136">
                  <a:extLst>
                    <a:ext uri="{FF2B5EF4-FFF2-40B4-BE49-F238E27FC236}">
                      <a16:creationId xmlns="" xmlns:a16="http://schemas.microsoft.com/office/drawing/2014/main" id="{555F8E7D-301F-46EA-BDCF-08472FC2E522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8" name="流程图: 摘录 137">
                  <a:extLst>
                    <a:ext uri="{FF2B5EF4-FFF2-40B4-BE49-F238E27FC236}">
                      <a16:creationId xmlns="" xmlns:a16="http://schemas.microsoft.com/office/drawing/2014/main" id="{4594DA2A-D935-479A-9554-85627076468D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9B403882-D449-47F1-8154-6D345DD089E4}"/>
                </a:ext>
              </a:extLst>
            </p:cNvPr>
            <p:cNvGrpSpPr/>
            <p:nvPr/>
          </p:nvGrpSpPr>
          <p:grpSpPr>
            <a:xfrm>
              <a:off x="7266662" y="5260641"/>
              <a:ext cx="3478516" cy="677108"/>
              <a:chOff x="5852666" y="5260641"/>
              <a:chExt cx="3478516" cy="677108"/>
            </a:xfrm>
          </p:grpSpPr>
          <p:grpSp>
            <p:nvGrpSpPr>
              <p:cNvPr id="139" name="组合 138">
                <a:extLst>
                  <a:ext uri="{FF2B5EF4-FFF2-40B4-BE49-F238E27FC236}">
                    <a16:creationId xmlns="" xmlns:a16="http://schemas.microsoft.com/office/drawing/2014/main" id="{7D346236-76B8-400C-9F3D-C2532B335F42}"/>
                  </a:ext>
                </a:extLst>
              </p:cNvPr>
              <p:cNvGrpSpPr/>
              <p:nvPr/>
            </p:nvGrpSpPr>
            <p:grpSpPr>
              <a:xfrm>
                <a:off x="7890202" y="5332127"/>
                <a:ext cx="147134" cy="208254"/>
                <a:chOff x="2281639" y="2346458"/>
                <a:chExt cx="323999" cy="900000"/>
              </a:xfrm>
            </p:grpSpPr>
            <p:sp>
              <p:nvSpPr>
                <p:cNvPr id="140" name="流程图: 摘录 139">
                  <a:extLst>
                    <a:ext uri="{FF2B5EF4-FFF2-40B4-BE49-F238E27FC236}">
                      <a16:creationId xmlns="" xmlns:a16="http://schemas.microsoft.com/office/drawing/2014/main" id="{C45F0E7E-61F5-4780-A2A3-DD9E9B12E6B1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1" name="流程图: 摘录 140">
                  <a:extLst>
                    <a:ext uri="{FF2B5EF4-FFF2-40B4-BE49-F238E27FC236}">
                      <a16:creationId xmlns="" xmlns:a16="http://schemas.microsoft.com/office/drawing/2014/main" id="{A70A9680-A892-40D5-8184-2FDA4DBCED20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="" xmlns:a16="http://schemas.microsoft.com/office/drawing/2014/main" id="{8E47F0ED-7EA4-48AD-A930-31B7FBD18F5D}"/>
                  </a:ext>
                </a:extLst>
              </p:cNvPr>
              <p:cNvGrpSpPr/>
              <p:nvPr/>
            </p:nvGrpSpPr>
            <p:grpSpPr>
              <a:xfrm>
                <a:off x="7890202" y="5665502"/>
                <a:ext cx="147134" cy="208254"/>
                <a:chOff x="2281639" y="2346458"/>
                <a:chExt cx="323999" cy="900000"/>
              </a:xfrm>
            </p:grpSpPr>
            <p:sp>
              <p:nvSpPr>
                <p:cNvPr id="143" name="流程图: 摘录 142">
                  <a:extLst>
                    <a:ext uri="{FF2B5EF4-FFF2-40B4-BE49-F238E27FC236}">
                      <a16:creationId xmlns="" xmlns:a16="http://schemas.microsoft.com/office/drawing/2014/main" id="{647A3466-01C0-4003-8D5B-4F6ACEBA3D4B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4" name="流程图: 摘录 143">
                  <a:extLst>
                    <a:ext uri="{FF2B5EF4-FFF2-40B4-BE49-F238E27FC236}">
                      <a16:creationId xmlns="" xmlns:a16="http://schemas.microsoft.com/office/drawing/2014/main" id="{21DFC28A-1FC3-4596-8761-787CA19297D5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7" name="矩形 76">
                <a:extLst>
                  <a:ext uri="{FF2B5EF4-FFF2-40B4-BE49-F238E27FC236}">
                    <a16:creationId xmlns="" xmlns:a16="http://schemas.microsoft.com/office/drawing/2014/main" id="{E695BF90-5DDF-451B-9A60-51045FF854E5}"/>
                  </a:ext>
                </a:extLst>
              </p:cNvPr>
              <p:cNvSpPr/>
              <p:nvPr/>
            </p:nvSpPr>
            <p:spPr>
              <a:xfrm>
                <a:off x="5852666" y="5260641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业务类型：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单一作业平台                     在离线作业混部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 术 栈 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自建底层技术栈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拥抱云原生底座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3DF0F936-C853-42F2-A30C-B523763641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36920"/>
              <a:ext cx="0" cy="784468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60000">
                    <a:schemeClr val="bg1">
                      <a:lumMod val="60000"/>
                      <a:lumOff val="40000"/>
                    </a:schemeClr>
                  </a:gs>
                  <a:gs pos="40000">
                    <a:schemeClr val="bg1">
                      <a:lumMod val="60000"/>
                      <a:lumOff val="4000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02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65B4F4CE-C822-4356-A20B-7A5014BB38DC}"/>
              </a:ext>
            </a:extLst>
          </p:cNvPr>
          <p:cNvSpPr txBox="1"/>
          <p:nvPr/>
        </p:nvSpPr>
        <p:spPr>
          <a:xfrm>
            <a:off x="980281" y="396558"/>
            <a:ext cx="102235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Kubernetes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容器平台已成为批量计算场景的主流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9409E57-5C3E-4388-BEA1-F99350216F16}"/>
              </a:ext>
            </a:extLst>
          </p:cNvPr>
          <p:cNvSpPr txBox="1"/>
          <p:nvPr/>
        </p:nvSpPr>
        <p:spPr>
          <a:xfrm>
            <a:off x="1067574" y="3944122"/>
            <a:ext cx="2556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defTabSz="912450">
              <a:lnSpc>
                <a:spcPct val="150000"/>
              </a:lnSpc>
              <a:defRPr sz="12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en-US" altLang="zh-CN" dirty="0"/>
              <a:t>Netflix</a:t>
            </a:r>
            <a:r>
              <a:rPr lang="zh-CN" altLang="en-US" dirty="0"/>
              <a:t>、</a:t>
            </a:r>
            <a:r>
              <a:rPr lang="en-US" altLang="zh-CN" dirty="0" err="1"/>
              <a:t>Bilibili</a:t>
            </a:r>
            <a:r>
              <a:rPr lang="zh-CN" altLang="en-US" dirty="0"/>
              <a:t>、虎牙等国内互联网企业从</a:t>
            </a:r>
            <a:r>
              <a:rPr lang="en-US" altLang="zh-CN" dirty="0"/>
              <a:t>2017</a:t>
            </a:r>
            <a:r>
              <a:rPr lang="zh-CN" altLang="en-US" dirty="0"/>
              <a:t>年开始使用容器技术进行视频处理。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BA1A6C0A-06CE-4997-ADDF-D4CBC1EBBCB0}"/>
              </a:ext>
            </a:extLst>
          </p:cNvPr>
          <p:cNvGrpSpPr/>
          <p:nvPr/>
        </p:nvGrpSpPr>
        <p:grpSpPr>
          <a:xfrm>
            <a:off x="1715574" y="2372780"/>
            <a:ext cx="1260000" cy="1260000"/>
            <a:chOff x="1033100" y="2174426"/>
            <a:chExt cx="1260000" cy="1260000"/>
          </a:xfrm>
        </p:grpSpPr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4A14F95D-D8D8-44B9-8AE3-A3294F566C41}"/>
                </a:ext>
              </a:extLst>
            </p:cNvPr>
            <p:cNvGrpSpPr/>
            <p:nvPr/>
          </p:nvGrpSpPr>
          <p:grpSpPr>
            <a:xfrm>
              <a:off x="1033100" y="2174426"/>
              <a:ext cx="1260000" cy="1260000"/>
              <a:chOff x="1033100" y="2174426"/>
              <a:chExt cx="1260000" cy="1260000"/>
            </a:xfrm>
          </p:grpSpPr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78C4BD9C-FF5A-4EB7-9C8A-C9027FCD9F09}"/>
                  </a:ext>
                </a:extLst>
              </p:cNvPr>
              <p:cNvSpPr/>
              <p:nvPr/>
            </p:nvSpPr>
            <p:spPr>
              <a:xfrm>
                <a:off x="1033100" y="2174426"/>
                <a:ext cx="1260000" cy="1260000"/>
              </a:xfrm>
              <a:prstGeom prst="ellipse">
                <a:avLst/>
              </a:prstGeom>
              <a:solidFill>
                <a:schemeClr val="accent6">
                  <a:alpha val="2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buClr>
                    <a:srgbClr val="FFFFFF"/>
                  </a:buClr>
                  <a:buSzPct val="60000"/>
                </a:pPr>
                <a:endParaRPr lang="zh-CN" altLang="en-US" sz="900" ker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C72BCDB9-4422-4D27-AA6F-D7119C203BF3}"/>
                  </a:ext>
                </a:extLst>
              </p:cNvPr>
              <p:cNvSpPr/>
              <p:nvPr/>
            </p:nvSpPr>
            <p:spPr>
              <a:xfrm rot="2127980">
                <a:off x="1178763" y="2320178"/>
                <a:ext cx="968672" cy="96867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583">
                  <a:defRPr/>
                </a:pP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ACB9F7D5-2504-414E-B958-190C47786277}"/>
                  </a:ext>
                </a:extLst>
              </p:cNvPr>
              <p:cNvSpPr/>
              <p:nvPr/>
            </p:nvSpPr>
            <p:spPr>
              <a:xfrm rot="2127980">
                <a:off x="1215183" y="2356598"/>
                <a:ext cx="895832" cy="895832"/>
              </a:xfrm>
              <a:prstGeom prst="ellipse">
                <a:avLst/>
              </a:prstGeom>
              <a:solidFill>
                <a:schemeClr val="accent6">
                  <a:alpha val="2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buClr>
                    <a:srgbClr val="FFFFFF"/>
                  </a:buClr>
                  <a:buSzPct val="60000"/>
                </a:pPr>
                <a:endParaRPr lang="zh-CN" altLang="en-US" sz="900" kern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2C8A9CD1-C3C0-4332-9C8B-1B227BF0AC4E}"/>
                  </a:ext>
                </a:extLst>
              </p:cNvPr>
              <p:cNvGrpSpPr/>
              <p:nvPr/>
            </p:nvGrpSpPr>
            <p:grpSpPr>
              <a:xfrm>
                <a:off x="1096515" y="2237841"/>
                <a:ext cx="1133171" cy="1133171"/>
                <a:chOff x="1015573" y="2740049"/>
                <a:chExt cx="1295052" cy="1295052"/>
              </a:xfrm>
            </p:grpSpPr>
            <p:grpSp>
              <p:nvGrpSpPr>
                <p:cNvPr id="24" name="组合 23">
                  <a:extLst>
                    <a:ext uri="{FF2B5EF4-FFF2-40B4-BE49-F238E27FC236}">
                      <a16:creationId xmlns="" xmlns:a16="http://schemas.microsoft.com/office/drawing/2014/main" id="{ACAC631A-E68E-446B-BD4F-C949282A9437}"/>
                    </a:ext>
                  </a:extLst>
                </p:cNvPr>
                <p:cNvGrpSpPr/>
                <p:nvPr/>
              </p:nvGrpSpPr>
              <p:grpSpPr>
                <a:xfrm>
                  <a:off x="1015573" y="2740049"/>
                  <a:ext cx="1295052" cy="1295052"/>
                  <a:chOff x="1015573" y="2740049"/>
                  <a:chExt cx="1295052" cy="1295052"/>
                </a:xfrm>
              </p:grpSpPr>
              <p:sp>
                <p:nvSpPr>
                  <p:cNvPr id="27" name="菱形 26">
                    <a:extLst>
                      <a:ext uri="{FF2B5EF4-FFF2-40B4-BE49-F238E27FC236}">
                        <a16:creationId xmlns="" xmlns:a16="http://schemas.microsoft.com/office/drawing/2014/main" id="{BEDF09E3-CB45-4D5C-9480-46A6A2783FC0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2260860" y="3258122"/>
                    <a:ext cx="49765" cy="49765"/>
                  </a:xfrm>
                  <a:prstGeom prst="diamond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菱形 27">
                    <a:extLst>
                      <a:ext uri="{FF2B5EF4-FFF2-40B4-BE49-F238E27FC236}">
                        <a16:creationId xmlns="" xmlns:a16="http://schemas.microsoft.com/office/drawing/2014/main" id="{4B14566B-A563-42F8-8D9E-B9CC47A336F3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533646" y="2740049"/>
                    <a:ext cx="49765" cy="49765"/>
                  </a:xfrm>
                  <a:prstGeom prst="diamond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菱形 28">
                    <a:extLst>
                      <a:ext uri="{FF2B5EF4-FFF2-40B4-BE49-F238E27FC236}">
                        <a16:creationId xmlns="" xmlns:a16="http://schemas.microsoft.com/office/drawing/2014/main" id="{3B51634F-86BA-4DCD-834C-715E0B7A23A3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742787" y="3985336"/>
                    <a:ext cx="49765" cy="49765"/>
                  </a:xfrm>
                  <a:prstGeom prst="diamond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菱形 29">
                    <a:extLst>
                      <a:ext uri="{FF2B5EF4-FFF2-40B4-BE49-F238E27FC236}">
                        <a16:creationId xmlns="" xmlns:a16="http://schemas.microsoft.com/office/drawing/2014/main" id="{65D43CC6-71FD-46A8-B415-16911DE2D5AE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015573" y="3467263"/>
                    <a:ext cx="49765" cy="49765"/>
                  </a:xfrm>
                  <a:prstGeom prst="diamond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5" name="弧形 24">
                  <a:extLst>
                    <a:ext uri="{FF2B5EF4-FFF2-40B4-BE49-F238E27FC236}">
                      <a16:creationId xmlns="" xmlns:a16="http://schemas.microsoft.com/office/drawing/2014/main" id="{8C2A416D-39DB-4E58-A21C-6B10B24848F7}"/>
                    </a:ext>
                  </a:extLst>
                </p:cNvPr>
                <p:cNvSpPr/>
                <p:nvPr/>
              </p:nvSpPr>
              <p:spPr>
                <a:xfrm rot="2127980">
                  <a:off x="1035464" y="2759940"/>
                  <a:ext cx="1255271" cy="1255271"/>
                </a:xfrm>
                <a:prstGeom prst="arc">
                  <a:avLst>
                    <a:gd name="adj1" fmla="val 19199152"/>
                    <a:gd name="adj2" fmla="val 2410703"/>
                  </a:avLst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83">
                    <a:defRPr/>
                  </a:pPr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弧形 25">
                  <a:extLst>
                    <a:ext uri="{FF2B5EF4-FFF2-40B4-BE49-F238E27FC236}">
                      <a16:creationId xmlns="" xmlns:a16="http://schemas.microsoft.com/office/drawing/2014/main" id="{926DC5F7-2CC2-4CEC-AA32-579CAA1B0974}"/>
                    </a:ext>
                  </a:extLst>
                </p:cNvPr>
                <p:cNvSpPr/>
                <p:nvPr/>
              </p:nvSpPr>
              <p:spPr>
                <a:xfrm rot="2127980" flipH="1">
                  <a:off x="1035464" y="2759940"/>
                  <a:ext cx="1255271" cy="1255271"/>
                </a:xfrm>
                <a:prstGeom prst="arc">
                  <a:avLst>
                    <a:gd name="adj1" fmla="val 19199152"/>
                    <a:gd name="adj2" fmla="val 2410703"/>
                  </a:avLst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83">
                    <a:defRPr/>
                  </a:pPr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11C57F04-5701-499B-8D0D-EF14C1A69AAA}"/>
                </a:ext>
              </a:extLst>
            </p:cNvPr>
            <p:cNvSpPr/>
            <p:nvPr/>
          </p:nvSpPr>
          <p:spPr>
            <a:xfrm>
              <a:off x="1432268" y="2527427"/>
              <a:ext cx="461665" cy="553998"/>
            </a:xfrm>
            <a:prstGeom prst="rect">
              <a:avLst/>
            </a:prstGeom>
            <a:noFill/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338170"/>
              <a:r>
                <a:rPr lang="zh-CN" altLang="en-US" b="1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视频</a:t>
              </a:r>
              <a:endParaRPr lang="en-US" altLang="zh-CN" b="1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  <a:p>
              <a:pPr algn="ctr" defTabSz="2338170"/>
              <a:r>
                <a:rPr lang="zh-CN" altLang="en-US" b="1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处理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CCBF0E16-2028-4EE2-9EA4-61D2357E32FF}"/>
              </a:ext>
            </a:extLst>
          </p:cNvPr>
          <p:cNvGrpSpPr/>
          <p:nvPr/>
        </p:nvGrpSpPr>
        <p:grpSpPr>
          <a:xfrm>
            <a:off x="8573189" y="2362896"/>
            <a:ext cx="2556000" cy="2412222"/>
            <a:chOff x="8570808" y="2239208"/>
            <a:chExt cx="2556000" cy="2412222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3372BC4-31BD-449E-9A2C-643204F7FE4D}"/>
                </a:ext>
              </a:extLst>
            </p:cNvPr>
            <p:cNvSpPr/>
            <p:nvPr/>
          </p:nvSpPr>
          <p:spPr>
            <a:xfrm>
              <a:off x="8570808" y="3820433"/>
              <a:ext cx="255600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245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欧洲原子能研究机构、孟山都、欧洲分子生物学实验室等均使用容器技术构建批量计算平台。</a:t>
              </a:r>
              <a:endPara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439A50A3-FD85-4A18-9223-9103B5D4F428}"/>
                </a:ext>
              </a:extLst>
            </p:cNvPr>
            <p:cNvGrpSpPr/>
            <p:nvPr/>
          </p:nvGrpSpPr>
          <p:grpSpPr>
            <a:xfrm>
              <a:off x="9218808" y="2239208"/>
              <a:ext cx="1260000" cy="1260000"/>
              <a:chOff x="5671552" y="2164542"/>
              <a:chExt cx="1260000" cy="1260000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="" xmlns:a16="http://schemas.microsoft.com/office/drawing/2014/main" id="{94F414C7-D2F3-494A-BE9E-70EF7AD7320A}"/>
                  </a:ext>
                </a:extLst>
              </p:cNvPr>
              <p:cNvGrpSpPr/>
              <p:nvPr/>
            </p:nvGrpSpPr>
            <p:grpSpPr>
              <a:xfrm>
                <a:off x="5671552" y="2164542"/>
                <a:ext cx="1260000" cy="1260000"/>
                <a:chOff x="1033100" y="2174426"/>
                <a:chExt cx="1260000" cy="1260000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="" xmlns:a16="http://schemas.microsoft.com/office/drawing/2014/main" id="{6E9A15A8-A102-470D-A8E9-11DEF0EE19A5}"/>
                    </a:ext>
                  </a:extLst>
                </p:cNvPr>
                <p:cNvSpPr/>
                <p:nvPr/>
              </p:nvSpPr>
              <p:spPr>
                <a:xfrm>
                  <a:off x="1033100" y="2174426"/>
                  <a:ext cx="1260000" cy="1260000"/>
                </a:xfrm>
                <a:prstGeom prst="ellipse">
                  <a:avLst/>
                </a:prstGeom>
                <a:solidFill>
                  <a:schemeClr val="accent6">
                    <a:alpha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219170">
                    <a:buClr>
                      <a:srgbClr val="FFFFFF"/>
                    </a:buClr>
                    <a:buSzPct val="60000"/>
                  </a:pPr>
                  <a:endParaRPr lang="zh-CN" altLang="en-US" sz="900" ker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="" xmlns:a16="http://schemas.microsoft.com/office/drawing/2014/main" id="{BB082126-74D3-47FD-BAAD-7FDFFA621D70}"/>
                    </a:ext>
                  </a:extLst>
                </p:cNvPr>
                <p:cNvSpPr/>
                <p:nvPr/>
              </p:nvSpPr>
              <p:spPr>
                <a:xfrm rot="2127980">
                  <a:off x="1178763" y="2320178"/>
                  <a:ext cx="968672" cy="968672"/>
                </a:xfrm>
                <a:prstGeom prst="ellipse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83">
                    <a:defRPr/>
                  </a:pPr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="" xmlns:a16="http://schemas.microsoft.com/office/drawing/2014/main" id="{0EBEB1E1-9A8B-4659-A906-19B1D6BD92EC}"/>
                    </a:ext>
                  </a:extLst>
                </p:cNvPr>
                <p:cNvSpPr/>
                <p:nvPr/>
              </p:nvSpPr>
              <p:spPr>
                <a:xfrm rot="2127980">
                  <a:off x="1215183" y="2356598"/>
                  <a:ext cx="895832" cy="895832"/>
                </a:xfrm>
                <a:prstGeom prst="ellipse">
                  <a:avLst/>
                </a:prstGeom>
                <a:solidFill>
                  <a:schemeClr val="accent6">
                    <a:alpha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219170">
                    <a:buClr>
                      <a:srgbClr val="FFFFFF"/>
                    </a:buClr>
                    <a:buSzPct val="60000"/>
                  </a:pPr>
                  <a:endParaRPr lang="zh-CN" altLang="en-US" sz="900" kern="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grpSp>
              <p:nvGrpSpPr>
                <p:cNvPr id="47" name="组合 46">
                  <a:extLst>
                    <a:ext uri="{FF2B5EF4-FFF2-40B4-BE49-F238E27FC236}">
                      <a16:creationId xmlns="" xmlns:a16="http://schemas.microsoft.com/office/drawing/2014/main" id="{F5A43129-5C96-41BC-844D-9E4433EAA7AB}"/>
                    </a:ext>
                  </a:extLst>
                </p:cNvPr>
                <p:cNvGrpSpPr/>
                <p:nvPr/>
              </p:nvGrpSpPr>
              <p:grpSpPr>
                <a:xfrm>
                  <a:off x="1096515" y="2237841"/>
                  <a:ext cx="1133171" cy="1133171"/>
                  <a:chOff x="1015573" y="2740049"/>
                  <a:chExt cx="1295052" cy="1295052"/>
                </a:xfrm>
              </p:grpSpPr>
              <p:grpSp>
                <p:nvGrpSpPr>
                  <p:cNvPr id="48" name="组合 47">
                    <a:extLst>
                      <a:ext uri="{FF2B5EF4-FFF2-40B4-BE49-F238E27FC236}">
                        <a16:creationId xmlns="" xmlns:a16="http://schemas.microsoft.com/office/drawing/2014/main" id="{959CE710-2C8F-4071-86D4-FE0BF451188B}"/>
                      </a:ext>
                    </a:extLst>
                  </p:cNvPr>
                  <p:cNvGrpSpPr/>
                  <p:nvPr/>
                </p:nvGrpSpPr>
                <p:grpSpPr>
                  <a:xfrm>
                    <a:off x="1015573" y="2740049"/>
                    <a:ext cx="1295052" cy="1295052"/>
                    <a:chOff x="1015573" y="2740049"/>
                    <a:chExt cx="1295052" cy="1295052"/>
                  </a:xfrm>
                </p:grpSpPr>
                <p:sp>
                  <p:nvSpPr>
                    <p:cNvPr id="51" name="菱形 50">
                      <a:extLst>
                        <a:ext uri="{FF2B5EF4-FFF2-40B4-BE49-F238E27FC236}">
                          <a16:creationId xmlns="" xmlns:a16="http://schemas.microsoft.com/office/drawing/2014/main" id="{269F2E5D-741C-4B2F-B46E-C8D31CA0479A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2260860" y="3258122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2" name="菱形 51">
                      <a:extLst>
                        <a:ext uri="{FF2B5EF4-FFF2-40B4-BE49-F238E27FC236}">
                          <a16:creationId xmlns="" xmlns:a16="http://schemas.microsoft.com/office/drawing/2014/main" id="{596BF84F-1BDE-4DF7-9EA4-E98E08DF9D3D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533646" y="2740049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 dirty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菱形 52">
                      <a:extLst>
                        <a:ext uri="{FF2B5EF4-FFF2-40B4-BE49-F238E27FC236}">
                          <a16:creationId xmlns="" xmlns:a16="http://schemas.microsoft.com/office/drawing/2014/main" id="{AAEA5BEF-2328-4CF6-ADE8-E672EC2E4987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742787" y="3985336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菱形 53">
                      <a:extLst>
                        <a:ext uri="{FF2B5EF4-FFF2-40B4-BE49-F238E27FC236}">
                          <a16:creationId xmlns="" xmlns:a16="http://schemas.microsoft.com/office/drawing/2014/main" id="{2AE28567-3143-4926-8850-849EBFE8F6EE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015573" y="3467263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49" name="弧形 48">
                    <a:extLst>
                      <a:ext uri="{FF2B5EF4-FFF2-40B4-BE49-F238E27FC236}">
                        <a16:creationId xmlns="" xmlns:a16="http://schemas.microsoft.com/office/drawing/2014/main" id="{E35A8C6F-1EFC-4C88-8428-FB1C45BD7EBA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035464" y="2759940"/>
                    <a:ext cx="1255271" cy="1255271"/>
                  </a:xfrm>
                  <a:prstGeom prst="arc">
                    <a:avLst>
                      <a:gd name="adj1" fmla="val 19199152"/>
                      <a:gd name="adj2" fmla="val 2410703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弧形 49">
                    <a:extLst>
                      <a:ext uri="{FF2B5EF4-FFF2-40B4-BE49-F238E27FC236}">
                        <a16:creationId xmlns="" xmlns:a16="http://schemas.microsoft.com/office/drawing/2014/main" id="{2C4D14EA-F9DA-4042-80A9-5A93502F95D7}"/>
                      </a:ext>
                    </a:extLst>
                  </p:cNvPr>
                  <p:cNvSpPr/>
                  <p:nvPr/>
                </p:nvSpPr>
                <p:spPr>
                  <a:xfrm rot="2127980" flipH="1">
                    <a:off x="1035464" y="2759940"/>
                    <a:ext cx="1255271" cy="1255271"/>
                  </a:xfrm>
                  <a:prstGeom prst="arc">
                    <a:avLst>
                      <a:gd name="adj1" fmla="val 19199152"/>
                      <a:gd name="adj2" fmla="val 2410703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9824F924-2BBD-4A03-B854-D039DF5C7AFF}"/>
                  </a:ext>
                </a:extLst>
              </p:cNvPr>
              <p:cNvSpPr/>
              <p:nvPr/>
            </p:nvSpPr>
            <p:spPr>
              <a:xfrm>
                <a:off x="5965723" y="2517543"/>
                <a:ext cx="671659" cy="553998"/>
              </a:xfrm>
              <a:prstGeom prst="rect">
                <a:avLst/>
              </a:prstGeom>
              <a:noFill/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2338170"/>
                <a:r>
                  <a:rPr lang="en-US" altLang="zh-CN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HPC</a:t>
                </a:r>
              </a:p>
              <a:p>
                <a:pPr algn="ctr" defTabSz="2338170"/>
                <a:r>
                  <a:rPr lang="en-US" altLang="zh-CN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&amp;</a:t>
                </a:r>
                <a:r>
                  <a:rPr lang="zh-CN" altLang="en-US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基因</a:t>
                </a:r>
              </a:p>
            </p:txBody>
          </p:sp>
        </p:grpSp>
      </p:grp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BE76407C-CC8A-4B12-ABB7-86BB0995A75E}"/>
              </a:ext>
            </a:extLst>
          </p:cNvPr>
          <p:cNvGrpSpPr/>
          <p:nvPr/>
        </p:nvGrpSpPr>
        <p:grpSpPr>
          <a:xfrm>
            <a:off x="4820382" y="2372780"/>
            <a:ext cx="2556000" cy="2402338"/>
            <a:chOff x="4818001" y="2249092"/>
            <a:chExt cx="2556000" cy="2402338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60EA6B60-F25E-4552-A108-7D6ABCAD5EBE}"/>
                </a:ext>
              </a:extLst>
            </p:cNvPr>
            <p:cNvSpPr/>
            <p:nvPr/>
          </p:nvSpPr>
          <p:spPr>
            <a:xfrm>
              <a:off x="4818001" y="3820433"/>
              <a:ext cx="255600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245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K8s</a:t>
              </a:r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基于其大规模并行计算和海量弹性技术，正成为大数据和人工智能的未来；顶级大数据</a:t>
              </a: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/AI</a:t>
              </a:r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公司纷纷跟进。</a:t>
              </a:r>
              <a:endPara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="" xmlns:a16="http://schemas.microsoft.com/office/drawing/2014/main" id="{C86C731C-C8C2-4EBC-AD6D-74A94DA11BDC}"/>
                </a:ext>
              </a:extLst>
            </p:cNvPr>
            <p:cNvGrpSpPr/>
            <p:nvPr/>
          </p:nvGrpSpPr>
          <p:grpSpPr>
            <a:xfrm>
              <a:off x="5466001" y="2249092"/>
              <a:ext cx="1260000" cy="1260000"/>
              <a:chOff x="3294550" y="2174426"/>
              <a:chExt cx="1260000" cy="1260000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="" xmlns:a16="http://schemas.microsoft.com/office/drawing/2014/main" id="{F217B98B-8905-4452-A4C5-4CD88A9EE273}"/>
                  </a:ext>
                </a:extLst>
              </p:cNvPr>
              <p:cNvGrpSpPr/>
              <p:nvPr/>
            </p:nvGrpSpPr>
            <p:grpSpPr>
              <a:xfrm>
                <a:off x="3294550" y="2174426"/>
                <a:ext cx="1260000" cy="1260000"/>
                <a:chOff x="1033100" y="2174426"/>
                <a:chExt cx="1260000" cy="1260000"/>
              </a:xfrm>
            </p:grpSpPr>
            <p:sp>
              <p:nvSpPr>
                <p:cNvPr id="32" name="椭圆 31">
                  <a:extLst>
                    <a:ext uri="{FF2B5EF4-FFF2-40B4-BE49-F238E27FC236}">
                      <a16:creationId xmlns="" xmlns:a16="http://schemas.microsoft.com/office/drawing/2014/main" id="{6DF2CB72-E5E2-4FF0-909C-F8A2E2D198FD}"/>
                    </a:ext>
                  </a:extLst>
                </p:cNvPr>
                <p:cNvSpPr/>
                <p:nvPr/>
              </p:nvSpPr>
              <p:spPr>
                <a:xfrm>
                  <a:off x="1033100" y="2174426"/>
                  <a:ext cx="1260000" cy="1260000"/>
                </a:xfrm>
                <a:prstGeom prst="ellipse">
                  <a:avLst/>
                </a:prstGeom>
                <a:solidFill>
                  <a:schemeClr val="accent6">
                    <a:alpha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219170">
                    <a:buClr>
                      <a:srgbClr val="FFFFFF"/>
                    </a:buClr>
                    <a:buSzPct val="60000"/>
                  </a:pPr>
                  <a:endParaRPr lang="zh-CN" altLang="en-US" sz="900" ker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="" xmlns:a16="http://schemas.microsoft.com/office/drawing/2014/main" id="{19FD31D7-8C56-4A00-A36A-1DB19869592B}"/>
                    </a:ext>
                  </a:extLst>
                </p:cNvPr>
                <p:cNvSpPr/>
                <p:nvPr/>
              </p:nvSpPr>
              <p:spPr>
                <a:xfrm rot="2127980">
                  <a:off x="1178763" y="2320178"/>
                  <a:ext cx="968672" cy="968672"/>
                </a:xfrm>
                <a:prstGeom prst="ellipse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83">
                    <a:defRPr/>
                  </a:pPr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="" xmlns:a16="http://schemas.microsoft.com/office/drawing/2014/main" id="{2842C815-C607-4404-A083-941E4904D3A9}"/>
                    </a:ext>
                  </a:extLst>
                </p:cNvPr>
                <p:cNvSpPr/>
                <p:nvPr/>
              </p:nvSpPr>
              <p:spPr>
                <a:xfrm rot="2127980">
                  <a:off x="1215183" y="2356598"/>
                  <a:ext cx="895832" cy="895832"/>
                </a:xfrm>
                <a:prstGeom prst="ellipse">
                  <a:avLst/>
                </a:prstGeom>
                <a:solidFill>
                  <a:schemeClr val="accent6">
                    <a:alpha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219170">
                    <a:buClr>
                      <a:srgbClr val="FFFFFF"/>
                    </a:buClr>
                    <a:buSzPct val="60000"/>
                  </a:pPr>
                  <a:endParaRPr lang="zh-CN" altLang="en-US" sz="900" kern="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grpSp>
              <p:nvGrpSpPr>
                <p:cNvPr id="35" name="组合 34">
                  <a:extLst>
                    <a:ext uri="{FF2B5EF4-FFF2-40B4-BE49-F238E27FC236}">
                      <a16:creationId xmlns="" xmlns:a16="http://schemas.microsoft.com/office/drawing/2014/main" id="{E236C4C8-5E5C-4050-97A1-166E32FC924A}"/>
                    </a:ext>
                  </a:extLst>
                </p:cNvPr>
                <p:cNvGrpSpPr/>
                <p:nvPr/>
              </p:nvGrpSpPr>
              <p:grpSpPr>
                <a:xfrm>
                  <a:off x="1096515" y="2237841"/>
                  <a:ext cx="1133171" cy="1133171"/>
                  <a:chOff x="1015573" y="2740049"/>
                  <a:chExt cx="1295052" cy="1295052"/>
                </a:xfrm>
              </p:grpSpPr>
              <p:grpSp>
                <p:nvGrpSpPr>
                  <p:cNvPr id="36" name="组合 35">
                    <a:extLst>
                      <a:ext uri="{FF2B5EF4-FFF2-40B4-BE49-F238E27FC236}">
                        <a16:creationId xmlns="" xmlns:a16="http://schemas.microsoft.com/office/drawing/2014/main" id="{D69BB8B4-18F2-453A-8D83-C5A7B9C7751B}"/>
                      </a:ext>
                    </a:extLst>
                  </p:cNvPr>
                  <p:cNvGrpSpPr/>
                  <p:nvPr/>
                </p:nvGrpSpPr>
                <p:grpSpPr>
                  <a:xfrm>
                    <a:off x="1015573" y="2740049"/>
                    <a:ext cx="1295052" cy="1295052"/>
                    <a:chOff x="1015573" y="2740049"/>
                    <a:chExt cx="1295052" cy="1295052"/>
                  </a:xfrm>
                </p:grpSpPr>
                <p:sp>
                  <p:nvSpPr>
                    <p:cNvPr id="39" name="菱形 38">
                      <a:extLst>
                        <a:ext uri="{FF2B5EF4-FFF2-40B4-BE49-F238E27FC236}">
                          <a16:creationId xmlns="" xmlns:a16="http://schemas.microsoft.com/office/drawing/2014/main" id="{44D1799E-2744-4764-AE31-F7F58D3D1F01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2260860" y="3258122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0" name="菱形 39">
                      <a:extLst>
                        <a:ext uri="{FF2B5EF4-FFF2-40B4-BE49-F238E27FC236}">
                          <a16:creationId xmlns="" xmlns:a16="http://schemas.microsoft.com/office/drawing/2014/main" id="{E3F89E8C-DD78-43FE-AB86-8DBB54301A49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533646" y="2740049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 dirty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1" name="菱形 40">
                      <a:extLst>
                        <a:ext uri="{FF2B5EF4-FFF2-40B4-BE49-F238E27FC236}">
                          <a16:creationId xmlns="" xmlns:a16="http://schemas.microsoft.com/office/drawing/2014/main" id="{9BE873C6-5C60-40C5-A00B-EF060D8F4A8B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742787" y="3985336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2" name="菱形 41">
                      <a:extLst>
                        <a:ext uri="{FF2B5EF4-FFF2-40B4-BE49-F238E27FC236}">
                          <a16:creationId xmlns="" xmlns:a16="http://schemas.microsoft.com/office/drawing/2014/main" id="{35CB5B32-58E2-4DD0-A5C2-BA46F5A51CB6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015573" y="3467263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7" name="弧形 36">
                    <a:extLst>
                      <a:ext uri="{FF2B5EF4-FFF2-40B4-BE49-F238E27FC236}">
                        <a16:creationId xmlns="" xmlns:a16="http://schemas.microsoft.com/office/drawing/2014/main" id="{AD29A98A-28C1-42B5-A4B1-F2ECB38D6FA4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035464" y="2759940"/>
                    <a:ext cx="1255271" cy="1255271"/>
                  </a:xfrm>
                  <a:prstGeom prst="arc">
                    <a:avLst>
                      <a:gd name="adj1" fmla="val 19199152"/>
                      <a:gd name="adj2" fmla="val 2410703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弧形 37">
                    <a:extLst>
                      <a:ext uri="{FF2B5EF4-FFF2-40B4-BE49-F238E27FC236}">
                        <a16:creationId xmlns="" xmlns:a16="http://schemas.microsoft.com/office/drawing/2014/main" id="{1E79C351-1200-4979-AFFC-DC593345DC69}"/>
                      </a:ext>
                    </a:extLst>
                  </p:cNvPr>
                  <p:cNvSpPr/>
                  <p:nvPr/>
                </p:nvSpPr>
                <p:spPr>
                  <a:xfrm rot="2127980" flipH="1">
                    <a:off x="1035464" y="2759940"/>
                    <a:ext cx="1255271" cy="1255271"/>
                  </a:xfrm>
                  <a:prstGeom prst="arc">
                    <a:avLst>
                      <a:gd name="adj1" fmla="val 19199152"/>
                      <a:gd name="adj2" fmla="val 2410703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4189E4AA-2D99-45B0-8AFE-6D1AB455A8AD}"/>
                  </a:ext>
                </a:extLst>
              </p:cNvPr>
              <p:cNvSpPr/>
              <p:nvPr/>
            </p:nvSpPr>
            <p:spPr>
              <a:xfrm>
                <a:off x="3578302" y="2527427"/>
                <a:ext cx="692497" cy="553998"/>
              </a:xfrm>
              <a:prstGeom prst="rect">
                <a:avLst/>
              </a:prstGeom>
              <a:noFill/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2338170"/>
                <a:r>
                  <a:rPr lang="zh-CN" altLang="en-US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大数据</a:t>
                </a:r>
                <a:endParaRPr lang="en-US" altLang="zh-CN" b="1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  <a:p>
                <a:pPr algn="ctr" defTabSz="2338170"/>
                <a:r>
                  <a:rPr lang="en-US" altLang="zh-CN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&amp;AI</a:t>
                </a:r>
              </a:p>
            </p:txBody>
          </p:sp>
        </p:grpSp>
      </p:grpSp>
      <p:cxnSp>
        <p:nvCxnSpPr>
          <p:cNvPr id="69" name="直接连接符 68">
            <a:extLst>
              <a:ext uri="{FF2B5EF4-FFF2-40B4-BE49-F238E27FC236}">
                <a16:creationId xmlns="" xmlns:a16="http://schemas.microsoft.com/office/drawing/2014/main" id="{F608A49C-F96C-43CA-8C32-15DD26160FC1}"/>
              </a:ext>
            </a:extLst>
          </p:cNvPr>
          <p:cNvCxnSpPr>
            <a:cxnSpLocks/>
          </p:cNvCxnSpPr>
          <p:nvPr/>
        </p:nvCxnSpPr>
        <p:spPr>
          <a:xfrm flipV="1">
            <a:off x="4221978" y="1926711"/>
            <a:ext cx="0" cy="3291492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="" xmlns:a16="http://schemas.microsoft.com/office/drawing/2014/main" id="{6DE8F256-7929-4EDA-9E55-008CAFBE5A30}"/>
              </a:ext>
            </a:extLst>
          </p:cNvPr>
          <p:cNvCxnSpPr>
            <a:cxnSpLocks/>
          </p:cNvCxnSpPr>
          <p:nvPr/>
        </p:nvCxnSpPr>
        <p:spPr>
          <a:xfrm flipV="1">
            <a:off x="7974786" y="1926711"/>
            <a:ext cx="0" cy="3291492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65B4F4CE-C822-4356-A20B-7A5014BB38DC}"/>
              </a:ext>
            </a:extLst>
          </p:cNvPr>
          <p:cNvSpPr txBox="1"/>
          <p:nvPr/>
        </p:nvSpPr>
        <p:spPr>
          <a:xfrm>
            <a:off x="980281" y="396558"/>
            <a:ext cx="102235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Kubernetes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容器平台已成为批量计算场景的主流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9409E57-5C3E-4388-BEA1-F99350216F16}"/>
              </a:ext>
            </a:extLst>
          </p:cNvPr>
          <p:cNvSpPr txBox="1"/>
          <p:nvPr/>
        </p:nvSpPr>
        <p:spPr>
          <a:xfrm>
            <a:off x="1067574" y="3944122"/>
            <a:ext cx="2556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 defTabSz="912450">
              <a:lnSpc>
                <a:spcPct val="150000"/>
              </a:lnSpc>
              <a:defRPr sz="12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en-US" altLang="zh-CN" dirty="0"/>
              <a:t>Netflix</a:t>
            </a:r>
            <a:r>
              <a:rPr lang="zh-CN" altLang="en-US" dirty="0"/>
              <a:t>、</a:t>
            </a:r>
            <a:r>
              <a:rPr lang="en-US" altLang="zh-CN" dirty="0" err="1"/>
              <a:t>Bilibili</a:t>
            </a:r>
            <a:r>
              <a:rPr lang="zh-CN" altLang="en-US" dirty="0"/>
              <a:t>、虎牙等国内互联网企业从</a:t>
            </a:r>
            <a:r>
              <a:rPr lang="en-US" altLang="zh-CN" dirty="0"/>
              <a:t>2017</a:t>
            </a:r>
            <a:r>
              <a:rPr lang="zh-CN" altLang="en-US" dirty="0"/>
              <a:t>年开始使用容器技术进行视频处理。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BA1A6C0A-06CE-4997-ADDF-D4CBC1EBBCB0}"/>
              </a:ext>
            </a:extLst>
          </p:cNvPr>
          <p:cNvGrpSpPr/>
          <p:nvPr/>
        </p:nvGrpSpPr>
        <p:grpSpPr>
          <a:xfrm>
            <a:off x="1715574" y="2372780"/>
            <a:ext cx="1260000" cy="1260000"/>
            <a:chOff x="1033100" y="2174426"/>
            <a:chExt cx="1260000" cy="1260000"/>
          </a:xfrm>
        </p:grpSpPr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4A14F95D-D8D8-44B9-8AE3-A3294F566C41}"/>
                </a:ext>
              </a:extLst>
            </p:cNvPr>
            <p:cNvGrpSpPr/>
            <p:nvPr/>
          </p:nvGrpSpPr>
          <p:grpSpPr>
            <a:xfrm>
              <a:off x="1033100" y="2174426"/>
              <a:ext cx="1260000" cy="1260000"/>
              <a:chOff x="1033100" y="2174426"/>
              <a:chExt cx="1260000" cy="1260000"/>
            </a:xfrm>
          </p:grpSpPr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78C4BD9C-FF5A-4EB7-9C8A-C9027FCD9F09}"/>
                  </a:ext>
                </a:extLst>
              </p:cNvPr>
              <p:cNvSpPr/>
              <p:nvPr/>
            </p:nvSpPr>
            <p:spPr>
              <a:xfrm>
                <a:off x="1033100" y="2174426"/>
                <a:ext cx="1260000" cy="1260000"/>
              </a:xfrm>
              <a:prstGeom prst="ellipse">
                <a:avLst/>
              </a:prstGeom>
              <a:solidFill>
                <a:schemeClr val="accent6">
                  <a:alpha val="2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buClr>
                    <a:srgbClr val="FFFFFF"/>
                  </a:buClr>
                  <a:buSzPct val="60000"/>
                </a:pPr>
                <a:endParaRPr lang="zh-CN" altLang="en-US" sz="900" ker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C72BCDB9-4422-4D27-AA6F-D7119C203BF3}"/>
                  </a:ext>
                </a:extLst>
              </p:cNvPr>
              <p:cNvSpPr/>
              <p:nvPr/>
            </p:nvSpPr>
            <p:spPr>
              <a:xfrm rot="2127980">
                <a:off x="1178763" y="2320178"/>
                <a:ext cx="968672" cy="96867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583">
                  <a:defRPr/>
                </a:pPr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ACB9F7D5-2504-414E-B958-190C47786277}"/>
                  </a:ext>
                </a:extLst>
              </p:cNvPr>
              <p:cNvSpPr/>
              <p:nvPr/>
            </p:nvSpPr>
            <p:spPr>
              <a:xfrm rot="2127980">
                <a:off x="1215183" y="2356598"/>
                <a:ext cx="895832" cy="895832"/>
              </a:xfrm>
              <a:prstGeom prst="ellipse">
                <a:avLst/>
              </a:prstGeom>
              <a:solidFill>
                <a:schemeClr val="accent6">
                  <a:alpha val="2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1219170">
                  <a:buClr>
                    <a:srgbClr val="FFFFFF"/>
                  </a:buClr>
                  <a:buSzPct val="60000"/>
                </a:pPr>
                <a:endParaRPr lang="zh-CN" altLang="en-US" sz="900" kern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2C8A9CD1-C3C0-4332-9C8B-1B227BF0AC4E}"/>
                  </a:ext>
                </a:extLst>
              </p:cNvPr>
              <p:cNvGrpSpPr/>
              <p:nvPr/>
            </p:nvGrpSpPr>
            <p:grpSpPr>
              <a:xfrm>
                <a:off x="1096515" y="2237841"/>
                <a:ext cx="1133171" cy="1133171"/>
                <a:chOff x="1015573" y="2740049"/>
                <a:chExt cx="1295052" cy="1295052"/>
              </a:xfrm>
            </p:grpSpPr>
            <p:grpSp>
              <p:nvGrpSpPr>
                <p:cNvPr id="24" name="组合 23">
                  <a:extLst>
                    <a:ext uri="{FF2B5EF4-FFF2-40B4-BE49-F238E27FC236}">
                      <a16:creationId xmlns="" xmlns:a16="http://schemas.microsoft.com/office/drawing/2014/main" id="{ACAC631A-E68E-446B-BD4F-C949282A9437}"/>
                    </a:ext>
                  </a:extLst>
                </p:cNvPr>
                <p:cNvGrpSpPr/>
                <p:nvPr/>
              </p:nvGrpSpPr>
              <p:grpSpPr>
                <a:xfrm>
                  <a:off x="1015573" y="2740049"/>
                  <a:ext cx="1295052" cy="1295052"/>
                  <a:chOff x="1015573" y="2740049"/>
                  <a:chExt cx="1295052" cy="1295052"/>
                </a:xfrm>
              </p:grpSpPr>
              <p:sp>
                <p:nvSpPr>
                  <p:cNvPr id="27" name="菱形 26">
                    <a:extLst>
                      <a:ext uri="{FF2B5EF4-FFF2-40B4-BE49-F238E27FC236}">
                        <a16:creationId xmlns="" xmlns:a16="http://schemas.microsoft.com/office/drawing/2014/main" id="{BEDF09E3-CB45-4D5C-9480-46A6A2783FC0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2260860" y="3258122"/>
                    <a:ext cx="49765" cy="49765"/>
                  </a:xfrm>
                  <a:prstGeom prst="diamond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菱形 27">
                    <a:extLst>
                      <a:ext uri="{FF2B5EF4-FFF2-40B4-BE49-F238E27FC236}">
                        <a16:creationId xmlns="" xmlns:a16="http://schemas.microsoft.com/office/drawing/2014/main" id="{4B14566B-A563-42F8-8D9E-B9CC47A336F3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533646" y="2740049"/>
                    <a:ext cx="49765" cy="49765"/>
                  </a:xfrm>
                  <a:prstGeom prst="diamond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菱形 28">
                    <a:extLst>
                      <a:ext uri="{FF2B5EF4-FFF2-40B4-BE49-F238E27FC236}">
                        <a16:creationId xmlns="" xmlns:a16="http://schemas.microsoft.com/office/drawing/2014/main" id="{3B51634F-86BA-4DCD-834C-715E0B7A23A3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742787" y="3985336"/>
                    <a:ext cx="49765" cy="49765"/>
                  </a:xfrm>
                  <a:prstGeom prst="diamond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菱形 29">
                    <a:extLst>
                      <a:ext uri="{FF2B5EF4-FFF2-40B4-BE49-F238E27FC236}">
                        <a16:creationId xmlns="" xmlns:a16="http://schemas.microsoft.com/office/drawing/2014/main" id="{65D43CC6-71FD-46A8-B415-16911DE2D5AE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015573" y="3467263"/>
                    <a:ext cx="49765" cy="49765"/>
                  </a:xfrm>
                  <a:prstGeom prst="diamond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5" name="弧形 24">
                  <a:extLst>
                    <a:ext uri="{FF2B5EF4-FFF2-40B4-BE49-F238E27FC236}">
                      <a16:creationId xmlns="" xmlns:a16="http://schemas.microsoft.com/office/drawing/2014/main" id="{8C2A416D-39DB-4E58-A21C-6B10B24848F7}"/>
                    </a:ext>
                  </a:extLst>
                </p:cNvPr>
                <p:cNvSpPr/>
                <p:nvPr/>
              </p:nvSpPr>
              <p:spPr>
                <a:xfrm rot="2127980">
                  <a:off x="1035464" y="2759940"/>
                  <a:ext cx="1255271" cy="1255271"/>
                </a:xfrm>
                <a:prstGeom prst="arc">
                  <a:avLst>
                    <a:gd name="adj1" fmla="val 19199152"/>
                    <a:gd name="adj2" fmla="val 2410703"/>
                  </a:avLst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83">
                    <a:defRPr/>
                  </a:pPr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弧形 25">
                  <a:extLst>
                    <a:ext uri="{FF2B5EF4-FFF2-40B4-BE49-F238E27FC236}">
                      <a16:creationId xmlns="" xmlns:a16="http://schemas.microsoft.com/office/drawing/2014/main" id="{926DC5F7-2CC2-4CEC-AA32-579CAA1B0974}"/>
                    </a:ext>
                  </a:extLst>
                </p:cNvPr>
                <p:cNvSpPr/>
                <p:nvPr/>
              </p:nvSpPr>
              <p:spPr>
                <a:xfrm rot="2127980" flipH="1">
                  <a:off x="1035464" y="2759940"/>
                  <a:ext cx="1255271" cy="1255271"/>
                </a:xfrm>
                <a:prstGeom prst="arc">
                  <a:avLst>
                    <a:gd name="adj1" fmla="val 19199152"/>
                    <a:gd name="adj2" fmla="val 2410703"/>
                  </a:avLst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83">
                    <a:defRPr/>
                  </a:pPr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8" name="矩形 57">
              <a:extLst>
                <a:ext uri="{FF2B5EF4-FFF2-40B4-BE49-F238E27FC236}">
                  <a16:creationId xmlns="" xmlns:a16="http://schemas.microsoft.com/office/drawing/2014/main" id="{11C57F04-5701-499B-8D0D-EF14C1A69AAA}"/>
                </a:ext>
              </a:extLst>
            </p:cNvPr>
            <p:cNvSpPr/>
            <p:nvPr/>
          </p:nvSpPr>
          <p:spPr>
            <a:xfrm>
              <a:off x="1432268" y="2527427"/>
              <a:ext cx="461665" cy="553998"/>
            </a:xfrm>
            <a:prstGeom prst="rect">
              <a:avLst/>
            </a:prstGeom>
            <a:noFill/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2338170"/>
              <a:r>
                <a:rPr lang="zh-CN" altLang="en-US" b="1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视频</a:t>
              </a:r>
              <a:endParaRPr lang="en-US" altLang="zh-CN" b="1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endParaRPr>
            </a:p>
            <a:p>
              <a:pPr algn="ctr" defTabSz="2338170"/>
              <a:r>
                <a:rPr lang="zh-CN" altLang="en-US" b="1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处理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="" xmlns:a16="http://schemas.microsoft.com/office/drawing/2014/main" id="{CCBF0E16-2028-4EE2-9EA4-61D2357E32FF}"/>
              </a:ext>
            </a:extLst>
          </p:cNvPr>
          <p:cNvGrpSpPr/>
          <p:nvPr/>
        </p:nvGrpSpPr>
        <p:grpSpPr>
          <a:xfrm>
            <a:off x="8573189" y="2362896"/>
            <a:ext cx="2556000" cy="2412222"/>
            <a:chOff x="8570808" y="2239208"/>
            <a:chExt cx="2556000" cy="2412222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03372BC4-31BD-449E-9A2C-643204F7FE4D}"/>
                </a:ext>
              </a:extLst>
            </p:cNvPr>
            <p:cNvSpPr/>
            <p:nvPr/>
          </p:nvSpPr>
          <p:spPr>
            <a:xfrm>
              <a:off x="8570808" y="3820433"/>
              <a:ext cx="255600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245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欧洲原子能研究机构、孟山都、欧洲分子生物学实验室等均使用容器技术构建批量计算平台。</a:t>
              </a:r>
              <a:endPara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="" xmlns:a16="http://schemas.microsoft.com/office/drawing/2014/main" id="{439A50A3-FD85-4A18-9223-9103B5D4F428}"/>
                </a:ext>
              </a:extLst>
            </p:cNvPr>
            <p:cNvGrpSpPr/>
            <p:nvPr/>
          </p:nvGrpSpPr>
          <p:grpSpPr>
            <a:xfrm>
              <a:off x="9218808" y="2239208"/>
              <a:ext cx="1260000" cy="1260000"/>
              <a:chOff x="5671552" y="2164542"/>
              <a:chExt cx="1260000" cy="1260000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="" xmlns:a16="http://schemas.microsoft.com/office/drawing/2014/main" id="{94F414C7-D2F3-494A-BE9E-70EF7AD7320A}"/>
                  </a:ext>
                </a:extLst>
              </p:cNvPr>
              <p:cNvGrpSpPr/>
              <p:nvPr/>
            </p:nvGrpSpPr>
            <p:grpSpPr>
              <a:xfrm>
                <a:off x="5671552" y="2164542"/>
                <a:ext cx="1260000" cy="1260000"/>
                <a:chOff x="1033100" y="2174426"/>
                <a:chExt cx="1260000" cy="1260000"/>
              </a:xfrm>
            </p:grpSpPr>
            <p:sp>
              <p:nvSpPr>
                <p:cNvPr id="44" name="椭圆 43">
                  <a:extLst>
                    <a:ext uri="{FF2B5EF4-FFF2-40B4-BE49-F238E27FC236}">
                      <a16:creationId xmlns="" xmlns:a16="http://schemas.microsoft.com/office/drawing/2014/main" id="{6E9A15A8-A102-470D-A8E9-11DEF0EE19A5}"/>
                    </a:ext>
                  </a:extLst>
                </p:cNvPr>
                <p:cNvSpPr/>
                <p:nvPr/>
              </p:nvSpPr>
              <p:spPr>
                <a:xfrm>
                  <a:off x="1033100" y="2174426"/>
                  <a:ext cx="1260000" cy="1260000"/>
                </a:xfrm>
                <a:prstGeom prst="ellipse">
                  <a:avLst/>
                </a:prstGeom>
                <a:solidFill>
                  <a:schemeClr val="accent6">
                    <a:alpha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219170">
                    <a:buClr>
                      <a:srgbClr val="FFFFFF"/>
                    </a:buClr>
                    <a:buSzPct val="60000"/>
                  </a:pPr>
                  <a:endParaRPr lang="zh-CN" altLang="en-US" sz="900" ker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="" xmlns:a16="http://schemas.microsoft.com/office/drawing/2014/main" id="{BB082126-74D3-47FD-BAAD-7FDFFA621D70}"/>
                    </a:ext>
                  </a:extLst>
                </p:cNvPr>
                <p:cNvSpPr/>
                <p:nvPr/>
              </p:nvSpPr>
              <p:spPr>
                <a:xfrm rot="2127980">
                  <a:off x="1178763" y="2320178"/>
                  <a:ext cx="968672" cy="968672"/>
                </a:xfrm>
                <a:prstGeom prst="ellipse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83">
                    <a:defRPr/>
                  </a:pPr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="" xmlns:a16="http://schemas.microsoft.com/office/drawing/2014/main" id="{0EBEB1E1-9A8B-4659-A906-19B1D6BD92EC}"/>
                    </a:ext>
                  </a:extLst>
                </p:cNvPr>
                <p:cNvSpPr/>
                <p:nvPr/>
              </p:nvSpPr>
              <p:spPr>
                <a:xfrm rot="2127980">
                  <a:off x="1215183" y="2356598"/>
                  <a:ext cx="895832" cy="895832"/>
                </a:xfrm>
                <a:prstGeom prst="ellipse">
                  <a:avLst/>
                </a:prstGeom>
                <a:solidFill>
                  <a:schemeClr val="accent6">
                    <a:alpha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219170">
                    <a:buClr>
                      <a:srgbClr val="FFFFFF"/>
                    </a:buClr>
                    <a:buSzPct val="60000"/>
                  </a:pPr>
                  <a:endParaRPr lang="zh-CN" altLang="en-US" sz="900" kern="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grpSp>
              <p:nvGrpSpPr>
                <p:cNvPr id="47" name="组合 46">
                  <a:extLst>
                    <a:ext uri="{FF2B5EF4-FFF2-40B4-BE49-F238E27FC236}">
                      <a16:creationId xmlns="" xmlns:a16="http://schemas.microsoft.com/office/drawing/2014/main" id="{F5A43129-5C96-41BC-844D-9E4433EAA7AB}"/>
                    </a:ext>
                  </a:extLst>
                </p:cNvPr>
                <p:cNvGrpSpPr/>
                <p:nvPr/>
              </p:nvGrpSpPr>
              <p:grpSpPr>
                <a:xfrm>
                  <a:off x="1096515" y="2237841"/>
                  <a:ext cx="1133171" cy="1133171"/>
                  <a:chOff x="1015573" y="2740049"/>
                  <a:chExt cx="1295052" cy="1295052"/>
                </a:xfrm>
              </p:grpSpPr>
              <p:grpSp>
                <p:nvGrpSpPr>
                  <p:cNvPr id="48" name="组合 47">
                    <a:extLst>
                      <a:ext uri="{FF2B5EF4-FFF2-40B4-BE49-F238E27FC236}">
                        <a16:creationId xmlns="" xmlns:a16="http://schemas.microsoft.com/office/drawing/2014/main" id="{959CE710-2C8F-4071-86D4-FE0BF451188B}"/>
                      </a:ext>
                    </a:extLst>
                  </p:cNvPr>
                  <p:cNvGrpSpPr/>
                  <p:nvPr/>
                </p:nvGrpSpPr>
                <p:grpSpPr>
                  <a:xfrm>
                    <a:off x="1015573" y="2740049"/>
                    <a:ext cx="1295052" cy="1295052"/>
                    <a:chOff x="1015573" y="2740049"/>
                    <a:chExt cx="1295052" cy="1295052"/>
                  </a:xfrm>
                </p:grpSpPr>
                <p:sp>
                  <p:nvSpPr>
                    <p:cNvPr id="51" name="菱形 50">
                      <a:extLst>
                        <a:ext uri="{FF2B5EF4-FFF2-40B4-BE49-F238E27FC236}">
                          <a16:creationId xmlns="" xmlns:a16="http://schemas.microsoft.com/office/drawing/2014/main" id="{269F2E5D-741C-4B2F-B46E-C8D31CA0479A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2260860" y="3258122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2" name="菱形 51">
                      <a:extLst>
                        <a:ext uri="{FF2B5EF4-FFF2-40B4-BE49-F238E27FC236}">
                          <a16:creationId xmlns="" xmlns:a16="http://schemas.microsoft.com/office/drawing/2014/main" id="{596BF84F-1BDE-4DF7-9EA4-E98E08DF9D3D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533646" y="2740049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 dirty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3" name="菱形 52">
                      <a:extLst>
                        <a:ext uri="{FF2B5EF4-FFF2-40B4-BE49-F238E27FC236}">
                          <a16:creationId xmlns="" xmlns:a16="http://schemas.microsoft.com/office/drawing/2014/main" id="{AAEA5BEF-2328-4CF6-ADE8-E672EC2E4987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742787" y="3985336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4" name="菱形 53">
                      <a:extLst>
                        <a:ext uri="{FF2B5EF4-FFF2-40B4-BE49-F238E27FC236}">
                          <a16:creationId xmlns="" xmlns:a16="http://schemas.microsoft.com/office/drawing/2014/main" id="{2AE28567-3143-4926-8850-849EBFE8F6EE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015573" y="3467263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49" name="弧形 48">
                    <a:extLst>
                      <a:ext uri="{FF2B5EF4-FFF2-40B4-BE49-F238E27FC236}">
                        <a16:creationId xmlns="" xmlns:a16="http://schemas.microsoft.com/office/drawing/2014/main" id="{E35A8C6F-1EFC-4C88-8428-FB1C45BD7EBA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035464" y="2759940"/>
                    <a:ext cx="1255271" cy="1255271"/>
                  </a:xfrm>
                  <a:prstGeom prst="arc">
                    <a:avLst>
                      <a:gd name="adj1" fmla="val 19199152"/>
                      <a:gd name="adj2" fmla="val 2410703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弧形 49">
                    <a:extLst>
                      <a:ext uri="{FF2B5EF4-FFF2-40B4-BE49-F238E27FC236}">
                        <a16:creationId xmlns="" xmlns:a16="http://schemas.microsoft.com/office/drawing/2014/main" id="{2C4D14EA-F9DA-4042-80A9-5A93502F95D7}"/>
                      </a:ext>
                    </a:extLst>
                  </p:cNvPr>
                  <p:cNvSpPr/>
                  <p:nvPr/>
                </p:nvSpPr>
                <p:spPr>
                  <a:xfrm rot="2127980" flipH="1">
                    <a:off x="1035464" y="2759940"/>
                    <a:ext cx="1255271" cy="1255271"/>
                  </a:xfrm>
                  <a:prstGeom prst="arc">
                    <a:avLst>
                      <a:gd name="adj1" fmla="val 19199152"/>
                      <a:gd name="adj2" fmla="val 2410703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9824F924-2BBD-4A03-B854-D039DF5C7AFF}"/>
                  </a:ext>
                </a:extLst>
              </p:cNvPr>
              <p:cNvSpPr/>
              <p:nvPr/>
            </p:nvSpPr>
            <p:spPr>
              <a:xfrm>
                <a:off x="5965723" y="2517543"/>
                <a:ext cx="671659" cy="553998"/>
              </a:xfrm>
              <a:prstGeom prst="rect">
                <a:avLst/>
              </a:prstGeom>
              <a:noFill/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2338170"/>
                <a:r>
                  <a:rPr lang="en-US" altLang="zh-CN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HPC</a:t>
                </a:r>
              </a:p>
              <a:p>
                <a:pPr algn="ctr" defTabSz="2338170"/>
                <a:r>
                  <a:rPr lang="en-US" altLang="zh-CN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&amp;</a:t>
                </a:r>
                <a:r>
                  <a:rPr lang="zh-CN" altLang="en-US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基因</a:t>
                </a:r>
              </a:p>
            </p:txBody>
          </p:sp>
        </p:grpSp>
      </p:grpSp>
      <p:grpSp>
        <p:nvGrpSpPr>
          <p:cNvPr id="76" name="组合 75">
            <a:extLst>
              <a:ext uri="{FF2B5EF4-FFF2-40B4-BE49-F238E27FC236}">
                <a16:creationId xmlns="" xmlns:a16="http://schemas.microsoft.com/office/drawing/2014/main" id="{BE76407C-CC8A-4B12-ABB7-86BB0995A75E}"/>
              </a:ext>
            </a:extLst>
          </p:cNvPr>
          <p:cNvGrpSpPr/>
          <p:nvPr/>
        </p:nvGrpSpPr>
        <p:grpSpPr>
          <a:xfrm>
            <a:off x="4820382" y="2372780"/>
            <a:ext cx="2556000" cy="2402338"/>
            <a:chOff x="4818001" y="2249092"/>
            <a:chExt cx="2556000" cy="2402338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60EA6B60-F25E-4552-A108-7D6ABCAD5EBE}"/>
                </a:ext>
              </a:extLst>
            </p:cNvPr>
            <p:cNvSpPr/>
            <p:nvPr/>
          </p:nvSpPr>
          <p:spPr>
            <a:xfrm>
              <a:off x="4818001" y="3820433"/>
              <a:ext cx="2556000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245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K8s</a:t>
              </a:r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基于其大规模并行计算和海量弹性技术，正成为大数据和人工智能的未来；顶级大数据</a:t>
              </a: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/AI</a:t>
              </a:r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公司纷纷跟进。</a:t>
              </a:r>
              <a:endPara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="" xmlns:a16="http://schemas.microsoft.com/office/drawing/2014/main" id="{C86C731C-C8C2-4EBC-AD6D-74A94DA11BDC}"/>
                </a:ext>
              </a:extLst>
            </p:cNvPr>
            <p:cNvGrpSpPr/>
            <p:nvPr/>
          </p:nvGrpSpPr>
          <p:grpSpPr>
            <a:xfrm>
              <a:off x="5466001" y="2249092"/>
              <a:ext cx="1260000" cy="1260000"/>
              <a:chOff x="3294550" y="2174426"/>
              <a:chExt cx="1260000" cy="1260000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="" xmlns:a16="http://schemas.microsoft.com/office/drawing/2014/main" id="{F217B98B-8905-4452-A4C5-4CD88A9EE273}"/>
                  </a:ext>
                </a:extLst>
              </p:cNvPr>
              <p:cNvGrpSpPr/>
              <p:nvPr/>
            </p:nvGrpSpPr>
            <p:grpSpPr>
              <a:xfrm>
                <a:off x="3294550" y="2174426"/>
                <a:ext cx="1260000" cy="1260000"/>
                <a:chOff x="1033100" y="2174426"/>
                <a:chExt cx="1260000" cy="1260000"/>
              </a:xfrm>
            </p:grpSpPr>
            <p:sp>
              <p:nvSpPr>
                <p:cNvPr id="32" name="椭圆 31">
                  <a:extLst>
                    <a:ext uri="{FF2B5EF4-FFF2-40B4-BE49-F238E27FC236}">
                      <a16:creationId xmlns="" xmlns:a16="http://schemas.microsoft.com/office/drawing/2014/main" id="{6DF2CB72-E5E2-4FF0-909C-F8A2E2D198FD}"/>
                    </a:ext>
                  </a:extLst>
                </p:cNvPr>
                <p:cNvSpPr/>
                <p:nvPr/>
              </p:nvSpPr>
              <p:spPr>
                <a:xfrm>
                  <a:off x="1033100" y="2174426"/>
                  <a:ext cx="1260000" cy="1260000"/>
                </a:xfrm>
                <a:prstGeom prst="ellipse">
                  <a:avLst/>
                </a:prstGeom>
                <a:solidFill>
                  <a:schemeClr val="accent6">
                    <a:alpha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219170">
                    <a:buClr>
                      <a:srgbClr val="FFFFFF"/>
                    </a:buClr>
                    <a:buSzPct val="60000"/>
                  </a:pPr>
                  <a:endParaRPr lang="zh-CN" altLang="en-US" sz="900" ker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="" xmlns:a16="http://schemas.microsoft.com/office/drawing/2014/main" id="{19FD31D7-8C56-4A00-A36A-1DB19869592B}"/>
                    </a:ext>
                  </a:extLst>
                </p:cNvPr>
                <p:cNvSpPr/>
                <p:nvPr/>
              </p:nvSpPr>
              <p:spPr>
                <a:xfrm rot="2127980">
                  <a:off x="1178763" y="2320178"/>
                  <a:ext cx="968672" cy="968672"/>
                </a:xfrm>
                <a:prstGeom prst="ellipse">
                  <a:avLst/>
                </a:prstGeom>
                <a:noFill/>
                <a:ln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583">
                    <a:defRPr/>
                  </a:pPr>
                  <a:endParaRPr lang="zh-CN" altLang="en-US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="" xmlns:a16="http://schemas.microsoft.com/office/drawing/2014/main" id="{2842C815-C607-4404-A083-941E4904D3A9}"/>
                    </a:ext>
                  </a:extLst>
                </p:cNvPr>
                <p:cNvSpPr/>
                <p:nvPr/>
              </p:nvSpPr>
              <p:spPr>
                <a:xfrm rot="2127980">
                  <a:off x="1215183" y="2356598"/>
                  <a:ext cx="895832" cy="895832"/>
                </a:xfrm>
                <a:prstGeom prst="ellipse">
                  <a:avLst/>
                </a:prstGeom>
                <a:solidFill>
                  <a:schemeClr val="accent6">
                    <a:alpha val="2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1219170">
                    <a:buClr>
                      <a:srgbClr val="FFFFFF"/>
                    </a:buClr>
                    <a:buSzPct val="60000"/>
                  </a:pPr>
                  <a:endParaRPr lang="zh-CN" altLang="en-US" sz="900" kern="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endParaRPr>
                </a:p>
              </p:txBody>
            </p:sp>
            <p:grpSp>
              <p:nvGrpSpPr>
                <p:cNvPr id="35" name="组合 34">
                  <a:extLst>
                    <a:ext uri="{FF2B5EF4-FFF2-40B4-BE49-F238E27FC236}">
                      <a16:creationId xmlns="" xmlns:a16="http://schemas.microsoft.com/office/drawing/2014/main" id="{E236C4C8-5E5C-4050-97A1-166E32FC924A}"/>
                    </a:ext>
                  </a:extLst>
                </p:cNvPr>
                <p:cNvGrpSpPr/>
                <p:nvPr/>
              </p:nvGrpSpPr>
              <p:grpSpPr>
                <a:xfrm>
                  <a:off x="1096515" y="2237841"/>
                  <a:ext cx="1133171" cy="1133171"/>
                  <a:chOff x="1015573" y="2740049"/>
                  <a:chExt cx="1295052" cy="1295052"/>
                </a:xfrm>
              </p:grpSpPr>
              <p:grpSp>
                <p:nvGrpSpPr>
                  <p:cNvPr id="36" name="组合 35">
                    <a:extLst>
                      <a:ext uri="{FF2B5EF4-FFF2-40B4-BE49-F238E27FC236}">
                        <a16:creationId xmlns="" xmlns:a16="http://schemas.microsoft.com/office/drawing/2014/main" id="{D69BB8B4-18F2-453A-8D83-C5A7B9C7751B}"/>
                      </a:ext>
                    </a:extLst>
                  </p:cNvPr>
                  <p:cNvGrpSpPr/>
                  <p:nvPr/>
                </p:nvGrpSpPr>
                <p:grpSpPr>
                  <a:xfrm>
                    <a:off x="1015573" y="2740049"/>
                    <a:ext cx="1295052" cy="1295052"/>
                    <a:chOff x="1015573" y="2740049"/>
                    <a:chExt cx="1295052" cy="1295052"/>
                  </a:xfrm>
                </p:grpSpPr>
                <p:sp>
                  <p:nvSpPr>
                    <p:cNvPr id="39" name="菱形 38">
                      <a:extLst>
                        <a:ext uri="{FF2B5EF4-FFF2-40B4-BE49-F238E27FC236}">
                          <a16:creationId xmlns="" xmlns:a16="http://schemas.microsoft.com/office/drawing/2014/main" id="{44D1799E-2744-4764-AE31-F7F58D3D1F01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2260860" y="3258122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0" name="菱形 39">
                      <a:extLst>
                        <a:ext uri="{FF2B5EF4-FFF2-40B4-BE49-F238E27FC236}">
                          <a16:creationId xmlns="" xmlns:a16="http://schemas.microsoft.com/office/drawing/2014/main" id="{E3F89E8C-DD78-43FE-AB86-8DBB54301A49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533646" y="2740049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 dirty="0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1" name="菱形 40">
                      <a:extLst>
                        <a:ext uri="{FF2B5EF4-FFF2-40B4-BE49-F238E27FC236}">
                          <a16:creationId xmlns="" xmlns:a16="http://schemas.microsoft.com/office/drawing/2014/main" id="{9BE873C6-5C60-40C5-A00B-EF060D8F4A8B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742787" y="3985336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42" name="菱形 41">
                      <a:extLst>
                        <a:ext uri="{FF2B5EF4-FFF2-40B4-BE49-F238E27FC236}">
                          <a16:creationId xmlns="" xmlns:a16="http://schemas.microsoft.com/office/drawing/2014/main" id="{35CB5B32-58E2-4DD0-A5C2-BA46F5A51CB6}"/>
                        </a:ext>
                      </a:extLst>
                    </p:cNvPr>
                    <p:cNvSpPr/>
                    <p:nvPr/>
                  </p:nvSpPr>
                  <p:spPr>
                    <a:xfrm rot="2127980">
                      <a:off x="1015573" y="3467263"/>
                      <a:ext cx="49765" cy="49765"/>
                    </a:xfrm>
                    <a:prstGeom prst="diamond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583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7" name="弧形 36">
                    <a:extLst>
                      <a:ext uri="{FF2B5EF4-FFF2-40B4-BE49-F238E27FC236}">
                        <a16:creationId xmlns="" xmlns:a16="http://schemas.microsoft.com/office/drawing/2014/main" id="{AD29A98A-28C1-42B5-A4B1-F2ECB38D6FA4}"/>
                      </a:ext>
                    </a:extLst>
                  </p:cNvPr>
                  <p:cNvSpPr/>
                  <p:nvPr/>
                </p:nvSpPr>
                <p:spPr>
                  <a:xfrm rot="2127980">
                    <a:off x="1035464" y="2759940"/>
                    <a:ext cx="1255271" cy="1255271"/>
                  </a:xfrm>
                  <a:prstGeom prst="arc">
                    <a:avLst>
                      <a:gd name="adj1" fmla="val 19199152"/>
                      <a:gd name="adj2" fmla="val 2410703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弧形 37">
                    <a:extLst>
                      <a:ext uri="{FF2B5EF4-FFF2-40B4-BE49-F238E27FC236}">
                        <a16:creationId xmlns="" xmlns:a16="http://schemas.microsoft.com/office/drawing/2014/main" id="{1E79C351-1200-4979-AFFC-DC593345DC69}"/>
                      </a:ext>
                    </a:extLst>
                  </p:cNvPr>
                  <p:cNvSpPr/>
                  <p:nvPr/>
                </p:nvSpPr>
                <p:spPr>
                  <a:xfrm rot="2127980" flipH="1">
                    <a:off x="1035464" y="2759940"/>
                    <a:ext cx="1255271" cy="1255271"/>
                  </a:xfrm>
                  <a:prstGeom prst="arc">
                    <a:avLst>
                      <a:gd name="adj1" fmla="val 19199152"/>
                      <a:gd name="adj2" fmla="val 2410703"/>
                    </a:avLst>
                  </a:prstGeom>
                  <a:noFill/>
                  <a:ln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583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4189E4AA-2D99-45B0-8AFE-6D1AB455A8AD}"/>
                  </a:ext>
                </a:extLst>
              </p:cNvPr>
              <p:cNvSpPr/>
              <p:nvPr/>
            </p:nvSpPr>
            <p:spPr>
              <a:xfrm>
                <a:off x="3578302" y="2527427"/>
                <a:ext cx="692497" cy="553998"/>
              </a:xfrm>
              <a:prstGeom prst="rect">
                <a:avLst/>
              </a:prstGeom>
              <a:noFill/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2338170"/>
                <a:r>
                  <a:rPr lang="zh-CN" altLang="en-US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大数据</a:t>
                </a:r>
                <a:endParaRPr lang="en-US" altLang="zh-CN" b="1" kern="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endParaRPr>
              </a:p>
              <a:p>
                <a:pPr algn="ctr" defTabSz="2338170"/>
                <a:r>
                  <a:rPr lang="en-US" altLang="zh-CN" b="1" kern="0" dirty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itchFamily="34" charset="0"/>
                  </a:rPr>
                  <a:t>&amp;AI</a:t>
                </a:r>
              </a:p>
            </p:txBody>
          </p:sp>
        </p:grpSp>
      </p:grpSp>
      <p:cxnSp>
        <p:nvCxnSpPr>
          <p:cNvPr id="69" name="直接连接符 68">
            <a:extLst>
              <a:ext uri="{FF2B5EF4-FFF2-40B4-BE49-F238E27FC236}">
                <a16:creationId xmlns="" xmlns:a16="http://schemas.microsoft.com/office/drawing/2014/main" id="{F608A49C-F96C-43CA-8C32-15DD26160FC1}"/>
              </a:ext>
            </a:extLst>
          </p:cNvPr>
          <p:cNvCxnSpPr>
            <a:cxnSpLocks/>
          </p:cNvCxnSpPr>
          <p:nvPr/>
        </p:nvCxnSpPr>
        <p:spPr>
          <a:xfrm flipV="1">
            <a:off x="4221978" y="1926711"/>
            <a:ext cx="0" cy="3291492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="" xmlns:a16="http://schemas.microsoft.com/office/drawing/2014/main" id="{6DE8F256-7929-4EDA-9E55-008CAFBE5A30}"/>
              </a:ext>
            </a:extLst>
          </p:cNvPr>
          <p:cNvCxnSpPr>
            <a:cxnSpLocks/>
          </p:cNvCxnSpPr>
          <p:nvPr/>
        </p:nvCxnSpPr>
        <p:spPr>
          <a:xfrm flipV="1">
            <a:off x="7974786" y="1926711"/>
            <a:ext cx="0" cy="3291492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1">
            <a:extLst>
              <a:ext uri="{FF2B5EF4-FFF2-40B4-BE49-F238E27FC236}">
                <a16:creationId xmlns="" xmlns:a16="http://schemas.microsoft.com/office/drawing/2014/main" id="{95F3B57B-3AEC-4B6B-98FE-509232CCB736}"/>
              </a:ext>
            </a:extLst>
          </p:cNvPr>
          <p:cNvSpPr/>
          <p:nvPr/>
        </p:nvSpPr>
        <p:spPr>
          <a:xfrm>
            <a:off x="662782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335C72-585F-48C3-89EA-66C69E34B1CC}"/>
              </a:ext>
            </a:extLst>
          </p:cNvPr>
          <p:cNvSpPr txBox="1"/>
          <p:nvPr/>
        </p:nvSpPr>
        <p:spPr>
          <a:xfrm>
            <a:off x="662783" y="396558"/>
            <a:ext cx="10540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云原生批量计算面临的关键挑战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4DF385-5F40-41D9-85F5-49A20F48378B}"/>
              </a:ext>
            </a:extLst>
          </p:cNvPr>
          <p:cNvSpPr/>
          <p:nvPr/>
        </p:nvSpPr>
        <p:spPr>
          <a:xfrm>
            <a:off x="662782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作业管理缺失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1">
            <a:extLst>
              <a:ext uri="{FF2B5EF4-FFF2-40B4-BE49-F238E27FC236}">
                <a16:creationId xmlns="" xmlns:a16="http://schemas.microsoft.com/office/drawing/2014/main" id="{9F8898B6-900D-44EE-BB6A-8678C2B93EAA}"/>
              </a:ext>
            </a:extLst>
          </p:cNvPr>
          <p:cNvSpPr/>
          <p:nvPr/>
        </p:nvSpPr>
        <p:spPr>
          <a:xfrm>
            <a:off x="6256847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2928BC9-274F-4CD2-AA2C-FB0147A5FF41}"/>
              </a:ext>
            </a:extLst>
          </p:cNvPr>
          <p:cNvSpPr/>
          <p:nvPr/>
        </p:nvSpPr>
        <p:spPr>
          <a:xfrm>
            <a:off x="6256847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调度策略局限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97DFC45-451B-407D-AD82-0A1975B5DD83}"/>
              </a:ext>
            </a:extLst>
          </p:cNvPr>
          <p:cNvSpPr/>
          <p:nvPr/>
        </p:nvSpPr>
        <p:spPr>
          <a:xfrm>
            <a:off x="662782" y="1754841"/>
            <a:ext cx="4056380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级别调度，无法感知上层应用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缺少作业概念、缺少完善的生命周期的管理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缺少任务依赖、作业依赖支持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F896CA2-5B82-4D6D-BD67-2AFECC953234}"/>
              </a:ext>
            </a:extLst>
          </p:cNvPr>
          <p:cNvSpPr/>
          <p:nvPr/>
        </p:nvSpPr>
        <p:spPr>
          <a:xfrm>
            <a:off x="6256847" y="1754841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Fairshaing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scheduling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不支持多场景的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reservation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backfill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CPU/IO topology based scheduling</a:t>
            </a:r>
          </a:p>
        </p:txBody>
      </p:sp>
      <p:sp>
        <p:nvSpPr>
          <p:cNvPr id="19" name="圆角矩形 11">
            <a:extLst>
              <a:ext uri="{FF2B5EF4-FFF2-40B4-BE49-F238E27FC236}">
                <a16:creationId xmlns="" xmlns:a16="http://schemas.microsoft.com/office/drawing/2014/main" id="{9D02A68A-2F74-4CB1-B0EA-F789AD74E2F9}"/>
              </a:ext>
            </a:extLst>
          </p:cNvPr>
          <p:cNvSpPr/>
          <p:nvPr/>
        </p:nvSpPr>
        <p:spPr>
          <a:xfrm>
            <a:off x="662782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6039F6D-3AD2-4A2A-BF6E-FE228CF301A6}"/>
              </a:ext>
            </a:extLst>
          </p:cNvPr>
          <p:cNvSpPr/>
          <p:nvPr/>
        </p:nvSpPr>
        <p:spPr>
          <a:xfrm>
            <a:off x="662782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领域计算框架支持不足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11">
            <a:extLst>
              <a:ext uri="{FF2B5EF4-FFF2-40B4-BE49-F238E27FC236}">
                <a16:creationId xmlns="" xmlns:a16="http://schemas.microsoft.com/office/drawing/2014/main" id="{0E384CB8-B090-4F41-A844-5863CB0F5107}"/>
              </a:ext>
            </a:extLst>
          </p:cNvPr>
          <p:cNvSpPr/>
          <p:nvPr/>
        </p:nvSpPr>
        <p:spPr>
          <a:xfrm>
            <a:off x="6256847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FC1DFAC-1890-4F37-839B-6E573435D5AE}"/>
              </a:ext>
            </a:extLst>
          </p:cNvPr>
          <p:cNvSpPr/>
          <p:nvPr/>
        </p:nvSpPr>
        <p:spPr>
          <a:xfrm>
            <a:off x="6256847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资源规划复用、异构计算支持不足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C3E9BE0-EF0D-4185-B20D-6A85C3C72E8D}"/>
              </a:ext>
            </a:extLst>
          </p:cNvPr>
          <p:cNvSpPr/>
          <p:nvPr/>
        </p:nvSpPr>
        <p:spPr>
          <a:xfrm>
            <a:off x="662782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部署运维复杂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不同框架对作业管理、并行计算等要求不同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计算密集，资源波动大，需要高级调度能力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7D7FF8A2-E474-4514-99EB-3514C180E92D}"/>
              </a:ext>
            </a:extLst>
          </p:cNvPr>
          <p:cNvSpPr/>
          <p:nvPr/>
        </p:nvSpPr>
        <p:spPr>
          <a:xfrm>
            <a:off x="6256847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缺少队列概念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不支持集群资源的动态规划以及资源复用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对异构资源支持不足</a:t>
            </a:r>
          </a:p>
        </p:txBody>
      </p:sp>
    </p:spTree>
    <p:extLst>
      <p:ext uri="{BB962C8B-B14F-4D97-AF65-F5344CB8AC3E}">
        <p14:creationId xmlns:p14="http://schemas.microsoft.com/office/powerpoint/2010/main" val="32203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1">
            <a:extLst>
              <a:ext uri="{FF2B5EF4-FFF2-40B4-BE49-F238E27FC236}">
                <a16:creationId xmlns="" xmlns:a16="http://schemas.microsoft.com/office/drawing/2014/main" id="{95F3B57B-3AEC-4B6B-98FE-509232CCB736}"/>
              </a:ext>
            </a:extLst>
          </p:cNvPr>
          <p:cNvSpPr/>
          <p:nvPr/>
        </p:nvSpPr>
        <p:spPr>
          <a:xfrm>
            <a:off x="662782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335C72-585F-48C3-89EA-66C69E34B1CC}"/>
              </a:ext>
            </a:extLst>
          </p:cNvPr>
          <p:cNvSpPr txBox="1"/>
          <p:nvPr/>
        </p:nvSpPr>
        <p:spPr>
          <a:xfrm>
            <a:off x="662783" y="396558"/>
            <a:ext cx="10540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云原生批量计算面临的关键挑战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4DF385-5F40-41D9-85F5-49A20F48378B}"/>
              </a:ext>
            </a:extLst>
          </p:cNvPr>
          <p:cNvSpPr/>
          <p:nvPr/>
        </p:nvSpPr>
        <p:spPr>
          <a:xfrm>
            <a:off x="662782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作业管理缺失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1">
            <a:extLst>
              <a:ext uri="{FF2B5EF4-FFF2-40B4-BE49-F238E27FC236}">
                <a16:creationId xmlns="" xmlns:a16="http://schemas.microsoft.com/office/drawing/2014/main" id="{9F8898B6-900D-44EE-BB6A-8678C2B93EAA}"/>
              </a:ext>
            </a:extLst>
          </p:cNvPr>
          <p:cNvSpPr/>
          <p:nvPr/>
        </p:nvSpPr>
        <p:spPr>
          <a:xfrm>
            <a:off x="6256847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2928BC9-274F-4CD2-AA2C-FB0147A5FF41}"/>
              </a:ext>
            </a:extLst>
          </p:cNvPr>
          <p:cNvSpPr/>
          <p:nvPr/>
        </p:nvSpPr>
        <p:spPr>
          <a:xfrm>
            <a:off x="6256847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调度策略局限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97DFC45-451B-407D-AD82-0A1975B5DD83}"/>
              </a:ext>
            </a:extLst>
          </p:cNvPr>
          <p:cNvSpPr/>
          <p:nvPr/>
        </p:nvSpPr>
        <p:spPr>
          <a:xfrm>
            <a:off x="662782" y="1754841"/>
            <a:ext cx="4056380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级别调度，无法感知上层应用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缺少作业概念、缺少完善的生命周期的管理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缺少任务依赖、作业依赖支持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F896CA2-5B82-4D6D-BD67-2AFECC953234}"/>
              </a:ext>
            </a:extLst>
          </p:cNvPr>
          <p:cNvSpPr/>
          <p:nvPr/>
        </p:nvSpPr>
        <p:spPr>
          <a:xfrm>
            <a:off x="6256847" y="1754841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Fairshaing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scheduling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不支持多场景的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reservation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backfill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CPU/IO topology based scheduling</a:t>
            </a:r>
          </a:p>
        </p:txBody>
      </p:sp>
      <p:sp>
        <p:nvSpPr>
          <p:cNvPr id="19" name="圆角矩形 11">
            <a:extLst>
              <a:ext uri="{FF2B5EF4-FFF2-40B4-BE49-F238E27FC236}">
                <a16:creationId xmlns="" xmlns:a16="http://schemas.microsoft.com/office/drawing/2014/main" id="{9D02A68A-2F74-4CB1-B0EA-F789AD74E2F9}"/>
              </a:ext>
            </a:extLst>
          </p:cNvPr>
          <p:cNvSpPr/>
          <p:nvPr/>
        </p:nvSpPr>
        <p:spPr>
          <a:xfrm>
            <a:off x="662782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6039F6D-3AD2-4A2A-BF6E-FE228CF301A6}"/>
              </a:ext>
            </a:extLst>
          </p:cNvPr>
          <p:cNvSpPr/>
          <p:nvPr/>
        </p:nvSpPr>
        <p:spPr>
          <a:xfrm>
            <a:off x="662782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领域计算框架支持不足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11">
            <a:extLst>
              <a:ext uri="{FF2B5EF4-FFF2-40B4-BE49-F238E27FC236}">
                <a16:creationId xmlns="" xmlns:a16="http://schemas.microsoft.com/office/drawing/2014/main" id="{0E384CB8-B090-4F41-A844-5863CB0F5107}"/>
              </a:ext>
            </a:extLst>
          </p:cNvPr>
          <p:cNvSpPr/>
          <p:nvPr/>
        </p:nvSpPr>
        <p:spPr>
          <a:xfrm>
            <a:off x="6256847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FC1DFAC-1890-4F37-839B-6E573435D5AE}"/>
              </a:ext>
            </a:extLst>
          </p:cNvPr>
          <p:cNvSpPr/>
          <p:nvPr/>
        </p:nvSpPr>
        <p:spPr>
          <a:xfrm>
            <a:off x="6256847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资源规划复用、异构计算支持不足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C3E9BE0-EF0D-4185-B20D-6A85C3C72E8D}"/>
              </a:ext>
            </a:extLst>
          </p:cNvPr>
          <p:cNvSpPr/>
          <p:nvPr/>
        </p:nvSpPr>
        <p:spPr>
          <a:xfrm>
            <a:off x="662782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部署运维复杂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不同框架对作业管理、并行计算等要求不同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计算密集，资源波动大，需要高级调度能力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7D7FF8A2-E474-4514-99EB-3514C180E92D}"/>
              </a:ext>
            </a:extLst>
          </p:cNvPr>
          <p:cNvSpPr/>
          <p:nvPr/>
        </p:nvSpPr>
        <p:spPr>
          <a:xfrm>
            <a:off x="6256847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缺少队列概念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不支持集群资源的动态规划以及资源复用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对异构资源支持不足</a:t>
            </a:r>
          </a:p>
        </p:txBody>
      </p:sp>
    </p:spTree>
    <p:extLst>
      <p:ext uri="{BB962C8B-B14F-4D97-AF65-F5344CB8AC3E}">
        <p14:creationId xmlns:p14="http://schemas.microsoft.com/office/powerpoint/2010/main" val="37773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1">
            <a:extLst>
              <a:ext uri="{FF2B5EF4-FFF2-40B4-BE49-F238E27FC236}">
                <a16:creationId xmlns="" xmlns:a16="http://schemas.microsoft.com/office/drawing/2014/main" id="{95F3B57B-3AEC-4B6B-98FE-509232CCB736}"/>
              </a:ext>
            </a:extLst>
          </p:cNvPr>
          <p:cNvSpPr/>
          <p:nvPr/>
        </p:nvSpPr>
        <p:spPr>
          <a:xfrm>
            <a:off x="662782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335C72-585F-48C3-89EA-66C69E34B1CC}"/>
              </a:ext>
            </a:extLst>
          </p:cNvPr>
          <p:cNvSpPr txBox="1"/>
          <p:nvPr/>
        </p:nvSpPr>
        <p:spPr>
          <a:xfrm>
            <a:off x="662783" y="396558"/>
            <a:ext cx="10540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云原生批量计算面临的关键挑战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4DF385-5F40-41D9-85F5-49A20F48378B}"/>
              </a:ext>
            </a:extLst>
          </p:cNvPr>
          <p:cNvSpPr/>
          <p:nvPr/>
        </p:nvSpPr>
        <p:spPr>
          <a:xfrm>
            <a:off x="662782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作业管理缺失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1">
            <a:extLst>
              <a:ext uri="{FF2B5EF4-FFF2-40B4-BE49-F238E27FC236}">
                <a16:creationId xmlns="" xmlns:a16="http://schemas.microsoft.com/office/drawing/2014/main" id="{9F8898B6-900D-44EE-BB6A-8678C2B93EAA}"/>
              </a:ext>
            </a:extLst>
          </p:cNvPr>
          <p:cNvSpPr/>
          <p:nvPr/>
        </p:nvSpPr>
        <p:spPr>
          <a:xfrm>
            <a:off x="6256847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2928BC9-274F-4CD2-AA2C-FB0147A5FF41}"/>
              </a:ext>
            </a:extLst>
          </p:cNvPr>
          <p:cNvSpPr/>
          <p:nvPr/>
        </p:nvSpPr>
        <p:spPr>
          <a:xfrm>
            <a:off x="6256847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调度策略局限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97DFC45-451B-407D-AD82-0A1975B5DD83}"/>
              </a:ext>
            </a:extLst>
          </p:cNvPr>
          <p:cNvSpPr/>
          <p:nvPr/>
        </p:nvSpPr>
        <p:spPr>
          <a:xfrm>
            <a:off x="662782" y="1754841"/>
            <a:ext cx="4056380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级别调度，无法感知上层应用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缺少作业概念、缺少完善的生命周期的管理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缺少任务依赖、作业依赖支持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F896CA2-5B82-4D6D-BD67-2AFECC953234}"/>
              </a:ext>
            </a:extLst>
          </p:cNvPr>
          <p:cNvSpPr/>
          <p:nvPr/>
        </p:nvSpPr>
        <p:spPr>
          <a:xfrm>
            <a:off x="6256847" y="1754841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Fairshaing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scheduling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不支持多场景的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reservation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backfill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CPU/IO topology based scheduling</a:t>
            </a:r>
          </a:p>
        </p:txBody>
      </p:sp>
      <p:sp>
        <p:nvSpPr>
          <p:cNvPr id="19" name="圆角矩形 11">
            <a:extLst>
              <a:ext uri="{FF2B5EF4-FFF2-40B4-BE49-F238E27FC236}">
                <a16:creationId xmlns="" xmlns:a16="http://schemas.microsoft.com/office/drawing/2014/main" id="{9D02A68A-2F74-4CB1-B0EA-F789AD74E2F9}"/>
              </a:ext>
            </a:extLst>
          </p:cNvPr>
          <p:cNvSpPr/>
          <p:nvPr/>
        </p:nvSpPr>
        <p:spPr>
          <a:xfrm>
            <a:off x="662782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6039F6D-3AD2-4A2A-BF6E-FE228CF301A6}"/>
              </a:ext>
            </a:extLst>
          </p:cNvPr>
          <p:cNvSpPr/>
          <p:nvPr/>
        </p:nvSpPr>
        <p:spPr>
          <a:xfrm>
            <a:off x="662782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领域计算框架支持不足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11">
            <a:extLst>
              <a:ext uri="{FF2B5EF4-FFF2-40B4-BE49-F238E27FC236}">
                <a16:creationId xmlns="" xmlns:a16="http://schemas.microsoft.com/office/drawing/2014/main" id="{0E384CB8-B090-4F41-A844-5863CB0F5107}"/>
              </a:ext>
            </a:extLst>
          </p:cNvPr>
          <p:cNvSpPr/>
          <p:nvPr/>
        </p:nvSpPr>
        <p:spPr>
          <a:xfrm>
            <a:off x="6256847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FC1DFAC-1890-4F37-839B-6E573435D5AE}"/>
              </a:ext>
            </a:extLst>
          </p:cNvPr>
          <p:cNvSpPr/>
          <p:nvPr/>
        </p:nvSpPr>
        <p:spPr>
          <a:xfrm>
            <a:off x="6256847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资源规划复用、异构计算支持不足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C3E9BE0-EF0D-4185-B20D-6A85C3C72E8D}"/>
              </a:ext>
            </a:extLst>
          </p:cNvPr>
          <p:cNvSpPr/>
          <p:nvPr/>
        </p:nvSpPr>
        <p:spPr>
          <a:xfrm>
            <a:off x="662782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部署运维复杂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不同框架对作业管理、并行计算等要求不同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计算密集，资源波动大，需要高级调度能力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7D7FF8A2-E474-4514-99EB-3514C180E92D}"/>
              </a:ext>
            </a:extLst>
          </p:cNvPr>
          <p:cNvSpPr/>
          <p:nvPr/>
        </p:nvSpPr>
        <p:spPr>
          <a:xfrm>
            <a:off x="6256847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缺少队列概念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不支持集群资源的动态规划以及资源复用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对异构资源支持不足</a:t>
            </a:r>
          </a:p>
        </p:txBody>
      </p:sp>
    </p:spTree>
    <p:extLst>
      <p:ext uri="{BB962C8B-B14F-4D97-AF65-F5344CB8AC3E}">
        <p14:creationId xmlns:p14="http://schemas.microsoft.com/office/powerpoint/2010/main" val="21916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1">
            <a:extLst>
              <a:ext uri="{FF2B5EF4-FFF2-40B4-BE49-F238E27FC236}">
                <a16:creationId xmlns="" xmlns:a16="http://schemas.microsoft.com/office/drawing/2014/main" id="{95F3B57B-3AEC-4B6B-98FE-509232CCB736}"/>
              </a:ext>
            </a:extLst>
          </p:cNvPr>
          <p:cNvSpPr/>
          <p:nvPr/>
        </p:nvSpPr>
        <p:spPr>
          <a:xfrm>
            <a:off x="662782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335C72-585F-48C3-89EA-66C69E34B1CC}"/>
              </a:ext>
            </a:extLst>
          </p:cNvPr>
          <p:cNvSpPr txBox="1"/>
          <p:nvPr/>
        </p:nvSpPr>
        <p:spPr>
          <a:xfrm>
            <a:off x="662783" y="396558"/>
            <a:ext cx="10540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云原生批量计算面临的关键挑战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4DF385-5F40-41D9-85F5-49A20F48378B}"/>
              </a:ext>
            </a:extLst>
          </p:cNvPr>
          <p:cNvSpPr/>
          <p:nvPr/>
        </p:nvSpPr>
        <p:spPr>
          <a:xfrm>
            <a:off x="662782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作业管理缺失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1">
            <a:extLst>
              <a:ext uri="{FF2B5EF4-FFF2-40B4-BE49-F238E27FC236}">
                <a16:creationId xmlns="" xmlns:a16="http://schemas.microsoft.com/office/drawing/2014/main" id="{9F8898B6-900D-44EE-BB6A-8678C2B93EAA}"/>
              </a:ext>
            </a:extLst>
          </p:cNvPr>
          <p:cNvSpPr/>
          <p:nvPr/>
        </p:nvSpPr>
        <p:spPr>
          <a:xfrm>
            <a:off x="6256847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2928BC9-274F-4CD2-AA2C-FB0147A5FF41}"/>
              </a:ext>
            </a:extLst>
          </p:cNvPr>
          <p:cNvSpPr/>
          <p:nvPr/>
        </p:nvSpPr>
        <p:spPr>
          <a:xfrm>
            <a:off x="6256847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调度策略局限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97DFC45-451B-407D-AD82-0A1975B5DD83}"/>
              </a:ext>
            </a:extLst>
          </p:cNvPr>
          <p:cNvSpPr/>
          <p:nvPr/>
        </p:nvSpPr>
        <p:spPr>
          <a:xfrm>
            <a:off x="662782" y="1754841"/>
            <a:ext cx="4056380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级别调度，无法感知上层应用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缺少作业概念、缺少完善的生命周期的管理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缺少任务依赖、作业依赖支持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F896CA2-5B82-4D6D-BD67-2AFECC953234}"/>
              </a:ext>
            </a:extLst>
          </p:cNvPr>
          <p:cNvSpPr/>
          <p:nvPr/>
        </p:nvSpPr>
        <p:spPr>
          <a:xfrm>
            <a:off x="6256847" y="1754841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Fairshaing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scheduling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不支持多场景的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reservation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backfill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CPU/IO topology based scheduling</a:t>
            </a:r>
          </a:p>
        </p:txBody>
      </p:sp>
      <p:sp>
        <p:nvSpPr>
          <p:cNvPr id="19" name="圆角矩形 11">
            <a:extLst>
              <a:ext uri="{FF2B5EF4-FFF2-40B4-BE49-F238E27FC236}">
                <a16:creationId xmlns="" xmlns:a16="http://schemas.microsoft.com/office/drawing/2014/main" id="{9D02A68A-2F74-4CB1-B0EA-F789AD74E2F9}"/>
              </a:ext>
            </a:extLst>
          </p:cNvPr>
          <p:cNvSpPr/>
          <p:nvPr/>
        </p:nvSpPr>
        <p:spPr>
          <a:xfrm>
            <a:off x="662782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6039F6D-3AD2-4A2A-BF6E-FE228CF301A6}"/>
              </a:ext>
            </a:extLst>
          </p:cNvPr>
          <p:cNvSpPr/>
          <p:nvPr/>
        </p:nvSpPr>
        <p:spPr>
          <a:xfrm>
            <a:off x="662782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领域计算框架支持不足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11">
            <a:extLst>
              <a:ext uri="{FF2B5EF4-FFF2-40B4-BE49-F238E27FC236}">
                <a16:creationId xmlns="" xmlns:a16="http://schemas.microsoft.com/office/drawing/2014/main" id="{0E384CB8-B090-4F41-A844-5863CB0F5107}"/>
              </a:ext>
            </a:extLst>
          </p:cNvPr>
          <p:cNvSpPr/>
          <p:nvPr/>
        </p:nvSpPr>
        <p:spPr>
          <a:xfrm>
            <a:off x="6256847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FC1DFAC-1890-4F37-839B-6E573435D5AE}"/>
              </a:ext>
            </a:extLst>
          </p:cNvPr>
          <p:cNvSpPr/>
          <p:nvPr/>
        </p:nvSpPr>
        <p:spPr>
          <a:xfrm>
            <a:off x="6256847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资源规划复用、异构计算支持不足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C3E9BE0-EF0D-4185-B20D-6A85C3C72E8D}"/>
              </a:ext>
            </a:extLst>
          </p:cNvPr>
          <p:cNvSpPr/>
          <p:nvPr/>
        </p:nvSpPr>
        <p:spPr>
          <a:xfrm>
            <a:off x="662782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部署运维复杂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不同框架对作业管理、并行计算等要求不同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计算密集，资源波动大，需要高级调度能力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7D7FF8A2-E474-4514-99EB-3514C180E92D}"/>
              </a:ext>
            </a:extLst>
          </p:cNvPr>
          <p:cNvSpPr/>
          <p:nvPr/>
        </p:nvSpPr>
        <p:spPr>
          <a:xfrm>
            <a:off x="6256847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缺少队列概念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不支持集群资源的动态规划以及资源复用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对异构资源支持不足</a:t>
            </a:r>
          </a:p>
        </p:txBody>
      </p:sp>
    </p:spTree>
    <p:extLst>
      <p:ext uri="{BB962C8B-B14F-4D97-AF65-F5344CB8AC3E}">
        <p14:creationId xmlns:p14="http://schemas.microsoft.com/office/powerpoint/2010/main" val="22433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1">
            <a:extLst>
              <a:ext uri="{FF2B5EF4-FFF2-40B4-BE49-F238E27FC236}">
                <a16:creationId xmlns="" xmlns:a16="http://schemas.microsoft.com/office/drawing/2014/main" id="{95F3B57B-3AEC-4B6B-98FE-509232CCB736}"/>
              </a:ext>
            </a:extLst>
          </p:cNvPr>
          <p:cNvSpPr/>
          <p:nvPr/>
        </p:nvSpPr>
        <p:spPr>
          <a:xfrm>
            <a:off x="662782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335C72-585F-48C3-89EA-66C69E34B1CC}"/>
              </a:ext>
            </a:extLst>
          </p:cNvPr>
          <p:cNvSpPr txBox="1"/>
          <p:nvPr/>
        </p:nvSpPr>
        <p:spPr>
          <a:xfrm>
            <a:off x="662783" y="396558"/>
            <a:ext cx="10540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云原生批量计算面临的关键挑战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4DF385-5F40-41D9-85F5-49A20F48378B}"/>
              </a:ext>
            </a:extLst>
          </p:cNvPr>
          <p:cNvSpPr/>
          <p:nvPr/>
        </p:nvSpPr>
        <p:spPr>
          <a:xfrm>
            <a:off x="662782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作业管理缺失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1">
            <a:extLst>
              <a:ext uri="{FF2B5EF4-FFF2-40B4-BE49-F238E27FC236}">
                <a16:creationId xmlns="" xmlns:a16="http://schemas.microsoft.com/office/drawing/2014/main" id="{9F8898B6-900D-44EE-BB6A-8678C2B93EAA}"/>
              </a:ext>
            </a:extLst>
          </p:cNvPr>
          <p:cNvSpPr/>
          <p:nvPr/>
        </p:nvSpPr>
        <p:spPr>
          <a:xfrm>
            <a:off x="6256847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2928BC9-274F-4CD2-AA2C-FB0147A5FF41}"/>
              </a:ext>
            </a:extLst>
          </p:cNvPr>
          <p:cNvSpPr/>
          <p:nvPr/>
        </p:nvSpPr>
        <p:spPr>
          <a:xfrm>
            <a:off x="6256847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调度策略局限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97DFC45-451B-407D-AD82-0A1975B5DD83}"/>
              </a:ext>
            </a:extLst>
          </p:cNvPr>
          <p:cNvSpPr/>
          <p:nvPr/>
        </p:nvSpPr>
        <p:spPr>
          <a:xfrm>
            <a:off x="662782" y="1754841"/>
            <a:ext cx="4056380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级别调度，无法感知上层应用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缺少作业概念、缺少完善的生命周期的管理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缺少任务依赖、作业依赖支持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F896CA2-5B82-4D6D-BD67-2AFECC953234}"/>
              </a:ext>
            </a:extLst>
          </p:cNvPr>
          <p:cNvSpPr/>
          <p:nvPr/>
        </p:nvSpPr>
        <p:spPr>
          <a:xfrm>
            <a:off x="6256847" y="1754841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Fairshaing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scheduling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不支持多场景的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reservation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backfill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CPU/IO topology based scheduling</a:t>
            </a:r>
          </a:p>
        </p:txBody>
      </p:sp>
      <p:sp>
        <p:nvSpPr>
          <p:cNvPr id="19" name="圆角矩形 11">
            <a:extLst>
              <a:ext uri="{FF2B5EF4-FFF2-40B4-BE49-F238E27FC236}">
                <a16:creationId xmlns="" xmlns:a16="http://schemas.microsoft.com/office/drawing/2014/main" id="{9D02A68A-2F74-4CB1-B0EA-F789AD74E2F9}"/>
              </a:ext>
            </a:extLst>
          </p:cNvPr>
          <p:cNvSpPr/>
          <p:nvPr/>
        </p:nvSpPr>
        <p:spPr>
          <a:xfrm>
            <a:off x="662782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6039F6D-3AD2-4A2A-BF6E-FE228CF301A6}"/>
              </a:ext>
            </a:extLst>
          </p:cNvPr>
          <p:cNvSpPr/>
          <p:nvPr/>
        </p:nvSpPr>
        <p:spPr>
          <a:xfrm>
            <a:off x="662782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领域计算框架支持不足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11">
            <a:extLst>
              <a:ext uri="{FF2B5EF4-FFF2-40B4-BE49-F238E27FC236}">
                <a16:creationId xmlns="" xmlns:a16="http://schemas.microsoft.com/office/drawing/2014/main" id="{0E384CB8-B090-4F41-A844-5863CB0F5107}"/>
              </a:ext>
            </a:extLst>
          </p:cNvPr>
          <p:cNvSpPr/>
          <p:nvPr/>
        </p:nvSpPr>
        <p:spPr>
          <a:xfrm>
            <a:off x="6256847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FC1DFAC-1890-4F37-839B-6E573435D5AE}"/>
              </a:ext>
            </a:extLst>
          </p:cNvPr>
          <p:cNvSpPr/>
          <p:nvPr/>
        </p:nvSpPr>
        <p:spPr>
          <a:xfrm>
            <a:off x="6256847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资源规划复用、异构计算支持不足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C3E9BE0-EF0D-4185-B20D-6A85C3C72E8D}"/>
              </a:ext>
            </a:extLst>
          </p:cNvPr>
          <p:cNvSpPr/>
          <p:nvPr/>
        </p:nvSpPr>
        <p:spPr>
          <a:xfrm>
            <a:off x="662782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部署运维复杂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不同框架对作业管理、并行计算等要求不同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计算密集，资源波动大，需要高级调度能力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7D7FF8A2-E474-4514-99EB-3514C180E92D}"/>
              </a:ext>
            </a:extLst>
          </p:cNvPr>
          <p:cNvSpPr/>
          <p:nvPr/>
        </p:nvSpPr>
        <p:spPr>
          <a:xfrm>
            <a:off x="6256847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缺少队列概念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不支持集群资源的动态规划以及资源复用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对异构资源支持不足</a:t>
            </a:r>
          </a:p>
        </p:txBody>
      </p:sp>
    </p:spTree>
    <p:extLst>
      <p:ext uri="{BB962C8B-B14F-4D97-AF65-F5344CB8AC3E}">
        <p14:creationId xmlns:p14="http://schemas.microsoft.com/office/powerpoint/2010/main" val="23641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1">
            <a:extLst>
              <a:ext uri="{FF2B5EF4-FFF2-40B4-BE49-F238E27FC236}">
                <a16:creationId xmlns="" xmlns:a16="http://schemas.microsoft.com/office/drawing/2014/main" id="{95F3B57B-3AEC-4B6B-98FE-509232CCB736}"/>
              </a:ext>
            </a:extLst>
          </p:cNvPr>
          <p:cNvSpPr/>
          <p:nvPr/>
        </p:nvSpPr>
        <p:spPr>
          <a:xfrm>
            <a:off x="662782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335C72-585F-48C3-89EA-66C69E34B1CC}"/>
              </a:ext>
            </a:extLst>
          </p:cNvPr>
          <p:cNvSpPr txBox="1"/>
          <p:nvPr/>
        </p:nvSpPr>
        <p:spPr>
          <a:xfrm>
            <a:off x="662783" y="396558"/>
            <a:ext cx="10540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云原生批量计算面临的关键挑战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4DF385-5F40-41D9-85F5-49A20F48378B}"/>
              </a:ext>
            </a:extLst>
          </p:cNvPr>
          <p:cNvSpPr/>
          <p:nvPr/>
        </p:nvSpPr>
        <p:spPr>
          <a:xfrm>
            <a:off x="662782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作业管理缺失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1">
            <a:extLst>
              <a:ext uri="{FF2B5EF4-FFF2-40B4-BE49-F238E27FC236}">
                <a16:creationId xmlns="" xmlns:a16="http://schemas.microsoft.com/office/drawing/2014/main" id="{9F8898B6-900D-44EE-BB6A-8678C2B93EAA}"/>
              </a:ext>
            </a:extLst>
          </p:cNvPr>
          <p:cNvSpPr/>
          <p:nvPr/>
        </p:nvSpPr>
        <p:spPr>
          <a:xfrm>
            <a:off x="6256847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2928BC9-274F-4CD2-AA2C-FB0147A5FF41}"/>
              </a:ext>
            </a:extLst>
          </p:cNvPr>
          <p:cNvSpPr/>
          <p:nvPr/>
        </p:nvSpPr>
        <p:spPr>
          <a:xfrm>
            <a:off x="6256847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调度策略局限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97DFC45-451B-407D-AD82-0A1975B5DD83}"/>
              </a:ext>
            </a:extLst>
          </p:cNvPr>
          <p:cNvSpPr/>
          <p:nvPr/>
        </p:nvSpPr>
        <p:spPr>
          <a:xfrm>
            <a:off x="662782" y="1754841"/>
            <a:ext cx="4056380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级别调度，无法感知上层应用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缺少作业概念、缺少完善的生命周期的管理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缺少任务依赖、作业依赖支持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F896CA2-5B82-4D6D-BD67-2AFECC953234}"/>
              </a:ext>
            </a:extLst>
          </p:cNvPr>
          <p:cNvSpPr/>
          <p:nvPr/>
        </p:nvSpPr>
        <p:spPr>
          <a:xfrm>
            <a:off x="6256847" y="1754841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Fairshaing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scheduling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不支持多场景的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reservation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backfill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CPU/IO topology based scheduling</a:t>
            </a:r>
          </a:p>
        </p:txBody>
      </p:sp>
      <p:sp>
        <p:nvSpPr>
          <p:cNvPr id="19" name="圆角矩形 11">
            <a:extLst>
              <a:ext uri="{FF2B5EF4-FFF2-40B4-BE49-F238E27FC236}">
                <a16:creationId xmlns="" xmlns:a16="http://schemas.microsoft.com/office/drawing/2014/main" id="{9D02A68A-2F74-4CB1-B0EA-F789AD74E2F9}"/>
              </a:ext>
            </a:extLst>
          </p:cNvPr>
          <p:cNvSpPr/>
          <p:nvPr/>
        </p:nvSpPr>
        <p:spPr>
          <a:xfrm>
            <a:off x="662782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6039F6D-3AD2-4A2A-BF6E-FE228CF301A6}"/>
              </a:ext>
            </a:extLst>
          </p:cNvPr>
          <p:cNvSpPr/>
          <p:nvPr/>
        </p:nvSpPr>
        <p:spPr>
          <a:xfrm>
            <a:off x="662782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领域计算框架支持不足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11">
            <a:extLst>
              <a:ext uri="{FF2B5EF4-FFF2-40B4-BE49-F238E27FC236}">
                <a16:creationId xmlns="" xmlns:a16="http://schemas.microsoft.com/office/drawing/2014/main" id="{0E384CB8-B090-4F41-A844-5863CB0F5107}"/>
              </a:ext>
            </a:extLst>
          </p:cNvPr>
          <p:cNvSpPr/>
          <p:nvPr/>
        </p:nvSpPr>
        <p:spPr>
          <a:xfrm>
            <a:off x="6256847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FC1DFAC-1890-4F37-839B-6E573435D5AE}"/>
              </a:ext>
            </a:extLst>
          </p:cNvPr>
          <p:cNvSpPr/>
          <p:nvPr/>
        </p:nvSpPr>
        <p:spPr>
          <a:xfrm>
            <a:off x="6256847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资源规划复用、异构计算支持不足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C3E9BE0-EF0D-4185-B20D-6A85C3C72E8D}"/>
              </a:ext>
            </a:extLst>
          </p:cNvPr>
          <p:cNvSpPr/>
          <p:nvPr/>
        </p:nvSpPr>
        <p:spPr>
          <a:xfrm>
            <a:off x="662782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部署运维复杂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不同框架对作业管理、并行计算等要求不同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计算密集，资源波动大，需要高级调度能力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7D7FF8A2-E474-4514-99EB-3514C180E92D}"/>
              </a:ext>
            </a:extLst>
          </p:cNvPr>
          <p:cNvSpPr/>
          <p:nvPr/>
        </p:nvSpPr>
        <p:spPr>
          <a:xfrm>
            <a:off x="6256847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缺少队列概念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不支持集群资源的动态规划以及资源复用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对异构资源支持不足</a:t>
            </a:r>
          </a:p>
        </p:txBody>
      </p:sp>
    </p:spTree>
    <p:extLst>
      <p:ext uri="{BB962C8B-B14F-4D97-AF65-F5344CB8AC3E}">
        <p14:creationId xmlns:p14="http://schemas.microsoft.com/office/powerpoint/2010/main" val="26272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1">
            <a:extLst>
              <a:ext uri="{FF2B5EF4-FFF2-40B4-BE49-F238E27FC236}">
                <a16:creationId xmlns="" xmlns:a16="http://schemas.microsoft.com/office/drawing/2014/main" id="{95F3B57B-3AEC-4B6B-98FE-509232CCB736}"/>
              </a:ext>
            </a:extLst>
          </p:cNvPr>
          <p:cNvSpPr/>
          <p:nvPr/>
        </p:nvSpPr>
        <p:spPr>
          <a:xfrm>
            <a:off x="662782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B335C72-585F-48C3-89EA-66C69E34B1CC}"/>
              </a:ext>
            </a:extLst>
          </p:cNvPr>
          <p:cNvSpPr txBox="1"/>
          <p:nvPr/>
        </p:nvSpPr>
        <p:spPr>
          <a:xfrm>
            <a:off x="662783" y="396558"/>
            <a:ext cx="10540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云原生批量计算面临的关键挑战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4DF385-5F40-41D9-85F5-49A20F48378B}"/>
              </a:ext>
            </a:extLst>
          </p:cNvPr>
          <p:cNvSpPr/>
          <p:nvPr/>
        </p:nvSpPr>
        <p:spPr>
          <a:xfrm>
            <a:off x="662782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作业管理缺失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11">
            <a:extLst>
              <a:ext uri="{FF2B5EF4-FFF2-40B4-BE49-F238E27FC236}">
                <a16:creationId xmlns="" xmlns:a16="http://schemas.microsoft.com/office/drawing/2014/main" id="{9F8898B6-900D-44EE-BB6A-8678C2B93EAA}"/>
              </a:ext>
            </a:extLst>
          </p:cNvPr>
          <p:cNvSpPr/>
          <p:nvPr/>
        </p:nvSpPr>
        <p:spPr>
          <a:xfrm>
            <a:off x="6256847" y="1521227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2928BC9-274F-4CD2-AA2C-FB0147A5FF41}"/>
              </a:ext>
            </a:extLst>
          </p:cNvPr>
          <p:cNvSpPr/>
          <p:nvPr/>
        </p:nvSpPr>
        <p:spPr>
          <a:xfrm>
            <a:off x="6256847" y="1161227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调度策略局限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97DFC45-451B-407D-AD82-0A1975B5DD83}"/>
              </a:ext>
            </a:extLst>
          </p:cNvPr>
          <p:cNvSpPr/>
          <p:nvPr/>
        </p:nvSpPr>
        <p:spPr>
          <a:xfrm>
            <a:off x="662782" y="1754841"/>
            <a:ext cx="4056380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级别调度，无法感知上层应用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缺少作业概念、缺少完善的生命周期的管理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缺少任务依赖、作业依赖支持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F896CA2-5B82-4D6D-BD67-2AFECC953234}"/>
              </a:ext>
            </a:extLst>
          </p:cNvPr>
          <p:cNvSpPr/>
          <p:nvPr/>
        </p:nvSpPr>
        <p:spPr>
          <a:xfrm>
            <a:off x="6256847" y="1754841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Fairshaing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scheduling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不支持多场景的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reservation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backfill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CPU/IO topology based scheduling</a:t>
            </a:r>
          </a:p>
        </p:txBody>
      </p:sp>
      <p:sp>
        <p:nvSpPr>
          <p:cNvPr id="19" name="圆角矩形 11">
            <a:extLst>
              <a:ext uri="{FF2B5EF4-FFF2-40B4-BE49-F238E27FC236}">
                <a16:creationId xmlns="" xmlns:a16="http://schemas.microsoft.com/office/drawing/2014/main" id="{9D02A68A-2F74-4CB1-B0EA-F789AD74E2F9}"/>
              </a:ext>
            </a:extLst>
          </p:cNvPr>
          <p:cNvSpPr/>
          <p:nvPr/>
        </p:nvSpPr>
        <p:spPr>
          <a:xfrm>
            <a:off x="662782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6039F6D-3AD2-4A2A-BF6E-FE228CF301A6}"/>
              </a:ext>
            </a:extLst>
          </p:cNvPr>
          <p:cNvSpPr/>
          <p:nvPr/>
        </p:nvSpPr>
        <p:spPr>
          <a:xfrm>
            <a:off x="662782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领域计算框架支持不足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11">
            <a:extLst>
              <a:ext uri="{FF2B5EF4-FFF2-40B4-BE49-F238E27FC236}">
                <a16:creationId xmlns="" xmlns:a16="http://schemas.microsoft.com/office/drawing/2014/main" id="{0E384CB8-B090-4F41-A844-5863CB0F5107}"/>
              </a:ext>
            </a:extLst>
          </p:cNvPr>
          <p:cNvSpPr/>
          <p:nvPr/>
        </p:nvSpPr>
        <p:spPr>
          <a:xfrm>
            <a:off x="6256847" y="4235398"/>
            <a:ext cx="5264435" cy="2049287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EFC1DFAC-1890-4F37-839B-6E573435D5AE}"/>
              </a:ext>
            </a:extLst>
          </p:cNvPr>
          <p:cNvSpPr/>
          <p:nvPr/>
        </p:nvSpPr>
        <p:spPr>
          <a:xfrm>
            <a:off x="6256847" y="3875398"/>
            <a:ext cx="5264435" cy="360000"/>
          </a:xfrm>
          <a:prstGeom prst="rect">
            <a:avLst/>
          </a:prstGeom>
          <a:solidFill>
            <a:srgbClr val="DDDDDD"/>
          </a:solidFill>
          <a:ln w="63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资源规划复用、异构计算支持不足</a:t>
            </a:r>
            <a:endParaRPr kumimoji="1" lang="en-US" altLang="zh-CN" sz="1600" b="1" dirty="0">
              <a:solidFill>
                <a:schemeClr val="accen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C3E9BE0-EF0D-4185-B20D-6A85C3C72E8D}"/>
              </a:ext>
            </a:extLst>
          </p:cNvPr>
          <p:cNvSpPr/>
          <p:nvPr/>
        </p:nvSpPr>
        <p:spPr>
          <a:xfrm>
            <a:off x="662782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1:1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部署运维复杂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不同框架对作业管理、并行计算等要求不同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计算密集，资源波动大，需要高级调度能力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7D7FF8A2-E474-4514-99EB-3514C180E92D}"/>
              </a:ext>
            </a:extLst>
          </p:cNvPr>
          <p:cNvSpPr/>
          <p:nvPr/>
        </p:nvSpPr>
        <p:spPr>
          <a:xfrm>
            <a:off x="6256847" y="4469012"/>
            <a:ext cx="5264435" cy="15820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缺少队列概念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不支持集群资源的动态规划以及资源复用</a:t>
            </a:r>
          </a:p>
          <a:p>
            <a:pPr marL="536575" lvl="1" indent="-228600" defTabSz="914400">
              <a:lnSpc>
                <a:spcPts val="27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对异构资源支持不足</a:t>
            </a:r>
          </a:p>
        </p:txBody>
      </p:sp>
    </p:spTree>
    <p:extLst>
      <p:ext uri="{BB962C8B-B14F-4D97-AF65-F5344CB8AC3E}">
        <p14:creationId xmlns:p14="http://schemas.microsoft.com/office/powerpoint/2010/main" val="5633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A10D792-4102-9E49-9911-6FCBEA89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计算发展历程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项目介绍与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关键特性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助力客户构建</a:t>
            </a:r>
            <a:r>
              <a:rPr kumimoji="1"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社区发展介绍</a:t>
            </a:r>
            <a:endParaRPr kumimoji="1" 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4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9731492-78EA-4D35-A186-87E4E8EF6EF1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帮助批量计算面对云原生的各种挑战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1C2E8B4C-7987-4CF4-BE76-235C5ADE0272}"/>
              </a:ext>
            </a:extLst>
          </p:cNvPr>
          <p:cNvSpPr/>
          <p:nvPr/>
        </p:nvSpPr>
        <p:spPr>
          <a:xfrm>
            <a:off x="6206937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9A126C20-40D4-4A8A-A734-85D0A382F15C}"/>
              </a:ext>
            </a:extLst>
          </p:cNvPr>
          <p:cNvSpPr/>
          <p:nvPr/>
        </p:nvSpPr>
        <p:spPr>
          <a:xfrm>
            <a:off x="642824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B0C03998-48FE-408A-AFA4-6F65E029298C}"/>
              </a:ext>
            </a:extLst>
          </p:cNvPr>
          <p:cNvSpPr txBox="1">
            <a:spLocks/>
          </p:cNvSpPr>
          <p:nvPr/>
        </p:nvSpPr>
        <p:spPr>
          <a:xfrm>
            <a:off x="6541727" y="1385217"/>
            <a:ext cx="4590653" cy="4480791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业界首个云原生批量计算平台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月上海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KubeCon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正式开源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CNCF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官方项目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个月一个特性版本，最新版本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v1.3.0</a:t>
            </a:r>
          </a:p>
          <a:p>
            <a:pPr marL="536575" lvl="1">
              <a:lnSpc>
                <a:spcPts val="27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07975" lvl="1" indent="0">
              <a:lnSpc>
                <a:spcPts val="2700"/>
              </a:lnSpc>
              <a:buClr>
                <a:schemeClr val="accent6"/>
              </a:buClr>
              <a:buNone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社区活跃度：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1.9k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star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fork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贡献者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 Maintainer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 Reviewer</a:t>
            </a: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家企业、科研机构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382229F-129F-4C93-B916-A9AFB8228671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1564747"/>
            <a:ext cx="731733" cy="731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2021CCF-32D1-4DA0-A7C5-58356989974C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1564749"/>
            <a:ext cx="731733" cy="7317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C7AE2087-1F2C-4DF0-B719-9D03F62F4A80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1564750"/>
            <a:ext cx="731733" cy="7317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BC2AEB0-4103-4DC0-94BC-148AC697E463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4940" y="1564751"/>
            <a:ext cx="731733" cy="7317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7665768-9E98-4970-A282-06ACD2F8CB7D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2252788"/>
            <a:ext cx="731733" cy="7317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9192EF4-CCFE-4D37-BDEC-4F646D4F6E50}"/>
              </a:ext>
            </a:extLst>
          </p:cNvPr>
          <p:cNvPicPr>
            <a:picLocks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10" t="1" r="-1" b="-8511"/>
          <a:stretch/>
        </p:blipFill>
        <p:spPr>
          <a:xfrm>
            <a:off x="2353562" y="2252789"/>
            <a:ext cx="731733" cy="7317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16015D1-9248-4EED-9434-665D8EB6ED49}"/>
              </a:ext>
            </a:extLst>
          </p:cNvPr>
          <p:cNvPicPr>
            <a:picLocks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2252787"/>
            <a:ext cx="731733" cy="7317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3745941-44F4-49D3-BF78-0CAE893F37D6}"/>
              </a:ext>
            </a:extLst>
          </p:cNvPr>
          <p:cNvPicPr>
            <a:picLocks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2252786"/>
            <a:ext cx="731733" cy="7317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EA2D08E-46D4-446A-8347-7CDA5F597CBB}"/>
              </a:ext>
            </a:extLst>
          </p:cNvPr>
          <p:cNvPicPr>
            <a:picLocks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3003921"/>
            <a:ext cx="731733" cy="7317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53E87FB-485D-4848-93D6-F85B189955AA}"/>
              </a:ext>
            </a:extLst>
          </p:cNvPr>
          <p:cNvPicPr>
            <a:picLocks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3003921"/>
            <a:ext cx="731733" cy="7317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74B9475-C9B7-4C7A-91E9-D0CFBB339F35}"/>
              </a:ext>
            </a:extLst>
          </p:cNvPr>
          <p:cNvPicPr>
            <a:picLocks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3003924"/>
            <a:ext cx="731733" cy="7317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1564B15-34C2-440F-BDD9-0309739002B9}"/>
              </a:ext>
            </a:extLst>
          </p:cNvPr>
          <p:cNvPicPr>
            <a:picLocks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3003923"/>
            <a:ext cx="731733" cy="731733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8491F279-1644-4B5D-AB9D-69C67A7FFAFD}"/>
              </a:ext>
            </a:extLst>
          </p:cNvPr>
          <p:cNvCxnSpPr>
            <a:cxnSpLocks/>
          </p:cNvCxnSpPr>
          <p:nvPr/>
        </p:nvCxnSpPr>
        <p:spPr>
          <a:xfrm rot="5400000" flipV="1">
            <a:off x="3290528" y="1715766"/>
            <a:ext cx="0" cy="4452288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188" y="4208610"/>
            <a:ext cx="4832866" cy="15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9731492-78EA-4D35-A186-87E4E8EF6EF1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帮助批量计算面对云原生的各种挑战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1C2E8B4C-7987-4CF4-BE76-235C5ADE0272}"/>
              </a:ext>
            </a:extLst>
          </p:cNvPr>
          <p:cNvSpPr/>
          <p:nvPr/>
        </p:nvSpPr>
        <p:spPr>
          <a:xfrm>
            <a:off x="6206937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9A126C20-40D4-4A8A-A734-85D0A382F15C}"/>
              </a:ext>
            </a:extLst>
          </p:cNvPr>
          <p:cNvSpPr/>
          <p:nvPr/>
        </p:nvSpPr>
        <p:spPr>
          <a:xfrm>
            <a:off x="642824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B0C03998-48FE-408A-AFA4-6F65E029298C}"/>
              </a:ext>
            </a:extLst>
          </p:cNvPr>
          <p:cNvSpPr txBox="1">
            <a:spLocks/>
          </p:cNvSpPr>
          <p:nvPr/>
        </p:nvSpPr>
        <p:spPr>
          <a:xfrm>
            <a:off x="6541727" y="1385217"/>
            <a:ext cx="4590653" cy="4480791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业界首个云原生批量计算平台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月上海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KubeCon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正式开源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CNCF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官方项目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个月一个特性版本，最新版本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v1.3.0</a:t>
            </a:r>
          </a:p>
          <a:p>
            <a:pPr marL="536575" lvl="1">
              <a:lnSpc>
                <a:spcPts val="27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07975" lvl="1" indent="0">
              <a:lnSpc>
                <a:spcPts val="2700"/>
              </a:lnSpc>
              <a:buClr>
                <a:schemeClr val="accent6"/>
              </a:buClr>
              <a:buNone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社区活跃度：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1.9k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star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fork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贡献者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 Maintainer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 Reviewer</a:t>
            </a: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家企业、科研机构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382229F-129F-4C93-B916-A9AFB8228671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1564747"/>
            <a:ext cx="731733" cy="731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2021CCF-32D1-4DA0-A7C5-58356989974C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1564749"/>
            <a:ext cx="731733" cy="7317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C7AE2087-1F2C-4DF0-B719-9D03F62F4A80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1564750"/>
            <a:ext cx="731733" cy="7317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BC2AEB0-4103-4DC0-94BC-148AC697E463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4940" y="1564751"/>
            <a:ext cx="731733" cy="7317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7665768-9E98-4970-A282-06ACD2F8CB7D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2252788"/>
            <a:ext cx="731733" cy="7317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9192EF4-CCFE-4D37-BDEC-4F646D4F6E50}"/>
              </a:ext>
            </a:extLst>
          </p:cNvPr>
          <p:cNvPicPr>
            <a:picLocks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10" t="1" r="-1" b="-8511"/>
          <a:stretch/>
        </p:blipFill>
        <p:spPr>
          <a:xfrm>
            <a:off x="2353562" y="2252789"/>
            <a:ext cx="731733" cy="7317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16015D1-9248-4EED-9434-665D8EB6ED49}"/>
              </a:ext>
            </a:extLst>
          </p:cNvPr>
          <p:cNvPicPr>
            <a:picLocks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2252787"/>
            <a:ext cx="731733" cy="7317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3745941-44F4-49D3-BF78-0CAE893F37D6}"/>
              </a:ext>
            </a:extLst>
          </p:cNvPr>
          <p:cNvPicPr>
            <a:picLocks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2252786"/>
            <a:ext cx="731733" cy="7317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EA2D08E-46D4-446A-8347-7CDA5F597CBB}"/>
              </a:ext>
            </a:extLst>
          </p:cNvPr>
          <p:cNvPicPr>
            <a:picLocks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3003921"/>
            <a:ext cx="731733" cy="7317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53E87FB-485D-4848-93D6-F85B189955AA}"/>
              </a:ext>
            </a:extLst>
          </p:cNvPr>
          <p:cNvPicPr>
            <a:picLocks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3003921"/>
            <a:ext cx="731733" cy="7317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74B9475-C9B7-4C7A-91E9-D0CFBB339F35}"/>
              </a:ext>
            </a:extLst>
          </p:cNvPr>
          <p:cNvPicPr>
            <a:picLocks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3003924"/>
            <a:ext cx="731733" cy="7317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1564B15-34C2-440F-BDD9-0309739002B9}"/>
              </a:ext>
            </a:extLst>
          </p:cNvPr>
          <p:cNvPicPr>
            <a:picLocks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3003923"/>
            <a:ext cx="731733" cy="731733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8491F279-1644-4B5D-AB9D-69C67A7FFAFD}"/>
              </a:ext>
            </a:extLst>
          </p:cNvPr>
          <p:cNvCxnSpPr>
            <a:cxnSpLocks/>
          </p:cNvCxnSpPr>
          <p:nvPr/>
        </p:nvCxnSpPr>
        <p:spPr>
          <a:xfrm rot="5400000" flipV="1">
            <a:off x="3290528" y="1715766"/>
            <a:ext cx="0" cy="4452288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188" y="4208610"/>
            <a:ext cx="4832866" cy="15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9731492-78EA-4D35-A186-87E4E8EF6EF1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帮助批量计算面对云原生的各种挑战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1C2E8B4C-7987-4CF4-BE76-235C5ADE0272}"/>
              </a:ext>
            </a:extLst>
          </p:cNvPr>
          <p:cNvSpPr/>
          <p:nvPr/>
        </p:nvSpPr>
        <p:spPr>
          <a:xfrm>
            <a:off x="6206937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9A126C20-40D4-4A8A-A734-85D0A382F15C}"/>
              </a:ext>
            </a:extLst>
          </p:cNvPr>
          <p:cNvSpPr/>
          <p:nvPr/>
        </p:nvSpPr>
        <p:spPr>
          <a:xfrm>
            <a:off x="642824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B0C03998-48FE-408A-AFA4-6F65E029298C}"/>
              </a:ext>
            </a:extLst>
          </p:cNvPr>
          <p:cNvSpPr txBox="1">
            <a:spLocks/>
          </p:cNvSpPr>
          <p:nvPr/>
        </p:nvSpPr>
        <p:spPr>
          <a:xfrm>
            <a:off x="6541727" y="1385217"/>
            <a:ext cx="4590653" cy="4480791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业界首个云原生批量计算平台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月上海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KubeCon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正式开源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CNCF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官方项目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个月一个特性版本，最新版本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v1.3.0</a:t>
            </a:r>
          </a:p>
          <a:p>
            <a:pPr marL="536575" lvl="1">
              <a:lnSpc>
                <a:spcPts val="27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07975" lvl="1" indent="0">
              <a:lnSpc>
                <a:spcPts val="2700"/>
              </a:lnSpc>
              <a:buClr>
                <a:schemeClr val="accent6"/>
              </a:buClr>
              <a:buNone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社区活跃度：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1.9k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star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fork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贡献者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 Maintainer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 Reviewer</a:t>
            </a: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家企业、科研机构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382229F-129F-4C93-B916-A9AFB8228671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1564747"/>
            <a:ext cx="731733" cy="731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2021CCF-32D1-4DA0-A7C5-58356989974C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1564749"/>
            <a:ext cx="731733" cy="7317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C7AE2087-1F2C-4DF0-B719-9D03F62F4A80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1564750"/>
            <a:ext cx="731733" cy="7317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BC2AEB0-4103-4DC0-94BC-148AC697E463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4940" y="1564751"/>
            <a:ext cx="731733" cy="7317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7665768-9E98-4970-A282-06ACD2F8CB7D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2252788"/>
            <a:ext cx="731733" cy="7317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9192EF4-CCFE-4D37-BDEC-4F646D4F6E50}"/>
              </a:ext>
            </a:extLst>
          </p:cNvPr>
          <p:cNvPicPr>
            <a:picLocks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10" t="1" r="-1" b="-8511"/>
          <a:stretch/>
        </p:blipFill>
        <p:spPr>
          <a:xfrm>
            <a:off x="2353562" y="2252789"/>
            <a:ext cx="731733" cy="7317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16015D1-9248-4EED-9434-665D8EB6ED49}"/>
              </a:ext>
            </a:extLst>
          </p:cNvPr>
          <p:cNvPicPr>
            <a:picLocks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2252787"/>
            <a:ext cx="731733" cy="7317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3745941-44F4-49D3-BF78-0CAE893F37D6}"/>
              </a:ext>
            </a:extLst>
          </p:cNvPr>
          <p:cNvPicPr>
            <a:picLocks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2252786"/>
            <a:ext cx="731733" cy="7317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EA2D08E-46D4-446A-8347-7CDA5F597CBB}"/>
              </a:ext>
            </a:extLst>
          </p:cNvPr>
          <p:cNvPicPr>
            <a:picLocks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3003921"/>
            <a:ext cx="731733" cy="7317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53E87FB-485D-4848-93D6-F85B189955AA}"/>
              </a:ext>
            </a:extLst>
          </p:cNvPr>
          <p:cNvPicPr>
            <a:picLocks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3003921"/>
            <a:ext cx="731733" cy="7317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74B9475-C9B7-4C7A-91E9-D0CFBB339F35}"/>
              </a:ext>
            </a:extLst>
          </p:cNvPr>
          <p:cNvPicPr>
            <a:picLocks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3003924"/>
            <a:ext cx="731733" cy="7317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1564B15-34C2-440F-BDD9-0309739002B9}"/>
              </a:ext>
            </a:extLst>
          </p:cNvPr>
          <p:cNvPicPr>
            <a:picLocks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3003923"/>
            <a:ext cx="731733" cy="731733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8491F279-1644-4B5D-AB9D-69C67A7FFAFD}"/>
              </a:ext>
            </a:extLst>
          </p:cNvPr>
          <p:cNvCxnSpPr>
            <a:cxnSpLocks/>
          </p:cNvCxnSpPr>
          <p:nvPr/>
        </p:nvCxnSpPr>
        <p:spPr>
          <a:xfrm rot="5400000" flipV="1">
            <a:off x="3290528" y="1715766"/>
            <a:ext cx="0" cy="4452288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188" y="4208610"/>
            <a:ext cx="4832866" cy="15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9731492-78EA-4D35-A186-87E4E8EF6EF1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帮助批量计算面对云原生的各种挑战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1C2E8B4C-7987-4CF4-BE76-235C5ADE0272}"/>
              </a:ext>
            </a:extLst>
          </p:cNvPr>
          <p:cNvSpPr/>
          <p:nvPr/>
        </p:nvSpPr>
        <p:spPr>
          <a:xfrm>
            <a:off x="6206937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9A126C20-40D4-4A8A-A734-85D0A382F15C}"/>
              </a:ext>
            </a:extLst>
          </p:cNvPr>
          <p:cNvSpPr/>
          <p:nvPr/>
        </p:nvSpPr>
        <p:spPr>
          <a:xfrm>
            <a:off x="642824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B0C03998-48FE-408A-AFA4-6F65E029298C}"/>
              </a:ext>
            </a:extLst>
          </p:cNvPr>
          <p:cNvSpPr txBox="1">
            <a:spLocks/>
          </p:cNvSpPr>
          <p:nvPr/>
        </p:nvSpPr>
        <p:spPr>
          <a:xfrm>
            <a:off x="6541727" y="1385217"/>
            <a:ext cx="4590653" cy="4480791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业界首个云原生批量计算平台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月上海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KubeCon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正式开源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CNCF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官方项目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个月一个特性版本，最新版本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v1.3.0</a:t>
            </a:r>
          </a:p>
          <a:p>
            <a:pPr marL="536575" lvl="1">
              <a:lnSpc>
                <a:spcPts val="27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07975" lvl="1" indent="0">
              <a:lnSpc>
                <a:spcPts val="2700"/>
              </a:lnSpc>
              <a:buClr>
                <a:schemeClr val="accent6"/>
              </a:buClr>
              <a:buNone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社区活跃度：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1.9k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star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fork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贡献者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 Maintainer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 Reviewer</a:t>
            </a: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家企业、科研机构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382229F-129F-4C93-B916-A9AFB8228671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1564747"/>
            <a:ext cx="731733" cy="731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2021CCF-32D1-4DA0-A7C5-58356989974C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1564749"/>
            <a:ext cx="731733" cy="7317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C7AE2087-1F2C-4DF0-B719-9D03F62F4A80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1564750"/>
            <a:ext cx="731733" cy="7317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BC2AEB0-4103-4DC0-94BC-148AC697E463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4940" y="1564751"/>
            <a:ext cx="731733" cy="7317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7665768-9E98-4970-A282-06ACD2F8CB7D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2252788"/>
            <a:ext cx="731733" cy="7317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9192EF4-CCFE-4D37-BDEC-4F646D4F6E50}"/>
              </a:ext>
            </a:extLst>
          </p:cNvPr>
          <p:cNvPicPr>
            <a:picLocks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10" t="1" r="-1" b="-8511"/>
          <a:stretch/>
        </p:blipFill>
        <p:spPr>
          <a:xfrm>
            <a:off x="2353562" y="2252789"/>
            <a:ext cx="731733" cy="7317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16015D1-9248-4EED-9434-665D8EB6ED49}"/>
              </a:ext>
            </a:extLst>
          </p:cNvPr>
          <p:cNvPicPr>
            <a:picLocks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2252787"/>
            <a:ext cx="731733" cy="7317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3745941-44F4-49D3-BF78-0CAE893F37D6}"/>
              </a:ext>
            </a:extLst>
          </p:cNvPr>
          <p:cNvPicPr>
            <a:picLocks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2252786"/>
            <a:ext cx="731733" cy="7317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EA2D08E-46D4-446A-8347-7CDA5F597CBB}"/>
              </a:ext>
            </a:extLst>
          </p:cNvPr>
          <p:cNvPicPr>
            <a:picLocks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3003921"/>
            <a:ext cx="731733" cy="7317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53E87FB-485D-4848-93D6-F85B189955AA}"/>
              </a:ext>
            </a:extLst>
          </p:cNvPr>
          <p:cNvPicPr>
            <a:picLocks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3003921"/>
            <a:ext cx="731733" cy="7317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74B9475-C9B7-4C7A-91E9-D0CFBB339F35}"/>
              </a:ext>
            </a:extLst>
          </p:cNvPr>
          <p:cNvPicPr>
            <a:picLocks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3003924"/>
            <a:ext cx="731733" cy="7317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1564B15-34C2-440F-BDD9-0309739002B9}"/>
              </a:ext>
            </a:extLst>
          </p:cNvPr>
          <p:cNvPicPr>
            <a:picLocks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3003923"/>
            <a:ext cx="731733" cy="731733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8491F279-1644-4B5D-AB9D-69C67A7FFAFD}"/>
              </a:ext>
            </a:extLst>
          </p:cNvPr>
          <p:cNvCxnSpPr>
            <a:cxnSpLocks/>
          </p:cNvCxnSpPr>
          <p:nvPr/>
        </p:nvCxnSpPr>
        <p:spPr>
          <a:xfrm rot="5400000" flipV="1">
            <a:off x="3290528" y="1715766"/>
            <a:ext cx="0" cy="4452288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188" y="4208610"/>
            <a:ext cx="4832866" cy="15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9731492-78EA-4D35-A186-87E4E8EF6EF1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帮助批量计算面对云原生的各种挑战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1C2E8B4C-7987-4CF4-BE76-235C5ADE0272}"/>
              </a:ext>
            </a:extLst>
          </p:cNvPr>
          <p:cNvSpPr/>
          <p:nvPr/>
        </p:nvSpPr>
        <p:spPr>
          <a:xfrm>
            <a:off x="6206937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9A126C20-40D4-4A8A-A734-85D0A382F15C}"/>
              </a:ext>
            </a:extLst>
          </p:cNvPr>
          <p:cNvSpPr/>
          <p:nvPr/>
        </p:nvSpPr>
        <p:spPr>
          <a:xfrm>
            <a:off x="642824" y="1155701"/>
            <a:ext cx="5294387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B0C03998-48FE-408A-AFA4-6F65E029298C}"/>
              </a:ext>
            </a:extLst>
          </p:cNvPr>
          <p:cNvSpPr txBox="1">
            <a:spLocks/>
          </p:cNvSpPr>
          <p:nvPr/>
        </p:nvSpPr>
        <p:spPr>
          <a:xfrm>
            <a:off x="6541727" y="1385217"/>
            <a:ext cx="4590653" cy="4480791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业界首个云原生批量计算平台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月上海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KubeCon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正式开源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CNCF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官方项目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版本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个月一个特性版本，最新版本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v1.3.0</a:t>
            </a:r>
          </a:p>
          <a:p>
            <a:pPr marL="536575" lvl="1">
              <a:lnSpc>
                <a:spcPts val="27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07975" lvl="1" indent="0">
              <a:lnSpc>
                <a:spcPts val="2700"/>
              </a:lnSpc>
              <a:buClr>
                <a:schemeClr val="accent6"/>
              </a:buClr>
              <a:buNone/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社区活跃度：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1.9k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star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fork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120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贡献者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 Maintainer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 Reviewer</a:t>
            </a:r>
          </a:p>
          <a:p>
            <a:pPr marL="536575" lvl="1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家企业、科研机构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382229F-129F-4C93-B916-A9AFB8228671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1564747"/>
            <a:ext cx="731733" cy="7317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12021CCF-32D1-4DA0-A7C5-58356989974C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1564749"/>
            <a:ext cx="731733" cy="7317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C7AE2087-1F2C-4DF0-B719-9D03F62F4A80}"/>
              </a:ext>
            </a:extLst>
          </p:cNvPr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1564750"/>
            <a:ext cx="731733" cy="7317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BC2AEB0-4103-4DC0-94BC-148AC697E463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4940" y="1564751"/>
            <a:ext cx="731733" cy="7317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7665768-9E98-4970-A282-06ACD2F8CB7D}"/>
              </a:ext>
            </a:extLst>
          </p:cNvPr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2252788"/>
            <a:ext cx="731733" cy="7317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9192EF4-CCFE-4D37-BDEC-4F646D4F6E50}"/>
              </a:ext>
            </a:extLst>
          </p:cNvPr>
          <p:cNvPicPr>
            <a:picLocks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510" t="1" r="-1" b="-8511"/>
          <a:stretch/>
        </p:blipFill>
        <p:spPr>
          <a:xfrm>
            <a:off x="2353562" y="2252789"/>
            <a:ext cx="731733" cy="7317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16015D1-9248-4EED-9434-665D8EB6ED49}"/>
              </a:ext>
            </a:extLst>
          </p:cNvPr>
          <p:cNvPicPr>
            <a:picLocks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2252787"/>
            <a:ext cx="731733" cy="7317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3745941-44F4-49D3-BF78-0CAE893F37D6}"/>
              </a:ext>
            </a:extLst>
          </p:cNvPr>
          <p:cNvPicPr>
            <a:picLocks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2252786"/>
            <a:ext cx="731733" cy="7317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EA2D08E-46D4-446A-8347-7CDA5F597CBB}"/>
              </a:ext>
            </a:extLst>
          </p:cNvPr>
          <p:cNvPicPr>
            <a:picLocks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873" y="3003921"/>
            <a:ext cx="731733" cy="7317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53E87FB-485D-4848-93D6-F85B189955AA}"/>
              </a:ext>
            </a:extLst>
          </p:cNvPr>
          <p:cNvPicPr>
            <a:picLocks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62" y="3003921"/>
            <a:ext cx="731733" cy="7317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A74B9475-C9B7-4C7A-91E9-D0CFBB339F35}"/>
              </a:ext>
            </a:extLst>
          </p:cNvPr>
          <p:cNvPicPr>
            <a:picLocks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252" y="3003924"/>
            <a:ext cx="731733" cy="7317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1564B15-34C2-440F-BDD9-0309739002B9}"/>
              </a:ext>
            </a:extLst>
          </p:cNvPr>
          <p:cNvPicPr>
            <a:picLocks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064" t="-4063" r="-4064" b="-4063"/>
          <a:stretch/>
        </p:blipFill>
        <p:spPr>
          <a:xfrm>
            <a:off x="4784940" y="3003923"/>
            <a:ext cx="731733" cy="731733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8491F279-1644-4B5D-AB9D-69C67A7FFAFD}"/>
              </a:ext>
            </a:extLst>
          </p:cNvPr>
          <p:cNvCxnSpPr>
            <a:cxnSpLocks/>
          </p:cNvCxnSpPr>
          <p:nvPr/>
        </p:nvCxnSpPr>
        <p:spPr>
          <a:xfrm rot="5400000" flipV="1">
            <a:off x="3290528" y="1715766"/>
            <a:ext cx="0" cy="4452288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188" y="4208610"/>
            <a:ext cx="4832866" cy="15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32D68A1-5BF6-4E3C-AF30-FFDF3034FD8E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总体架构和优势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44506A35-BF99-4530-A5A8-9B55F3053259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FA4FCBC6-8671-4238-888B-F5232B24D398}"/>
              </a:ext>
            </a:extLst>
          </p:cNvPr>
          <p:cNvSpPr/>
          <p:nvPr/>
        </p:nvSpPr>
        <p:spPr>
          <a:xfrm>
            <a:off x="662782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圆角矩形 97">
            <a:extLst>
              <a:ext uri="{FF2B5EF4-FFF2-40B4-BE49-F238E27FC236}">
                <a16:creationId xmlns="" xmlns:a16="http://schemas.microsoft.com/office/drawing/2014/main" id="{262ECF4E-00CF-4489-AE44-FF935A3AEE49}"/>
              </a:ext>
            </a:extLst>
          </p:cNvPr>
          <p:cNvSpPr/>
          <p:nvPr/>
        </p:nvSpPr>
        <p:spPr bwMode="auto">
          <a:xfrm>
            <a:off x="885410" y="1763743"/>
            <a:ext cx="4849926" cy="598855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zh-CN" alt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TextBox 60">
            <a:extLst>
              <a:ext uri="{FF2B5EF4-FFF2-40B4-BE49-F238E27FC236}">
                <a16:creationId xmlns="" xmlns:a16="http://schemas.microsoft.com/office/drawing/2014/main" id="{41BFFD66-22D2-494B-A3D3-FCCF35AAF5EA}"/>
              </a:ext>
            </a:extLst>
          </p:cNvPr>
          <p:cNvSpPr txBox="1"/>
          <p:nvPr/>
        </p:nvSpPr>
        <p:spPr>
          <a:xfrm>
            <a:off x="962942" y="1970836"/>
            <a:ext cx="7021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sz="12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Workload</a:t>
            </a:r>
            <a:endParaRPr lang="en-CA" altLang="zh-CN" sz="1200" b="1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Arrow: Up-Down 14">
            <a:extLst>
              <a:ext uri="{FF2B5EF4-FFF2-40B4-BE49-F238E27FC236}">
                <a16:creationId xmlns="" xmlns:a16="http://schemas.microsoft.com/office/drawing/2014/main" id="{5C99AC89-D8A7-404D-8116-CDCB75BA43B4}"/>
              </a:ext>
            </a:extLst>
          </p:cNvPr>
          <p:cNvSpPr/>
          <p:nvPr/>
        </p:nvSpPr>
        <p:spPr>
          <a:xfrm>
            <a:off x="1987189" y="2526295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1" name="Arrow: Up-Down 14">
            <a:extLst>
              <a:ext uri="{FF2B5EF4-FFF2-40B4-BE49-F238E27FC236}">
                <a16:creationId xmlns="" xmlns:a16="http://schemas.microsoft.com/office/drawing/2014/main" id="{2930CDDE-35BE-4E98-9D8C-08A508D6F52D}"/>
              </a:ext>
            </a:extLst>
          </p:cNvPr>
          <p:cNvSpPr/>
          <p:nvPr/>
        </p:nvSpPr>
        <p:spPr>
          <a:xfrm>
            <a:off x="3513408" y="2516273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2" name="Arrow: Up-Down 14">
            <a:extLst>
              <a:ext uri="{FF2B5EF4-FFF2-40B4-BE49-F238E27FC236}">
                <a16:creationId xmlns="" xmlns:a16="http://schemas.microsoft.com/office/drawing/2014/main" id="{63BCA6BB-1CF9-4BB2-8E3E-9A172A1AE6F3}"/>
              </a:ext>
            </a:extLst>
          </p:cNvPr>
          <p:cNvSpPr/>
          <p:nvPr/>
        </p:nvSpPr>
        <p:spPr>
          <a:xfrm>
            <a:off x="5079478" y="2506251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3" name="Arrow: Up-Down 14">
            <a:extLst>
              <a:ext uri="{FF2B5EF4-FFF2-40B4-BE49-F238E27FC236}">
                <a16:creationId xmlns="" xmlns:a16="http://schemas.microsoft.com/office/drawing/2014/main" id="{4E8FE640-44DD-4914-BF05-59329486EE70}"/>
              </a:ext>
            </a:extLst>
          </p:cNvPr>
          <p:cNvSpPr/>
          <p:nvPr/>
        </p:nvSpPr>
        <p:spPr>
          <a:xfrm>
            <a:off x="1987189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4" name="Arrow: Up-Down 14">
            <a:extLst>
              <a:ext uri="{FF2B5EF4-FFF2-40B4-BE49-F238E27FC236}">
                <a16:creationId xmlns="" xmlns:a16="http://schemas.microsoft.com/office/drawing/2014/main" id="{8F4B1355-FF02-4CA7-BC6B-B9888E83A09C}"/>
              </a:ext>
            </a:extLst>
          </p:cNvPr>
          <p:cNvSpPr/>
          <p:nvPr/>
        </p:nvSpPr>
        <p:spPr>
          <a:xfrm>
            <a:off x="3513408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5" name="Arrow: Up-Down 14">
            <a:extLst>
              <a:ext uri="{FF2B5EF4-FFF2-40B4-BE49-F238E27FC236}">
                <a16:creationId xmlns="" xmlns:a16="http://schemas.microsoft.com/office/drawing/2014/main" id="{1943B220-C423-400A-A258-026D24DB8919}"/>
              </a:ext>
            </a:extLst>
          </p:cNvPr>
          <p:cNvSpPr/>
          <p:nvPr/>
        </p:nvSpPr>
        <p:spPr>
          <a:xfrm>
            <a:off x="5079478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pic>
        <p:nvPicPr>
          <p:cNvPr id="29" name="Image" descr="Image">
            <a:extLst>
              <a:ext uri="{FF2B5EF4-FFF2-40B4-BE49-F238E27FC236}">
                <a16:creationId xmlns="" xmlns:a16="http://schemas.microsoft.com/office/drawing/2014/main" id="{A9D9D3CD-0D11-45B7-9FFC-FDAAEC4E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31" y="1910501"/>
            <a:ext cx="318405" cy="29414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7BF3B43A-404C-4E7A-B62D-8485E983E19E}"/>
              </a:ext>
            </a:extLst>
          </p:cNvPr>
          <p:cNvGrpSpPr/>
          <p:nvPr/>
        </p:nvGrpSpPr>
        <p:grpSpPr>
          <a:xfrm>
            <a:off x="888209" y="5331874"/>
            <a:ext cx="4847124" cy="703156"/>
            <a:chOff x="902756" y="5187462"/>
            <a:chExt cx="4847124" cy="703156"/>
          </a:xfrm>
        </p:grpSpPr>
        <p:sp>
          <p:nvSpPr>
            <p:cNvPr id="18" name="圆角矩形 116">
              <a:extLst>
                <a:ext uri="{FF2B5EF4-FFF2-40B4-BE49-F238E27FC236}">
                  <a16:creationId xmlns="" xmlns:a16="http://schemas.microsoft.com/office/drawing/2014/main" id="{B89A00A4-C143-4689-9576-0B68FAEBCA98}"/>
                </a:ext>
              </a:extLst>
            </p:cNvPr>
            <p:cNvSpPr/>
            <p:nvPr/>
          </p:nvSpPr>
          <p:spPr bwMode="auto">
            <a:xfrm>
              <a:off x="902756" y="5187462"/>
              <a:ext cx="4847124" cy="703156"/>
            </a:xfrm>
            <a:prstGeom prst="rect">
              <a:avLst/>
            </a:prstGeom>
            <a:gradFill flip="none" rotWithShape="1">
              <a:gsLst>
                <a:gs pos="47000">
                  <a:schemeClr val="accent6">
                    <a:alpha val="0"/>
                  </a:schemeClr>
                </a:gs>
                <a:gs pos="100000">
                  <a:schemeClr val="accent5">
                    <a:alpha val="1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 anchorCtr="0"/>
            <a:lstStyle/>
            <a:p>
              <a:pPr algn="ctr" defTabSz="1219444"/>
              <a:endParaRPr lang="en-US" altLang="zh-CN" sz="1100" dirty="0">
                <a:solidFill>
                  <a:schemeClr val="tx1"/>
                </a:solidFill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9" name="TextBox 60">
              <a:extLst>
                <a:ext uri="{FF2B5EF4-FFF2-40B4-BE49-F238E27FC236}">
                  <a16:creationId xmlns="" xmlns:a16="http://schemas.microsoft.com/office/drawing/2014/main" id="{3F229132-B6F2-49AC-B03C-FDA7121F0E5B}"/>
                </a:ext>
              </a:extLst>
            </p:cNvPr>
            <p:cNvSpPr txBox="1"/>
            <p:nvPr/>
          </p:nvSpPr>
          <p:spPr>
            <a:xfrm>
              <a:off x="977488" y="5446707"/>
              <a:ext cx="84478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1200" b="1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Kubernetes</a:t>
              </a:r>
            </a:p>
          </p:txBody>
        </p:sp>
        <p:sp>
          <p:nvSpPr>
            <p:cNvPr id="30" name="圆角矩形 149">
              <a:extLst>
                <a:ext uri="{FF2B5EF4-FFF2-40B4-BE49-F238E27FC236}">
                  <a16:creationId xmlns="" xmlns:a16="http://schemas.microsoft.com/office/drawing/2014/main" id="{A0752AAA-935B-4A32-BD39-BF70A3529E55}"/>
                </a:ext>
              </a:extLst>
            </p:cNvPr>
            <p:cNvSpPr/>
            <p:nvPr/>
          </p:nvSpPr>
          <p:spPr bwMode="auto">
            <a:xfrm>
              <a:off x="2025460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API-SERVER</a:t>
              </a:r>
            </a:p>
          </p:txBody>
        </p:sp>
        <p:sp>
          <p:nvSpPr>
            <p:cNvPr id="31" name="圆角矩形 150">
              <a:extLst>
                <a:ext uri="{FF2B5EF4-FFF2-40B4-BE49-F238E27FC236}">
                  <a16:creationId xmlns="" xmlns:a16="http://schemas.microsoft.com/office/drawing/2014/main" id="{BF129C7E-D96A-4C04-8BAE-E2014C0ADBAF}"/>
                </a:ext>
              </a:extLst>
            </p:cNvPr>
            <p:cNvSpPr/>
            <p:nvPr/>
          </p:nvSpPr>
          <p:spPr bwMode="auto">
            <a:xfrm>
              <a:off x="2930522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ETCD</a:t>
              </a:r>
            </a:p>
          </p:txBody>
        </p:sp>
        <p:sp>
          <p:nvSpPr>
            <p:cNvPr id="32" name="圆角矩形 151">
              <a:extLst>
                <a:ext uri="{FF2B5EF4-FFF2-40B4-BE49-F238E27FC236}">
                  <a16:creationId xmlns="" xmlns:a16="http://schemas.microsoft.com/office/drawing/2014/main" id="{6587265A-EB88-4010-8104-98F4D1494221}"/>
                </a:ext>
              </a:extLst>
            </p:cNvPr>
            <p:cNvSpPr/>
            <p:nvPr/>
          </p:nvSpPr>
          <p:spPr bwMode="auto">
            <a:xfrm>
              <a:off x="3850874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… …</a:t>
              </a:r>
            </a:p>
          </p:txBody>
        </p:sp>
        <p:sp>
          <p:nvSpPr>
            <p:cNvPr id="33" name="圆角矩形 152">
              <a:extLst>
                <a:ext uri="{FF2B5EF4-FFF2-40B4-BE49-F238E27FC236}">
                  <a16:creationId xmlns="" xmlns:a16="http://schemas.microsoft.com/office/drawing/2014/main" id="{5095C766-081D-4C0F-9DCC-F1DCE065DBB1}"/>
                </a:ext>
              </a:extLst>
            </p:cNvPr>
            <p:cNvSpPr/>
            <p:nvPr/>
          </p:nvSpPr>
          <p:spPr bwMode="auto">
            <a:xfrm>
              <a:off x="4771453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KUBELET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DA015A9E-471C-4866-B3F5-0955FD023757}"/>
              </a:ext>
            </a:extLst>
          </p:cNvPr>
          <p:cNvGrpSpPr/>
          <p:nvPr/>
        </p:nvGrpSpPr>
        <p:grpSpPr>
          <a:xfrm>
            <a:off x="2142747" y="1948406"/>
            <a:ext cx="2532914" cy="229529"/>
            <a:chOff x="2157294" y="2037923"/>
            <a:chExt cx="2532914" cy="229529"/>
          </a:xfrm>
        </p:grpSpPr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D31961B3-7DDA-4B1B-8A9B-7748512EA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294" y="2037923"/>
              <a:ext cx="430615" cy="22952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96438EF4-CDD9-4340-89BB-DD3ED39FF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45898" y="2048772"/>
              <a:ext cx="571677" cy="207832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90C7583F-86FF-451B-A0A1-5B576EA29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8276" y="2098055"/>
              <a:ext cx="651932" cy="152490"/>
            </a:xfrm>
            <a:prstGeom prst="rect">
              <a:avLst/>
            </a:prstGeom>
          </p:spPr>
        </p:pic>
      </p:grpSp>
      <p:sp>
        <p:nvSpPr>
          <p:cNvPr id="8" name="圆角矩形 104">
            <a:extLst>
              <a:ext uri="{FF2B5EF4-FFF2-40B4-BE49-F238E27FC236}">
                <a16:creationId xmlns="" xmlns:a16="http://schemas.microsoft.com/office/drawing/2014/main" id="{521FF9A4-57A9-4B9A-B39B-26BFB8DDE672}"/>
              </a:ext>
            </a:extLst>
          </p:cNvPr>
          <p:cNvSpPr/>
          <p:nvPr/>
        </p:nvSpPr>
        <p:spPr bwMode="auto">
          <a:xfrm>
            <a:off x="884614" y="2938110"/>
            <a:ext cx="4850723" cy="1855034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  <a:effectLst/>
        </p:spPr>
        <p:txBody>
          <a:bodyPr vert="horz" wrap="square" lIns="0" tIns="39587" rIns="0" bIns="39587" numCol="1" rtlCol="0" anchor="ctr" anchorCtr="0" compatLnSpc="1">
            <a:prstTxWarp prst="textNoShape">
              <a:avLst/>
            </a:prstTxWarp>
          </a:bodyPr>
          <a:lstStyle/>
          <a:p>
            <a:pPr algn="ctr" defTabSz="791716">
              <a:buClr>
                <a:srgbClr val="CC9900"/>
              </a:buClr>
              <a:defRPr/>
            </a:pPr>
            <a:endParaRPr lang="zh-CN" altLang="en-US" sz="953" kern="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9" name="圆角矩形 105">
            <a:extLst>
              <a:ext uri="{FF2B5EF4-FFF2-40B4-BE49-F238E27FC236}">
                <a16:creationId xmlns="" xmlns:a16="http://schemas.microsoft.com/office/drawing/2014/main" id="{505D4FF6-2AFB-48DC-B019-5FDA50D4FB13}"/>
              </a:ext>
            </a:extLst>
          </p:cNvPr>
          <p:cNvSpPr/>
          <p:nvPr/>
        </p:nvSpPr>
        <p:spPr bwMode="auto">
          <a:xfrm>
            <a:off x="4868351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圆角矩形 106">
            <a:extLst>
              <a:ext uri="{FF2B5EF4-FFF2-40B4-BE49-F238E27FC236}">
                <a16:creationId xmlns="" xmlns:a16="http://schemas.microsoft.com/office/drawing/2014/main" id="{DBBF3190-C55E-43F7-AD98-EBFAA4DF8B4F}"/>
              </a:ext>
            </a:extLst>
          </p:cNvPr>
          <p:cNvSpPr/>
          <p:nvPr/>
        </p:nvSpPr>
        <p:spPr bwMode="auto">
          <a:xfrm>
            <a:off x="1673687" y="3085073"/>
            <a:ext cx="751301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圆角矩形 107">
            <a:extLst>
              <a:ext uri="{FF2B5EF4-FFF2-40B4-BE49-F238E27FC236}">
                <a16:creationId xmlns="" xmlns:a16="http://schemas.microsoft.com/office/drawing/2014/main" id="{331E1EE9-0FB4-452A-831D-E8C09C58332C}"/>
              </a:ext>
            </a:extLst>
          </p:cNvPr>
          <p:cNvSpPr/>
          <p:nvPr/>
        </p:nvSpPr>
        <p:spPr bwMode="auto">
          <a:xfrm>
            <a:off x="4069362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圆角矩形 108">
            <a:extLst>
              <a:ext uri="{FF2B5EF4-FFF2-40B4-BE49-F238E27FC236}">
                <a16:creationId xmlns="" xmlns:a16="http://schemas.microsoft.com/office/drawing/2014/main" id="{93B70044-7D3A-4343-81A9-20FCD1C9F536}"/>
              </a:ext>
            </a:extLst>
          </p:cNvPr>
          <p:cNvSpPr/>
          <p:nvPr/>
        </p:nvSpPr>
        <p:spPr bwMode="auto">
          <a:xfrm>
            <a:off x="3270375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圆角矩形 109">
            <a:extLst>
              <a:ext uri="{FF2B5EF4-FFF2-40B4-BE49-F238E27FC236}">
                <a16:creationId xmlns="" xmlns:a16="http://schemas.microsoft.com/office/drawing/2014/main" id="{C347348A-C562-484D-8256-DD783E87F24F}"/>
              </a:ext>
            </a:extLst>
          </p:cNvPr>
          <p:cNvSpPr/>
          <p:nvPr/>
        </p:nvSpPr>
        <p:spPr bwMode="auto">
          <a:xfrm>
            <a:off x="2483312" y="3085073"/>
            <a:ext cx="728738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83AE3E3-A6BA-45BA-8158-7B29BFB5983A}"/>
              </a:ext>
            </a:extLst>
          </p:cNvPr>
          <p:cNvSpPr/>
          <p:nvPr/>
        </p:nvSpPr>
        <p:spPr bwMode="auto">
          <a:xfrm>
            <a:off x="2561719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级联队列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AD55CA2-ED44-422D-A797-2EB59249CE0B}"/>
              </a:ext>
            </a:extLst>
          </p:cNvPr>
          <p:cNvSpPr/>
          <p:nvPr/>
        </p:nvSpPr>
        <p:spPr bwMode="auto">
          <a:xfrm>
            <a:off x="3354743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调度缓存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71436D97-4539-46FB-95DC-AE44B95922D5}"/>
              </a:ext>
            </a:extLst>
          </p:cNvPr>
          <p:cNvSpPr/>
          <p:nvPr/>
        </p:nvSpPr>
        <p:spPr bwMode="auto">
          <a:xfrm>
            <a:off x="4946267" y="3615365"/>
            <a:ext cx="584828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多集群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7" name="TextBox 60">
            <a:extLst>
              <a:ext uri="{FF2B5EF4-FFF2-40B4-BE49-F238E27FC236}">
                <a16:creationId xmlns="" xmlns:a16="http://schemas.microsoft.com/office/drawing/2014/main" id="{3BE61135-443C-4B56-896C-818ADC48DDC0}"/>
              </a:ext>
            </a:extLst>
          </p:cNvPr>
          <p:cNvSpPr txBox="1"/>
          <p:nvPr/>
        </p:nvSpPr>
        <p:spPr>
          <a:xfrm>
            <a:off x="962942" y="3736071"/>
            <a:ext cx="59952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1200" b="1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Volcano</a:t>
            </a:r>
            <a:endParaRPr lang="en-CA" altLang="zh-CN" dirty="0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398CBD3C-6F59-4906-8ED1-DE638BA9494F}"/>
              </a:ext>
            </a:extLst>
          </p:cNvPr>
          <p:cNvSpPr/>
          <p:nvPr/>
        </p:nvSpPr>
        <p:spPr bwMode="auto">
          <a:xfrm>
            <a:off x="4946267" y="4073166"/>
            <a:ext cx="584828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作业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分发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CC403A87-79D0-41C7-915E-4AA8D01EA57F}"/>
              </a:ext>
            </a:extLst>
          </p:cNvPr>
          <p:cNvSpPr/>
          <p:nvPr/>
        </p:nvSpPr>
        <p:spPr bwMode="auto">
          <a:xfrm>
            <a:off x="2561719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资源隔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离共享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BC4063FC-FF90-4952-ABCF-6F2FD020D852}"/>
              </a:ext>
            </a:extLst>
          </p:cNvPr>
          <p:cNvSpPr/>
          <p:nvPr/>
        </p:nvSpPr>
        <p:spPr bwMode="auto">
          <a:xfrm>
            <a:off x="3354743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基于共享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视图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多调度器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2643A2D2-6BE7-4E17-B0DB-08A995D6EAF2}"/>
              </a:ext>
            </a:extLst>
          </p:cNvPr>
          <p:cNvSpPr/>
          <p:nvPr/>
        </p:nvSpPr>
        <p:spPr bwMode="auto">
          <a:xfrm>
            <a:off x="1763374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应用拓扑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08FBB923-D16C-43FF-B710-AD19A41D306C}"/>
              </a:ext>
            </a:extLst>
          </p:cNvPr>
          <p:cNvSpPr/>
          <p:nvPr/>
        </p:nvSpPr>
        <p:spPr bwMode="auto">
          <a:xfrm>
            <a:off x="1763374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硬件拓扑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4EE89B7-1CB8-477F-B189-449B05D6AC25}"/>
              </a:ext>
            </a:extLst>
          </p:cNvPr>
          <p:cNvSpPr txBox="1"/>
          <p:nvPr/>
        </p:nvSpPr>
        <p:spPr>
          <a:xfrm>
            <a:off x="4911197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联邦调度子系统</a:t>
            </a:r>
            <a:endParaRPr lang="en-US" altLang="zh-CN" sz="1100" dirty="0"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64DD9013-E909-496F-90E2-5AD279D904CE}"/>
              </a:ext>
            </a:extLst>
          </p:cNvPr>
          <p:cNvSpPr txBox="1"/>
          <p:nvPr/>
        </p:nvSpPr>
        <p:spPr>
          <a:xfrm>
            <a:off x="4142847" y="3169022"/>
            <a:ext cx="65496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en-US" altLang="zh-CN" sz="1100" dirty="0">
                <a:ea typeface="微软雅黑" pitchFamily="34" charset="-122"/>
                <a:cs typeface="Arial" pitchFamily="34" charset="0"/>
              </a:rPr>
              <a:t>… …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C00BDB0C-2CAE-4A7F-94E5-6E89A2E031FB}"/>
              </a:ext>
            </a:extLst>
          </p:cNvPr>
          <p:cNvSpPr txBox="1"/>
          <p:nvPr/>
        </p:nvSpPr>
        <p:spPr>
          <a:xfrm>
            <a:off x="3313221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调度性能子系统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64212E62-7B5A-406C-866D-99ACA71195E6}"/>
              </a:ext>
            </a:extLst>
          </p:cNvPr>
          <p:cNvSpPr txBox="1"/>
          <p:nvPr/>
        </p:nvSpPr>
        <p:spPr>
          <a:xfrm>
            <a:off x="2520197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资源规划子系统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5BA35CA9-48F8-4D9C-8C92-59ABFD52817D}"/>
              </a:ext>
            </a:extLst>
          </p:cNvPr>
          <p:cNvSpPr txBox="1"/>
          <p:nvPr/>
        </p:nvSpPr>
        <p:spPr>
          <a:xfrm>
            <a:off x="1721852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调度策略子系统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A8001007-0CC3-4F87-B921-CA0B302837AA}"/>
              </a:ext>
            </a:extLst>
          </p:cNvPr>
          <p:cNvSpPr/>
          <p:nvPr/>
        </p:nvSpPr>
        <p:spPr>
          <a:xfrm>
            <a:off x="662782" y="1161227"/>
            <a:ext cx="5294387" cy="360000"/>
          </a:xfrm>
          <a:prstGeom prst="rect">
            <a:avLst/>
          </a:prstGeom>
          <a:solidFill>
            <a:srgbClr val="DDDDDD"/>
          </a:solidFill>
          <a:ln w="6350">
            <a:solidFill>
              <a:srgbClr val="B5B5B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Volcano </a:t>
            </a:r>
            <a:r>
              <a:rPr kumimoji="1"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总体架构</a:t>
            </a:r>
            <a:endParaRPr kumimoji="1" lang="en-US" altLang="zh-CN" sz="16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18B1ED6D-BEC3-483D-A7F8-C0D9FA74BB7F}"/>
              </a:ext>
            </a:extLst>
          </p:cNvPr>
          <p:cNvSpPr/>
          <p:nvPr/>
        </p:nvSpPr>
        <p:spPr>
          <a:xfrm>
            <a:off x="6226895" y="1161227"/>
            <a:ext cx="5294387" cy="360000"/>
          </a:xfrm>
          <a:prstGeom prst="rect">
            <a:avLst/>
          </a:prstGeom>
          <a:solidFill>
            <a:srgbClr val="DDDDDD"/>
          </a:solidFill>
          <a:ln w="6350">
            <a:solidFill>
              <a:srgbClr val="B5B5B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Volcano </a:t>
            </a:r>
            <a:r>
              <a:rPr kumimoji="1"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="" xmlns:a16="http://schemas.microsoft.com/office/drawing/2014/main" id="{9D46E780-4045-457A-8D65-66EEB59EA025}"/>
              </a:ext>
            </a:extLst>
          </p:cNvPr>
          <p:cNvSpPr/>
          <p:nvPr/>
        </p:nvSpPr>
        <p:spPr>
          <a:xfrm>
            <a:off x="6541420" y="1726744"/>
            <a:ext cx="4615824" cy="430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高性能：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提供队列调度、优先级调度、抢占、装箱、资源预留、拓扑调度等丰富的调度策略，在多种场景下提升应用性能</a:t>
            </a:r>
            <a:endParaRPr lang="en-US" altLang="zh-CN" sz="12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智能混合调度：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支持在线、离线混合部署调度，提高整体资源利用效率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应用感知：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感知应用类型和特点，针对大数据、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负载提供完善的生命周期管理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集群联邦调度：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支持多集群调度和作业分发，满足效率优先、成本优先等不同的场景诉求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大规模：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支持大规模集群调度，单集群规模支持</a:t>
            </a: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万节点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万容器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高扩展：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插件化算法集成框架，提供两级插件扩展，方便二次开发，满足不同场景诉求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易运维：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作业提供统一接口，避免过多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带来的繁杂管理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社区成熟：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CNCF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首个批量计算平台，已支持众多的主流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、大数据、高性能计算框架，众多用户已应用于生产环境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9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32D68A1-5BF6-4E3C-AF30-FFDF3034FD8E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总体架构和优势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44506A35-BF99-4530-A5A8-9B55F3053259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FA4FCBC6-8671-4238-888B-F5232B24D398}"/>
              </a:ext>
            </a:extLst>
          </p:cNvPr>
          <p:cNvSpPr/>
          <p:nvPr/>
        </p:nvSpPr>
        <p:spPr>
          <a:xfrm>
            <a:off x="662782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圆角矩形 97">
            <a:extLst>
              <a:ext uri="{FF2B5EF4-FFF2-40B4-BE49-F238E27FC236}">
                <a16:creationId xmlns="" xmlns:a16="http://schemas.microsoft.com/office/drawing/2014/main" id="{262ECF4E-00CF-4489-AE44-FF935A3AEE49}"/>
              </a:ext>
            </a:extLst>
          </p:cNvPr>
          <p:cNvSpPr/>
          <p:nvPr/>
        </p:nvSpPr>
        <p:spPr bwMode="auto">
          <a:xfrm>
            <a:off x="885410" y="1763743"/>
            <a:ext cx="4849926" cy="598855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zh-CN" alt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TextBox 60">
            <a:extLst>
              <a:ext uri="{FF2B5EF4-FFF2-40B4-BE49-F238E27FC236}">
                <a16:creationId xmlns="" xmlns:a16="http://schemas.microsoft.com/office/drawing/2014/main" id="{41BFFD66-22D2-494B-A3D3-FCCF35AAF5EA}"/>
              </a:ext>
            </a:extLst>
          </p:cNvPr>
          <p:cNvSpPr txBox="1"/>
          <p:nvPr/>
        </p:nvSpPr>
        <p:spPr>
          <a:xfrm>
            <a:off x="962942" y="1970836"/>
            <a:ext cx="7021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sz="12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Workload</a:t>
            </a:r>
            <a:endParaRPr lang="en-CA" altLang="zh-CN" sz="1200" b="1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Arrow: Up-Down 14">
            <a:extLst>
              <a:ext uri="{FF2B5EF4-FFF2-40B4-BE49-F238E27FC236}">
                <a16:creationId xmlns="" xmlns:a16="http://schemas.microsoft.com/office/drawing/2014/main" id="{5C99AC89-D8A7-404D-8116-CDCB75BA43B4}"/>
              </a:ext>
            </a:extLst>
          </p:cNvPr>
          <p:cNvSpPr/>
          <p:nvPr/>
        </p:nvSpPr>
        <p:spPr>
          <a:xfrm>
            <a:off x="1987189" y="2526295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1" name="Arrow: Up-Down 14">
            <a:extLst>
              <a:ext uri="{FF2B5EF4-FFF2-40B4-BE49-F238E27FC236}">
                <a16:creationId xmlns="" xmlns:a16="http://schemas.microsoft.com/office/drawing/2014/main" id="{2930CDDE-35BE-4E98-9D8C-08A508D6F52D}"/>
              </a:ext>
            </a:extLst>
          </p:cNvPr>
          <p:cNvSpPr/>
          <p:nvPr/>
        </p:nvSpPr>
        <p:spPr>
          <a:xfrm>
            <a:off x="3513408" y="2516273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2" name="Arrow: Up-Down 14">
            <a:extLst>
              <a:ext uri="{FF2B5EF4-FFF2-40B4-BE49-F238E27FC236}">
                <a16:creationId xmlns="" xmlns:a16="http://schemas.microsoft.com/office/drawing/2014/main" id="{63BCA6BB-1CF9-4BB2-8E3E-9A172A1AE6F3}"/>
              </a:ext>
            </a:extLst>
          </p:cNvPr>
          <p:cNvSpPr/>
          <p:nvPr/>
        </p:nvSpPr>
        <p:spPr>
          <a:xfrm>
            <a:off x="5079478" y="2506251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3" name="Arrow: Up-Down 14">
            <a:extLst>
              <a:ext uri="{FF2B5EF4-FFF2-40B4-BE49-F238E27FC236}">
                <a16:creationId xmlns="" xmlns:a16="http://schemas.microsoft.com/office/drawing/2014/main" id="{4E8FE640-44DD-4914-BF05-59329486EE70}"/>
              </a:ext>
            </a:extLst>
          </p:cNvPr>
          <p:cNvSpPr/>
          <p:nvPr/>
        </p:nvSpPr>
        <p:spPr>
          <a:xfrm>
            <a:off x="1987189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4" name="Arrow: Up-Down 14">
            <a:extLst>
              <a:ext uri="{FF2B5EF4-FFF2-40B4-BE49-F238E27FC236}">
                <a16:creationId xmlns="" xmlns:a16="http://schemas.microsoft.com/office/drawing/2014/main" id="{8F4B1355-FF02-4CA7-BC6B-B9888E83A09C}"/>
              </a:ext>
            </a:extLst>
          </p:cNvPr>
          <p:cNvSpPr/>
          <p:nvPr/>
        </p:nvSpPr>
        <p:spPr>
          <a:xfrm>
            <a:off x="3513408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5" name="Arrow: Up-Down 14">
            <a:extLst>
              <a:ext uri="{FF2B5EF4-FFF2-40B4-BE49-F238E27FC236}">
                <a16:creationId xmlns="" xmlns:a16="http://schemas.microsoft.com/office/drawing/2014/main" id="{1943B220-C423-400A-A258-026D24DB8919}"/>
              </a:ext>
            </a:extLst>
          </p:cNvPr>
          <p:cNvSpPr/>
          <p:nvPr/>
        </p:nvSpPr>
        <p:spPr>
          <a:xfrm>
            <a:off x="5079478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pic>
        <p:nvPicPr>
          <p:cNvPr id="29" name="Image" descr="Image">
            <a:extLst>
              <a:ext uri="{FF2B5EF4-FFF2-40B4-BE49-F238E27FC236}">
                <a16:creationId xmlns="" xmlns:a16="http://schemas.microsoft.com/office/drawing/2014/main" id="{A9D9D3CD-0D11-45B7-9FFC-FDAAEC4E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31" y="1910501"/>
            <a:ext cx="318405" cy="29414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7BF3B43A-404C-4E7A-B62D-8485E983E19E}"/>
              </a:ext>
            </a:extLst>
          </p:cNvPr>
          <p:cNvGrpSpPr/>
          <p:nvPr/>
        </p:nvGrpSpPr>
        <p:grpSpPr>
          <a:xfrm>
            <a:off x="888209" y="5331874"/>
            <a:ext cx="4847124" cy="703156"/>
            <a:chOff x="902756" y="5187462"/>
            <a:chExt cx="4847124" cy="703156"/>
          </a:xfrm>
        </p:grpSpPr>
        <p:sp>
          <p:nvSpPr>
            <p:cNvPr id="18" name="圆角矩形 116">
              <a:extLst>
                <a:ext uri="{FF2B5EF4-FFF2-40B4-BE49-F238E27FC236}">
                  <a16:creationId xmlns="" xmlns:a16="http://schemas.microsoft.com/office/drawing/2014/main" id="{B89A00A4-C143-4689-9576-0B68FAEBCA98}"/>
                </a:ext>
              </a:extLst>
            </p:cNvPr>
            <p:cNvSpPr/>
            <p:nvPr/>
          </p:nvSpPr>
          <p:spPr bwMode="auto">
            <a:xfrm>
              <a:off x="902756" y="5187462"/>
              <a:ext cx="4847124" cy="703156"/>
            </a:xfrm>
            <a:prstGeom prst="rect">
              <a:avLst/>
            </a:prstGeom>
            <a:gradFill flip="none" rotWithShape="1">
              <a:gsLst>
                <a:gs pos="47000">
                  <a:schemeClr val="accent6">
                    <a:alpha val="0"/>
                  </a:schemeClr>
                </a:gs>
                <a:gs pos="100000">
                  <a:schemeClr val="accent5">
                    <a:alpha val="1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 anchorCtr="0"/>
            <a:lstStyle/>
            <a:p>
              <a:pPr algn="ctr" defTabSz="1219444"/>
              <a:endParaRPr lang="en-US" altLang="zh-CN" sz="1100" dirty="0">
                <a:solidFill>
                  <a:schemeClr val="tx1"/>
                </a:solidFill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9" name="TextBox 60">
              <a:extLst>
                <a:ext uri="{FF2B5EF4-FFF2-40B4-BE49-F238E27FC236}">
                  <a16:creationId xmlns="" xmlns:a16="http://schemas.microsoft.com/office/drawing/2014/main" id="{3F229132-B6F2-49AC-B03C-FDA7121F0E5B}"/>
                </a:ext>
              </a:extLst>
            </p:cNvPr>
            <p:cNvSpPr txBox="1"/>
            <p:nvPr/>
          </p:nvSpPr>
          <p:spPr>
            <a:xfrm>
              <a:off x="977488" y="5446707"/>
              <a:ext cx="84478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1200" b="1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Kubernetes</a:t>
              </a:r>
            </a:p>
          </p:txBody>
        </p:sp>
        <p:sp>
          <p:nvSpPr>
            <p:cNvPr id="30" name="圆角矩形 149">
              <a:extLst>
                <a:ext uri="{FF2B5EF4-FFF2-40B4-BE49-F238E27FC236}">
                  <a16:creationId xmlns="" xmlns:a16="http://schemas.microsoft.com/office/drawing/2014/main" id="{A0752AAA-935B-4A32-BD39-BF70A3529E55}"/>
                </a:ext>
              </a:extLst>
            </p:cNvPr>
            <p:cNvSpPr/>
            <p:nvPr/>
          </p:nvSpPr>
          <p:spPr bwMode="auto">
            <a:xfrm>
              <a:off x="2025460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API-SERVER</a:t>
              </a:r>
            </a:p>
          </p:txBody>
        </p:sp>
        <p:sp>
          <p:nvSpPr>
            <p:cNvPr id="31" name="圆角矩形 150">
              <a:extLst>
                <a:ext uri="{FF2B5EF4-FFF2-40B4-BE49-F238E27FC236}">
                  <a16:creationId xmlns="" xmlns:a16="http://schemas.microsoft.com/office/drawing/2014/main" id="{BF129C7E-D96A-4C04-8BAE-E2014C0ADBAF}"/>
                </a:ext>
              </a:extLst>
            </p:cNvPr>
            <p:cNvSpPr/>
            <p:nvPr/>
          </p:nvSpPr>
          <p:spPr bwMode="auto">
            <a:xfrm>
              <a:off x="2930522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ETCD</a:t>
              </a:r>
            </a:p>
          </p:txBody>
        </p:sp>
        <p:sp>
          <p:nvSpPr>
            <p:cNvPr id="32" name="圆角矩形 151">
              <a:extLst>
                <a:ext uri="{FF2B5EF4-FFF2-40B4-BE49-F238E27FC236}">
                  <a16:creationId xmlns="" xmlns:a16="http://schemas.microsoft.com/office/drawing/2014/main" id="{6587265A-EB88-4010-8104-98F4D1494221}"/>
                </a:ext>
              </a:extLst>
            </p:cNvPr>
            <p:cNvSpPr/>
            <p:nvPr/>
          </p:nvSpPr>
          <p:spPr bwMode="auto">
            <a:xfrm>
              <a:off x="3850874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… …</a:t>
              </a:r>
            </a:p>
          </p:txBody>
        </p:sp>
        <p:sp>
          <p:nvSpPr>
            <p:cNvPr id="33" name="圆角矩形 152">
              <a:extLst>
                <a:ext uri="{FF2B5EF4-FFF2-40B4-BE49-F238E27FC236}">
                  <a16:creationId xmlns="" xmlns:a16="http://schemas.microsoft.com/office/drawing/2014/main" id="{5095C766-081D-4C0F-9DCC-F1DCE065DBB1}"/>
                </a:ext>
              </a:extLst>
            </p:cNvPr>
            <p:cNvSpPr/>
            <p:nvPr/>
          </p:nvSpPr>
          <p:spPr bwMode="auto">
            <a:xfrm>
              <a:off x="4771453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KUBELET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DA015A9E-471C-4866-B3F5-0955FD023757}"/>
              </a:ext>
            </a:extLst>
          </p:cNvPr>
          <p:cNvGrpSpPr/>
          <p:nvPr/>
        </p:nvGrpSpPr>
        <p:grpSpPr>
          <a:xfrm>
            <a:off x="2142747" y="1948406"/>
            <a:ext cx="2532914" cy="229529"/>
            <a:chOff x="2157294" y="2037923"/>
            <a:chExt cx="2532914" cy="229529"/>
          </a:xfrm>
        </p:grpSpPr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D31961B3-7DDA-4B1B-8A9B-7748512EA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294" y="2037923"/>
              <a:ext cx="430615" cy="22952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96438EF4-CDD9-4340-89BB-DD3ED39FF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45898" y="2048772"/>
              <a:ext cx="571677" cy="207832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90C7583F-86FF-451B-A0A1-5B576EA29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8276" y="2098055"/>
              <a:ext cx="651932" cy="152490"/>
            </a:xfrm>
            <a:prstGeom prst="rect">
              <a:avLst/>
            </a:prstGeom>
          </p:spPr>
        </p:pic>
      </p:grpSp>
      <p:sp>
        <p:nvSpPr>
          <p:cNvPr id="8" name="圆角矩形 104">
            <a:extLst>
              <a:ext uri="{FF2B5EF4-FFF2-40B4-BE49-F238E27FC236}">
                <a16:creationId xmlns="" xmlns:a16="http://schemas.microsoft.com/office/drawing/2014/main" id="{521FF9A4-57A9-4B9A-B39B-26BFB8DDE672}"/>
              </a:ext>
            </a:extLst>
          </p:cNvPr>
          <p:cNvSpPr/>
          <p:nvPr/>
        </p:nvSpPr>
        <p:spPr bwMode="auto">
          <a:xfrm>
            <a:off x="884614" y="2938110"/>
            <a:ext cx="4850723" cy="1855034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  <a:effectLst/>
        </p:spPr>
        <p:txBody>
          <a:bodyPr vert="horz" wrap="square" lIns="0" tIns="39587" rIns="0" bIns="39587" numCol="1" rtlCol="0" anchor="ctr" anchorCtr="0" compatLnSpc="1">
            <a:prstTxWarp prst="textNoShape">
              <a:avLst/>
            </a:prstTxWarp>
          </a:bodyPr>
          <a:lstStyle/>
          <a:p>
            <a:pPr algn="ctr" defTabSz="791716">
              <a:buClr>
                <a:srgbClr val="CC9900"/>
              </a:buClr>
              <a:defRPr/>
            </a:pPr>
            <a:endParaRPr lang="zh-CN" altLang="en-US" sz="953" kern="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9" name="圆角矩形 105">
            <a:extLst>
              <a:ext uri="{FF2B5EF4-FFF2-40B4-BE49-F238E27FC236}">
                <a16:creationId xmlns="" xmlns:a16="http://schemas.microsoft.com/office/drawing/2014/main" id="{505D4FF6-2AFB-48DC-B019-5FDA50D4FB13}"/>
              </a:ext>
            </a:extLst>
          </p:cNvPr>
          <p:cNvSpPr/>
          <p:nvPr/>
        </p:nvSpPr>
        <p:spPr bwMode="auto">
          <a:xfrm>
            <a:off x="4868351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圆角矩形 106">
            <a:extLst>
              <a:ext uri="{FF2B5EF4-FFF2-40B4-BE49-F238E27FC236}">
                <a16:creationId xmlns="" xmlns:a16="http://schemas.microsoft.com/office/drawing/2014/main" id="{DBBF3190-C55E-43F7-AD98-EBFAA4DF8B4F}"/>
              </a:ext>
            </a:extLst>
          </p:cNvPr>
          <p:cNvSpPr/>
          <p:nvPr/>
        </p:nvSpPr>
        <p:spPr bwMode="auto">
          <a:xfrm>
            <a:off x="1673687" y="3085073"/>
            <a:ext cx="751301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圆角矩形 107">
            <a:extLst>
              <a:ext uri="{FF2B5EF4-FFF2-40B4-BE49-F238E27FC236}">
                <a16:creationId xmlns="" xmlns:a16="http://schemas.microsoft.com/office/drawing/2014/main" id="{331E1EE9-0FB4-452A-831D-E8C09C58332C}"/>
              </a:ext>
            </a:extLst>
          </p:cNvPr>
          <p:cNvSpPr/>
          <p:nvPr/>
        </p:nvSpPr>
        <p:spPr bwMode="auto">
          <a:xfrm>
            <a:off x="4069362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圆角矩形 108">
            <a:extLst>
              <a:ext uri="{FF2B5EF4-FFF2-40B4-BE49-F238E27FC236}">
                <a16:creationId xmlns="" xmlns:a16="http://schemas.microsoft.com/office/drawing/2014/main" id="{93B70044-7D3A-4343-81A9-20FCD1C9F536}"/>
              </a:ext>
            </a:extLst>
          </p:cNvPr>
          <p:cNvSpPr/>
          <p:nvPr/>
        </p:nvSpPr>
        <p:spPr bwMode="auto">
          <a:xfrm>
            <a:off x="3270375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圆角矩形 109">
            <a:extLst>
              <a:ext uri="{FF2B5EF4-FFF2-40B4-BE49-F238E27FC236}">
                <a16:creationId xmlns="" xmlns:a16="http://schemas.microsoft.com/office/drawing/2014/main" id="{C347348A-C562-484D-8256-DD783E87F24F}"/>
              </a:ext>
            </a:extLst>
          </p:cNvPr>
          <p:cNvSpPr/>
          <p:nvPr/>
        </p:nvSpPr>
        <p:spPr bwMode="auto">
          <a:xfrm>
            <a:off x="2483312" y="3085073"/>
            <a:ext cx="728738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83AE3E3-A6BA-45BA-8158-7B29BFB5983A}"/>
              </a:ext>
            </a:extLst>
          </p:cNvPr>
          <p:cNvSpPr/>
          <p:nvPr/>
        </p:nvSpPr>
        <p:spPr bwMode="auto">
          <a:xfrm>
            <a:off x="2561719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级联队列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AD55CA2-ED44-422D-A797-2EB59249CE0B}"/>
              </a:ext>
            </a:extLst>
          </p:cNvPr>
          <p:cNvSpPr/>
          <p:nvPr/>
        </p:nvSpPr>
        <p:spPr bwMode="auto">
          <a:xfrm>
            <a:off x="3354743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调度缓存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71436D97-4539-46FB-95DC-AE44B95922D5}"/>
              </a:ext>
            </a:extLst>
          </p:cNvPr>
          <p:cNvSpPr/>
          <p:nvPr/>
        </p:nvSpPr>
        <p:spPr bwMode="auto">
          <a:xfrm>
            <a:off x="4946267" y="3615365"/>
            <a:ext cx="584828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多集群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7" name="TextBox 60">
            <a:extLst>
              <a:ext uri="{FF2B5EF4-FFF2-40B4-BE49-F238E27FC236}">
                <a16:creationId xmlns="" xmlns:a16="http://schemas.microsoft.com/office/drawing/2014/main" id="{3BE61135-443C-4B56-896C-818ADC48DDC0}"/>
              </a:ext>
            </a:extLst>
          </p:cNvPr>
          <p:cNvSpPr txBox="1"/>
          <p:nvPr/>
        </p:nvSpPr>
        <p:spPr>
          <a:xfrm>
            <a:off x="962942" y="3736071"/>
            <a:ext cx="59952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1200" b="1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Volcano</a:t>
            </a:r>
            <a:endParaRPr lang="en-CA" altLang="zh-CN" dirty="0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398CBD3C-6F59-4906-8ED1-DE638BA9494F}"/>
              </a:ext>
            </a:extLst>
          </p:cNvPr>
          <p:cNvSpPr/>
          <p:nvPr/>
        </p:nvSpPr>
        <p:spPr bwMode="auto">
          <a:xfrm>
            <a:off x="4946267" y="4073166"/>
            <a:ext cx="584828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作业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分发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CC403A87-79D0-41C7-915E-4AA8D01EA57F}"/>
              </a:ext>
            </a:extLst>
          </p:cNvPr>
          <p:cNvSpPr/>
          <p:nvPr/>
        </p:nvSpPr>
        <p:spPr bwMode="auto">
          <a:xfrm>
            <a:off x="2561719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资源隔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离共享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BC4063FC-FF90-4952-ABCF-6F2FD020D852}"/>
              </a:ext>
            </a:extLst>
          </p:cNvPr>
          <p:cNvSpPr/>
          <p:nvPr/>
        </p:nvSpPr>
        <p:spPr bwMode="auto">
          <a:xfrm>
            <a:off x="3354743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基于共享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视图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多调度器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2643A2D2-6BE7-4E17-B0DB-08A995D6EAF2}"/>
              </a:ext>
            </a:extLst>
          </p:cNvPr>
          <p:cNvSpPr/>
          <p:nvPr/>
        </p:nvSpPr>
        <p:spPr bwMode="auto">
          <a:xfrm>
            <a:off x="1763374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应用拓扑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08FBB923-D16C-43FF-B710-AD19A41D306C}"/>
              </a:ext>
            </a:extLst>
          </p:cNvPr>
          <p:cNvSpPr/>
          <p:nvPr/>
        </p:nvSpPr>
        <p:spPr bwMode="auto">
          <a:xfrm>
            <a:off x="1763374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硬件拓扑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4EE89B7-1CB8-477F-B189-449B05D6AC25}"/>
              </a:ext>
            </a:extLst>
          </p:cNvPr>
          <p:cNvSpPr txBox="1"/>
          <p:nvPr/>
        </p:nvSpPr>
        <p:spPr>
          <a:xfrm>
            <a:off x="4911197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联邦调度子系统</a:t>
            </a:r>
            <a:endParaRPr lang="en-US" altLang="zh-CN" sz="1100" dirty="0"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64DD9013-E909-496F-90E2-5AD279D904CE}"/>
              </a:ext>
            </a:extLst>
          </p:cNvPr>
          <p:cNvSpPr txBox="1"/>
          <p:nvPr/>
        </p:nvSpPr>
        <p:spPr>
          <a:xfrm>
            <a:off x="4142847" y="3169022"/>
            <a:ext cx="65496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en-US" altLang="zh-CN" sz="1100" dirty="0">
                <a:ea typeface="微软雅黑" pitchFamily="34" charset="-122"/>
                <a:cs typeface="Arial" pitchFamily="34" charset="0"/>
              </a:rPr>
              <a:t>… …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C00BDB0C-2CAE-4A7F-94E5-6E89A2E031FB}"/>
              </a:ext>
            </a:extLst>
          </p:cNvPr>
          <p:cNvSpPr txBox="1"/>
          <p:nvPr/>
        </p:nvSpPr>
        <p:spPr>
          <a:xfrm>
            <a:off x="3313221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调度性能子系统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64212E62-7B5A-406C-866D-99ACA71195E6}"/>
              </a:ext>
            </a:extLst>
          </p:cNvPr>
          <p:cNvSpPr txBox="1"/>
          <p:nvPr/>
        </p:nvSpPr>
        <p:spPr>
          <a:xfrm>
            <a:off x="2520197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资源规划子系统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5BA35CA9-48F8-4D9C-8C92-59ABFD52817D}"/>
              </a:ext>
            </a:extLst>
          </p:cNvPr>
          <p:cNvSpPr txBox="1"/>
          <p:nvPr/>
        </p:nvSpPr>
        <p:spPr>
          <a:xfrm>
            <a:off x="1721852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调度策略子系统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A8001007-0CC3-4F87-B921-CA0B302837AA}"/>
              </a:ext>
            </a:extLst>
          </p:cNvPr>
          <p:cNvSpPr/>
          <p:nvPr/>
        </p:nvSpPr>
        <p:spPr>
          <a:xfrm>
            <a:off x="662782" y="1161227"/>
            <a:ext cx="5294387" cy="360000"/>
          </a:xfrm>
          <a:prstGeom prst="rect">
            <a:avLst/>
          </a:prstGeom>
          <a:solidFill>
            <a:srgbClr val="DDDDDD"/>
          </a:solidFill>
          <a:ln w="6350">
            <a:solidFill>
              <a:srgbClr val="B5B5B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Volcano </a:t>
            </a:r>
            <a:r>
              <a:rPr kumimoji="1"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总体架构</a:t>
            </a:r>
            <a:endParaRPr kumimoji="1" lang="en-US" altLang="zh-CN" sz="16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18B1ED6D-BEC3-483D-A7F8-C0D9FA74BB7F}"/>
              </a:ext>
            </a:extLst>
          </p:cNvPr>
          <p:cNvSpPr/>
          <p:nvPr/>
        </p:nvSpPr>
        <p:spPr>
          <a:xfrm>
            <a:off x="6226895" y="1161227"/>
            <a:ext cx="5294387" cy="360000"/>
          </a:xfrm>
          <a:prstGeom prst="rect">
            <a:avLst/>
          </a:prstGeom>
          <a:solidFill>
            <a:srgbClr val="DDDDDD"/>
          </a:solidFill>
          <a:ln w="6350">
            <a:solidFill>
              <a:srgbClr val="B5B5B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Volcano </a:t>
            </a:r>
            <a:r>
              <a:rPr kumimoji="1"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="" xmlns:a16="http://schemas.microsoft.com/office/drawing/2014/main" id="{9D46E780-4045-457A-8D65-66EEB59EA025}"/>
              </a:ext>
            </a:extLst>
          </p:cNvPr>
          <p:cNvSpPr/>
          <p:nvPr/>
        </p:nvSpPr>
        <p:spPr>
          <a:xfrm>
            <a:off x="6541420" y="1726744"/>
            <a:ext cx="4615824" cy="430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高性能：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提供队列调度、优先级调度、抢占、装箱、资源预留、拓扑调度等丰富的调度策略，在多种场景下提升应用性能</a:t>
            </a:r>
            <a:endParaRPr lang="en-US" altLang="zh-CN" sz="12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智能混合调度：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支持在线、离线混合部署调度，提高整体资源利用效率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应用感知：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感知应用类型和特点，针对大数据、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负载提供完善的生命周期管理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集群联邦调度：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支持多集群调度和作业分发，满足效率优先、成本优先等不同的场景诉求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大规模：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支持大规模集群调度，单集群规模支持</a:t>
            </a: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万节点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万容器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高扩展：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插件化算法集成框架，提供两级插件扩展，方便二次开发，满足不同场景诉求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易运维：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作业提供统一接口，避免过多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带来的繁杂管理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社区成熟：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CNCF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首个批量计算平台，已支持众多的主流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、大数据、高性能计算框架，众多用户已应用于生产环境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05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32D68A1-5BF6-4E3C-AF30-FFDF3034FD8E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总体架构和优势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44506A35-BF99-4530-A5A8-9B55F3053259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FA4FCBC6-8671-4238-888B-F5232B24D398}"/>
              </a:ext>
            </a:extLst>
          </p:cNvPr>
          <p:cNvSpPr/>
          <p:nvPr/>
        </p:nvSpPr>
        <p:spPr>
          <a:xfrm>
            <a:off x="662782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圆角矩形 97">
            <a:extLst>
              <a:ext uri="{FF2B5EF4-FFF2-40B4-BE49-F238E27FC236}">
                <a16:creationId xmlns="" xmlns:a16="http://schemas.microsoft.com/office/drawing/2014/main" id="{262ECF4E-00CF-4489-AE44-FF935A3AEE49}"/>
              </a:ext>
            </a:extLst>
          </p:cNvPr>
          <p:cNvSpPr/>
          <p:nvPr/>
        </p:nvSpPr>
        <p:spPr bwMode="auto">
          <a:xfrm>
            <a:off x="885410" y="1763743"/>
            <a:ext cx="4849926" cy="598855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zh-CN" alt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TextBox 60">
            <a:extLst>
              <a:ext uri="{FF2B5EF4-FFF2-40B4-BE49-F238E27FC236}">
                <a16:creationId xmlns="" xmlns:a16="http://schemas.microsoft.com/office/drawing/2014/main" id="{41BFFD66-22D2-494B-A3D3-FCCF35AAF5EA}"/>
              </a:ext>
            </a:extLst>
          </p:cNvPr>
          <p:cNvSpPr txBox="1"/>
          <p:nvPr/>
        </p:nvSpPr>
        <p:spPr>
          <a:xfrm>
            <a:off x="962942" y="1970836"/>
            <a:ext cx="70211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altLang="zh-CN" sz="1200" b="1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Workload</a:t>
            </a:r>
            <a:endParaRPr lang="en-CA" altLang="zh-CN" sz="1200" b="1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Arrow: Up-Down 14">
            <a:extLst>
              <a:ext uri="{FF2B5EF4-FFF2-40B4-BE49-F238E27FC236}">
                <a16:creationId xmlns="" xmlns:a16="http://schemas.microsoft.com/office/drawing/2014/main" id="{5C99AC89-D8A7-404D-8116-CDCB75BA43B4}"/>
              </a:ext>
            </a:extLst>
          </p:cNvPr>
          <p:cNvSpPr/>
          <p:nvPr/>
        </p:nvSpPr>
        <p:spPr>
          <a:xfrm>
            <a:off x="1987189" y="2526295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1" name="Arrow: Up-Down 14">
            <a:extLst>
              <a:ext uri="{FF2B5EF4-FFF2-40B4-BE49-F238E27FC236}">
                <a16:creationId xmlns="" xmlns:a16="http://schemas.microsoft.com/office/drawing/2014/main" id="{2930CDDE-35BE-4E98-9D8C-08A508D6F52D}"/>
              </a:ext>
            </a:extLst>
          </p:cNvPr>
          <p:cNvSpPr/>
          <p:nvPr/>
        </p:nvSpPr>
        <p:spPr>
          <a:xfrm>
            <a:off x="3513408" y="2516273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2" name="Arrow: Up-Down 14">
            <a:extLst>
              <a:ext uri="{FF2B5EF4-FFF2-40B4-BE49-F238E27FC236}">
                <a16:creationId xmlns="" xmlns:a16="http://schemas.microsoft.com/office/drawing/2014/main" id="{63BCA6BB-1CF9-4BB2-8E3E-9A172A1AE6F3}"/>
              </a:ext>
            </a:extLst>
          </p:cNvPr>
          <p:cNvSpPr/>
          <p:nvPr/>
        </p:nvSpPr>
        <p:spPr>
          <a:xfrm>
            <a:off x="5079478" y="2506251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3" name="Arrow: Up-Down 14">
            <a:extLst>
              <a:ext uri="{FF2B5EF4-FFF2-40B4-BE49-F238E27FC236}">
                <a16:creationId xmlns="" xmlns:a16="http://schemas.microsoft.com/office/drawing/2014/main" id="{4E8FE640-44DD-4914-BF05-59329486EE70}"/>
              </a:ext>
            </a:extLst>
          </p:cNvPr>
          <p:cNvSpPr/>
          <p:nvPr/>
        </p:nvSpPr>
        <p:spPr>
          <a:xfrm>
            <a:off x="1987189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4" name="Arrow: Up-Down 14">
            <a:extLst>
              <a:ext uri="{FF2B5EF4-FFF2-40B4-BE49-F238E27FC236}">
                <a16:creationId xmlns="" xmlns:a16="http://schemas.microsoft.com/office/drawing/2014/main" id="{8F4B1355-FF02-4CA7-BC6B-B9888E83A09C}"/>
              </a:ext>
            </a:extLst>
          </p:cNvPr>
          <p:cNvSpPr/>
          <p:nvPr/>
        </p:nvSpPr>
        <p:spPr>
          <a:xfrm>
            <a:off x="3513408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sp>
        <p:nvSpPr>
          <p:cNvPr id="25" name="Arrow: Up-Down 14">
            <a:extLst>
              <a:ext uri="{FF2B5EF4-FFF2-40B4-BE49-F238E27FC236}">
                <a16:creationId xmlns="" xmlns:a16="http://schemas.microsoft.com/office/drawing/2014/main" id="{1943B220-C423-400A-A258-026D24DB8919}"/>
              </a:ext>
            </a:extLst>
          </p:cNvPr>
          <p:cNvSpPr/>
          <p:nvPr/>
        </p:nvSpPr>
        <p:spPr>
          <a:xfrm>
            <a:off x="5079478" y="4940106"/>
            <a:ext cx="164708" cy="284900"/>
          </a:xfrm>
          <a:prstGeom prst="upDownArrow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endParaRPr lang="en-CA" sz="1600"/>
          </a:p>
        </p:txBody>
      </p:sp>
      <p:pic>
        <p:nvPicPr>
          <p:cNvPr id="29" name="Image" descr="Image">
            <a:extLst>
              <a:ext uri="{FF2B5EF4-FFF2-40B4-BE49-F238E27FC236}">
                <a16:creationId xmlns="" xmlns:a16="http://schemas.microsoft.com/office/drawing/2014/main" id="{A9D9D3CD-0D11-45B7-9FFC-FDAAEC4E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31" y="1910501"/>
            <a:ext cx="318405" cy="29414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7BF3B43A-404C-4E7A-B62D-8485E983E19E}"/>
              </a:ext>
            </a:extLst>
          </p:cNvPr>
          <p:cNvGrpSpPr/>
          <p:nvPr/>
        </p:nvGrpSpPr>
        <p:grpSpPr>
          <a:xfrm>
            <a:off x="888209" y="5331874"/>
            <a:ext cx="4847124" cy="703156"/>
            <a:chOff x="902756" y="5187462"/>
            <a:chExt cx="4847124" cy="703156"/>
          </a:xfrm>
        </p:grpSpPr>
        <p:sp>
          <p:nvSpPr>
            <p:cNvPr id="18" name="圆角矩形 116">
              <a:extLst>
                <a:ext uri="{FF2B5EF4-FFF2-40B4-BE49-F238E27FC236}">
                  <a16:creationId xmlns="" xmlns:a16="http://schemas.microsoft.com/office/drawing/2014/main" id="{B89A00A4-C143-4689-9576-0B68FAEBCA98}"/>
                </a:ext>
              </a:extLst>
            </p:cNvPr>
            <p:cNvSpPr/>
            <p:nvPr/>
          </p:nvSpPr>
          <p:spPr bwMode="auto">
            <a:xfrm>
              <a:off x="902756" y="5187462"/>
              <a:ext cx="4847124" cy="703156"/>
            </a:xfrm>
            <a:prstGeom prst="rect">
              <a:avLst/>
            </a:prstGeom>
            <a:gradFill flip="none" rotWithShape="1">
              <a:gsLst>
                <a:gs pos="47000">
                  <a:schemeClr val="accent6">
                    <a:alpha val="0"/>
                  </a:schemeClr>
                </a:gs>
                <a:gs pos="100000">
                  <a:schemeClr val="accent5">
                    <a:alpha val="1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16200000" scaled="1"/>
                <a:tileRect/>
              </a:gra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ctr" anchorCtr="0"/>
            <a:lstStyle/>
            <a:p>
              <a:pPr algn="ctr" defTabSz="1219444"/>
              <a:endParaRPr lang="en-US" altLang="zh-CN" sz="1100" dirty="0">
                <a:solidFill>
                  <a:schemeClr val="tx1"/>
                </a:solidFill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9" name="TextBox 60">
              <a:extLst>
                <a:ext uri="{FF2B5EF4-FFF2-40B4-BE49-F238E27FC236}">
                  <a16:creationId xmlns="" xmlns:a16="http://schemas.microsoft.com/office/drawing/2014/main" id="{3F229132-B6F2-49AC-B03C-FDA7121F0E5B}"/>
                </a:ext>
              </a:extLst>
            </p:cNvPr>
            <p:cNvSpPr txBox="1"/>
            <p:nvPr/>
          </p:nvSpPr>
          <p:spPr>
            <a:xfrm>
              <a:off x="977488" y="5446707"/>
              <a:ext cx="84478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1200" b="1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tx1"/>
                  </a:solidFill>
                </a:rPr>
                <a:t>Kubernetes</a:t>
              </a:r>
            </a:p>
          </p:txBody>
        </p:sp>
        <p:sp>
          <p:nvSpPr>
            <p:cNvPr id="30" name="圆角矩形 149">
              <a:extLst>
                <a:ext uri="{FF2B5EF4-FFF2-40B4-BE49-F238E27FC236}">
                  <a16:creationId xmlns="" xmlns:a16="http://schemas.microsoft.com/office/drawing/2014/main" id="{A0752AAA-935B-4A32-BD39-BF70A3529E55}"/>
                </a:ext>
              </a:extLst>
            </p:cNvPr>
            <p:cNvSpPr/>
            <p:nvPr/>
          </p:nvSpPr>
          <p:spPr bwMode="auto">
            <a:xfrm>
              <a:off x="2025460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API-SERVER</a:t>
              </a:r>
            </a:p>
          </p:txBody>
        </p:sp>
        <p:sp>
          <p:nvSpPr>
            <p:cNvPr id="31" name="圆角矩形 150">
              <a:extLst>
                <a:ext uri="{FF2B5EF4-FFF2-40B4-BE49-F238E27FC236}">
                  <a16:creationId xmlns="" xmlns:a16="http://schemas.microsoft.com/office/drawing/2014/main" id="{BF129C7E-D96A-4C04-8BAE-E2014C0ADBAF}"/>
                </a:ext>
              </a:extLst>
            </p:cNvPr>
            <p:cNvSpPr/>
            <p:nvPr/>
          </p:nvSpPr>
          <p:spPr bwMode="auto">
            <a:xfrm>
              <a:off x="2930522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ETCD</a:t>
              </a:r>
            </a:p>
          </p:txBody>
        </p:sp>
        <p:sp>
          <p:nvSpPr>
            <p:cNvPr id="32" name="圆角矩形 151">
              <a:extLst>
                <a:ext uri="{FF2B5EF4-FFF2-40B4-BE49-F238E27FC236}">
                  <a16:creationId xmlns="" xmlns:a16="http://schemas.microsoft.com/office/drawing/2014/main" id="{6587265A-EB88-4010-8104-98F4D1494221}"/>
                </a:ext>
              </a:extLst>
            </p:cNvPr>
            <p:cNvSpPr/>
            <p:nvPr/>
          </p:nvSpPr>
          <p:spPr bwMode="auto">
            <a:xfrm>
              <a:off x="3850874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… …</a:t>
              </a:r>
            </a:p>
          </p:txBody>
        </p:sp>
        <p:sp>
          <p:nvSpPr>
            <p:cNvPr id="33" name="圆角矩形 152">
              <a:extLst>
                <a:ext uri="{FF2B5EF4-FFF2-40B4-BE49-F238E27FC236}">
                  <a16:creationId xmlns="" xmlns:a16="http://schemas.microsoft.com/office/drawing/2014/main" id="{5095C766-081D-4C0F-9DCC-F1DCE065DBB1}"/>
                </a:ext>
              </a:extLst>
            </p:cNvPr>
            <p:cNvSpPr/>
            <p:nvPr/>
          </p:nvSpPr>
          <p:spPr bwMode="auto">
            <a:xfrm>
              <a:off x="4771453" y="5413153"/>
              <a:ext cx="795547" cy="32612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3175"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 anchorCtr="1"/>
            <a:lstStyle/>
            <a:p>
              <a:pPr algn="ctr"/>
              <a:r>
                <a:rPr lang="en-US" altLang="zh-CN" sz="900" dirty="0">
                  <a:solidFill>
                    <a:schemeClr val="tx1"/>
                  </a:solidFill>
                  <a:latin typeface="Arial" pitchFamily="34" charset="0"/>
                  <a:ea typeface="微软雅黑" panose="020B0503020204020204" pitchFamily="34" charset="-122"/>
                  <a:cs typeface="Arial" pitchFamily="34" charset="0"/>
                </a:rPr>
                <a:t>KUBELET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DA015A9E-471C-4866-B3F5-0955FD023757}"/>
              </a:ext>
            </a:extLst>
          </p:cNvPr>
          <p:cNvGrpSpPr/>
          <p:nvPr/>
        </p:nvGrpSpPr>
        <p:grpSpPr>
          <a:xfrm>
            <a:off x="2142747" y="1948406"/>
            <a:ext cx="2532914" cy="229529"/>
            <a:chOff x="2157294" y="2037923"/>
            <a:chExt cx="2532914" cy="229529"/>
          </a:xfrm>
        </p:grpSpPr>
        <p:pic>
          <p:nvPicPr>
            <p:cNvPr id="26" name="图片 25">
              <a:extLst>
                <a:ext uri="{FF2B5EF4-FFF2-40B4-BE49-F238E27FC236}">
                  <a16:creationId xmlns="" xmlns:a16="http://schemas.microsoft.com/office/drawing/2014/main" id="{D31961B3-7DDA-4B1B-8A9B-7748512EA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7294" y="2037923"/>
              <a:ext cx="430615" cy="22952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96438EF4-CDD9-4340-89BB-DD3ED39FF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45898" y="2048772"/>
              <a:ext cx="571677" cy="207832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90C7583F-86FF-451B-A0A1-5B576EA29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8276" y="2098055"/>
              <a:ext cx="651932" cy="152490"/>
            </a:xfrm>
            <a:prstGeom prst="rect">
              <a:avLst/>
            </a:prstGeom>
          </p:spPr>
        </p:pic>
      </p:grpSp>
      <p:sp>
        <p:nvSpPr>
          <p:cNvPr id="8" name="圆角矩形 104">
            <a:extLst>
              <a:ext uri="{FF2B5EF4-FFF2-40B4-BE49-F238E27FC236}">
                <a16:creationId xmlns="" xmlns:a16="http://schemas.microsoft.com/office/drawing/2014/main" id="{521FF9A4-57A9-4B9A-B39B-26BFB8DDE672}"/>
              </a:ext>
            </a:extLst>
          </p:cNvPr>
          <p:cNvSpPr/>
          <p:nvPr/>
        </p:nvSpPr>
        <p:spPr bwMode="auto">
          <a:xfrm>
            <a:off x="884614" y="2938110"/>
            <a:ext cx="4850723" cy="1855034"/>
          </a:xfrm>
          <a:prstGeom prst="rect">
            <a:avLst/>
          </a:prstGeom>
          <a:noFill/>
          <a:ln w="12700">
            <a:solidFill>
              <a:srgbClr val="C00000"/>
            </a:solidFill>
            <a:prstDash val="dash"/>
          </a:ln>
          <a:effectLst/>
        </p:spPr>
        <p:txBody>
          <a:bodyPr vert="horz" wrap="square" lIns="0" tIns="39587" rIns="0" bIns="39587" numCol="1" rtlCol="0" anchor="ctr" anchorCtr="0" compatLnSpc="1">
            <a:prstTxWarp prst="textNoShape">
              <a:avLst/>
            </a:prstTxWarp>
          </a:bodyPr>
          <a:lstStyle/>
          <a:p>
            <a:pPr algn="ctr" defTabSz="791716">
              <a:buClr>
                <a:srgbClr val="CC9900"/>
              </a:buClr>
              <a:defRPr/>
            </a:pPr>
            <a:endParaRPr lang="zh-CN" altLang="en-US" sz="953" kern="0" dirty="0">
              <a:solidFill>
                <a:srgbClr val="C00000"/>
              </a:solidFill>
              <a:latin typeface="微软雅黑"/>
              <a:ea typeface="微软雅黑"/>
            </a:endParaRPr>
          </a:p>
        </p:txBody>
      </p:sp>
      <p:sp>
        <p:nvSpPr>
          <p:cNvPr id="9" name="圆角矩形 105">
            <a:extLst>
              <a:ext uri="{FF2B5EF4-FFF2-40B4-BE49-F238E27FC236}">
                <a16:creationId xmlns="" xmlns:a16="http://schemas.microsoft.com/office/drawing/2014/main" id="{505D4FF6-2AFB-48DC-B019-5FDA50D4FB13}"/>
              </a:ext>
            </a:extLst>
          </p:cNvPr>
          <p:cNvSpPr/>
          <p:nvPr/>
        </p:nvSpPr>
        <p:spPr bwMode="auto">
          <a:xfrm>
            <a:off x="4868351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bg1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圆角矩形 106">
            <a:extLst>
              <a:ext uri="{FF2B5EF4-FFF2-40B4-BE49-F238E27FC236}">
                <a16:creationId xmlns="" xmlns:a16="http://schemas.microsoft.com/office/drawing/2014/main" id="{DBBF3190-C55E-43F7-AD98-EBFAA4DF8B4F}"/>
              </a:ext>
            </a:extLst>
          </p:cNvPr>
          <p:cNvSpPr/>
          <p:nvPr/>
        </p:nvSpPr>
        <p:spPr bwMode="auto">
          <a:xfrm>
            <a:off x="1673687" y="3085073"/>
            <a:ext cx="751301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圆角矩形 107">
            <a:extLst>
              <a:ext uri="{FF2B5EF4-FFF2-40B4-BE49-F238E27FC236}">
                <a16:creationId xmlns="" xmlns:a16="http://schemas.microsoft.com/office/drawing/2014/main" id="{331E1EE9-0FB4-452A-831D-E8C09C58332C}"/>
              </a:ext>
            </a:extLst>
          </p:cNvPr>
          <p:cNvSpPr/>
          <p:nvPr/>
        </p:nvSpPr>
        <p:spPr bwMode="auto">
          <a:xfrm>
            <a:off x="4069362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圆角矩形 108">
            <a:extLst>
              <a:ext uri="{FF2B5EF4-FFF2-40B4-BE49-F238E27FC236}">
                <a16:creationId xmlns="" xmlns:a16="http://schemas.microsoft.com/office/drawing/2014/main" id="{93B70044-7D3A-4343-81A9-20FCD1C9F536}"/>
              </a:ext>
            </a:extLst>
          </p:cNvPr>
          <p:cNvSpPr/>
          <p:nvPr/>
        </p:nvSpPr>
        <p:spPr bwMode="auto">
          <a:xfrm>
            <a:off x="3270375" y="3085073"/>
            <a:ext cx="740663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圆角矩形 109">
            <a:extLst>
              <a:ext uri="{FF2B5EF4-FFF2-40B4-BE49-F238E27FC236}">
                <a16:creationId xmlns="" xmlns:a16="http://schemas.microsoft.com/office/drawing/2014/main" id="{C347348A-C562-484D-8256-DD783E87F24F}"/>
              </a:ext>
            </a:extLst>
          </p:cNvPr>
          <p:cNvSpPr/>
          <p:nvPr/>
        </p:nvSpPr>
        <p:spPr bwMode="auto">
          <a:xfrm>
            <a:off x="2483312" y="3085073"/>
            <a:ext cx="728738" cy="1566041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 defTabSz="1219444"/>
            <a:endParaRPr lang="en-US" altLang="zh-CN" sz="100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83AE3E3-A6BA-45BA-8158-7B29BFB5983A}"/>
              </a:ext>
            </a:extLst>
          </p:cNvPr>
          <p:cNvSpPr/>
          <p:nvPr/>
        </p:nvSpPr>
        <p:spPr bwMode="auto">
          <a:xfrm>
            <a:off x="2561719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级联队列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AD55CA2-ED44-422D-A797-2EB59249CE0B}"/>
              </a:ext>
            </a:extLst>
          </p:cNvPr>
          <p:cNvSpPr/>
          <p:nvPr/>
        </p:nvSpPr>
        <p:spPr bwMode="auto">
          <a:xfrm>
            <a:off x="3354743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调度缓存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71436D97-4539-46FB-95DC-AE44B95922D5}"/>
              </a:ext>
            </a:extLst>
          </p:cNvPr>
          <p:cNvSpPr/>
          <p:nvPr/>
        </p:nvSpPr>
        <p:spPr bwMode="auto">
          <a:xfrm>
            <a:off x="4946267" y="3615365"/>
            <a:ext cx="584828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多集群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7" name="TextBox 60">
            <a:extLst>
              <a:ext uri="{FF2B5EF4-FFF2-40B4-BE49-F238E27FC236}">
                <a16:creationId xmlns="" xmlns:a16="http://schemas.microsoft.com/office/drawing/2014/main" id="{3BE61135-443C-4B56-896C-818ADC48DDC0}"/>
              </a:ext>
            </a:extLst>
          </p:cNvPr>
          <p:cNvSpPr txBox="1"/>
          <p:nvPr/>
        </p:nvSpPr>
        <p:spPr>
          <a:xfrm>
            <a:off x="962942" y="3736071"/>
            <a:ext cx="59952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1200" b="1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Volcano</a:t>
            </a:r>
            <a:endParaRPr lang="en-CA" altLang="zh-CN" dirty="0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398CBD3C-6F59-4906-8ED1-DE638BA9494F}"/>
              </a:ext>
            </a:extLst>
          </p:cNvPr>
          <p:cNvSpPr/>
          <p:nvPr/>
        </p:nvSpPr>
        <p:spPr bwMode="auto">
          <a:xfrm>
            <a:off x="4946267" y="4073166"/>
            <a:ext cx="584828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作业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分发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CC403A87-79D0-41C7-915E-4AA8D01EA57F}"/>
              </a:ext>
            </a:extLst>
          </p:cNvPr>
          <p:cNvSpPr/>
          <p:nvPr/>
        </p:nvSpPr>
        <p:spPr bwMode="auto">
          <a:xfrm>
            <a:off x="2561719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资源隔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离共享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BC4063FC-FF90-4952-ABCF-6F2FD020D852}"/>
              </a:ext>
            </a:extLst>
          </p:cNvPr>
          <p:cNvSpPr/>
          <p:nvPr/>
        </p:nvSpPr>
        <p:spPr bwMode="auto">
          <a:xfrm>
            <a:off x="3354743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基于共享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视图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多调度器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2643A2D2-6BE7-4E17-B0DB-08A995D6EAF2}"/>
              </a:ext>
            </a:extLst>
          </p:cNvPr>
          <p:cNvSpPr/>
          <p:nvPr/>
        </p:nvSpPr>
        <p:spPr bwMode="auto">
          <a:xfrm>
            <a:off x="1763374" y="3615365"/>
            <a:ext cx="571927" cy="406158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应用拓扑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08FBB923-D16C-43FF-B710-AD19A41D306C}"/>
              </a:ext>
            </a:extLst>
          </p:cNvPr>
          <p:cNvSpPr/>
          <p:nvPr/>
        </p:nvSpPr>
        <p:spPr bwMode="auto">
          <a:xfrm>
            <a:off x="1763374" y="4073166"/>
            <a:ext cx="571927" cy="506393"/>
          </a:xfrm>
          <a:prstGeom prst="rect">
            <a:avLst/>
          </a:prstGeom>
          <a:solidFill>
            <a:schemeClr val="accent5">
              <a:alpha val="25000"/>
            </a:schemeClr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硬件拓扑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zh-CN" altLang="en-US" sz="900" dirty="0">
                <a:solidFill>
                  <a:schemeClr val="tx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调度</a:t>
            </a:r>
            <a:endParaRPr lang="en-US" altLang="zh-CN" sz="900" dirty="0">
              <a:solidFill>
                <a:schemeClr val="tx1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4EE89B7-1CB8-477F-B189-449B05D6AC25}"/>
              </a:ext>
            </a:extLst>
          </p:cNvPr>
          <p:cNvSpPr txBox="1"/>
          <p:nvPr/>
        </p:nvSpPr>
        <p:spPr>
          <a:xfrm>
            <a:off x="4911197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联邦调度子系统</a:t>
            </a:r>
            <a:endParaRPr lang="en-US" altLang="zh-CN" sz="1100" dirty="0"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64DD9013-E909-496F-90E2-5AD279D904CE}"/>
              </a:ext>
            </a:extLst>
          </p:cNvPr>
          <p:cNvSpPr txBox="1"/>
          <p:nvPr/>
        </p:nvSpPr>
        <p:spPr>
          <a:xfrm>
            <a:off x="4142847" y="3169022"/>
            <a:ext cx="65496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en-US" altLang="zh-CN" sz="1100" dirty="0">
                <a:ea typeface="微软雅黑" pitchFamily="34" charset="-122"/>
                <a:cs typeface="Arial" pitchFamily="34" charset="0"/>
              </a:rPr>
              <a:t>… …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C00BDB0C-2CAE-4A7F-94E5-6E89A2E031FB}"/>
              </a:ext>
            </a:extLst>
          </p:cNvPr>
          <p:cNvSpPr txBox="1"/>
          <p:nvPr/>
        </p:nvSpPr>
        <p:spPr>
          <a:xfrm>
            <a:off x="3313221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调度性能子系统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64212E62-7B5A-406C-866D-99ACA71195E6}"/>
              </a:ext>
            </a:extLst>
          </p:cNvPr>
          <p:cNvSpPr txBox="1"/>
          <p:nvPr/>
        </p:nvSpPr>
        <p:spPr>
          <a:xfrm>
            <a:off x="2520197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资源规划子系统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5BA35CA9-48F8-4D9C-8C92-59ABFD52817D}"/>
              </a:ext>
            </a:extLst>
          </p:cNvPr>
          <p:cNvSpPr txBox="1"/>
          <p:nvPr/>
        </p:nvSpPr>
        <p:spPr>
          <a:xfrm>
            <a:off x="1721852" y="3169021"/>
            <a:ext cx="65496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444"/>
            <a:r>
              <a:rPr lang="zh-CN" altLang="en-US" sz="1100" dirty="0">
                <a:ea typeface="微软雅黑" pitchFamily="34" charset="-122"/>
                <a:cs typeface="Arial" pitchFamily="34" charset="0"/>
              </a:rPr>
              <a:t>调度策略子系统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A8001007-0CC3-4F87-B921-CA0B302837AA}"/>
              </a:ext>
            </a:extLst>
          </p:cNvPr>
          <p:cNvSpPr/>
          <p:nvPr/>
        </p:nvSpPr>
        <p:spPr>
          <a:xfrm>
            <a:off x="662782" y="1161227"/>
            <a:ext cx="5294387" cy="360000"/>
          </a:xfrm>
          <a:prstGeom prst="rect">
            <a:avLst/>
          </a:prstGeom>
          <a:solidFill>
            <a:srgbClr val="DDDDDD"/>
          </a:solidFill>
          <a:ln w="6350">
            <a:solidFill>
              <a:srgbClr val="B5B5B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Volcano </a:t>
            </a:r>
            <a:r>
              <a:rPr kumimoji="1"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总体架构</a:t>
            </a:r>
            <a:endParaRPr kumimoji="1" lang="en-US" altLang="zh-CN" sz="16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18B1ED6D-BEC3-483D-A7F8-C0D9FA74BB7F}"/>
              </a:ext>
            </a:extLst>
          </p:cNvPr>
          <p:cNvSpPr/>
          <p:nvPr/>
        </p:nvSpPr>
        <p:spPr>
          <a:xfrm>
            <a:off x="6226895" y="1161227"/>
            <a:ext cx="5294387" cy="360000"/>
          </a:xfrm>
          <a:prstGeom prst="rect">
            <a:avLst/>
          </a:prstGeom>
          <a:solidFill>
            <a:srgbClr val="DDDDDD"/>
          </a:solidFill>
          <a:ln w="6350">
            <a:solidFill>
              <a:srgbClr val="B5B5B5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 fontAlgn="ctr"/>
            <a:r>
              <a:rPr kumimoji="1" lang="en-US" altLang="zh-CN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Volcano </a:t>
            </a:r>
            <a:r>
              <a:rPr kumimoji="1" lang="zh-CN" altLang="en-US" sz="16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="" xmlns:a16="http://schemas.microsoft.com/office/drawing/2014/main" id="{9D46E780-4045-457A-8D65-66EEB59EA025}"/>
              </a:ext>
            </a:extLst>
          </p:cNvPr>
          <p:cNvSpPr/>
          <p:nvPr/>
        </p:nvSpPr>
        <p:spPr>
          <a:xfrm>
            <a:off x="6541420" y="1726744"/>
            <a:ext cx="4615824" cy="430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高性能：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提供队列调度、优先级调度、抢占、装箱、资源预留、拓扑调度等丰富的调度策略，在多种场景下提升应用性能</a:t>
            </a:r>
            <a:endParaRPr lang="en-US" altLang="zh-CN" sz="12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智能混合调度：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支持在线、离线混合部署调度，提高整体资源利用效率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应用感知：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感知应用类型和特点，针对大数据、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负载提供完善的生命周期管理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集群联邦调度：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支持多集群调度和作业分发，满足效率优先、成本优先等不同的场景诉求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大规模：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支持大规模集群调度，单集群规模支持</a:t>
            </a: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万节点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万容器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高扩展：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插件化算法集成框架，提供两级插件扩展，方便二次开发，满足不同场景诉求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易运维：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作业提供统一接口，避免过多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带来的繁杂管理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algn="just" defTabSz="1187323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社区成熟：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CNCF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首个批量计算平台，已支持众多的主流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、大数据、高性能计算框架，众多用户已应用于生产环境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A10D792-4102-9E49-9911-6FCBEA89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计算发展历程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项目介绍与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关键特性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助力客户构建</a:t>
            </a:r>
            <a:r>
              <a:rPr kumimoji="1"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社区发展介绍</a:t>
            </a:r>
            <a:endParaRPr kumimoji="1" 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27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9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1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5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8A099BEC-C1BE-4EFD-82C5-48B1C576CA98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分布式训练场景、大数据场景性能提升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6A2D3DF4-5C96-488A-A769-0DE6FD28321D}"/>
              </a:ext>
            </a:extLst>
          </p:cNvPr>
          <p:cNvSpPr txBox="1"/>
          <p:nvPr/>
        </p:nvSpPr>
        <p:spPr>
          <a:xfrm>
            <a:off x="662781" y="1092200"/>
            <a:ext cx="10858500" cy="1792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AI </a:t>
            </a: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分布式训练场景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Gang-Scheduling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：解决分布式训练</a:t>
            </a:r>
            <a:r>
              <a:rPr kumimoji="1" lang="en-US" altLang="zh-CN" sz="14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ps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-worker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忙等、死锁问题，性能提升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kumimoji="1"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kumimoji="1"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Task-topology/ IO</a:t>
            </a:r>
            <a:r>
              <a:rPr kumimoji="1"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aware scheduling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：最大程度降低传输时延，针对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IO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密集型应用，性能提升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大数据场景</a:t>
            </a:r>
            <a:endParaRPr kumimoji="1"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60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minResource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解决高并发场景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Spark driver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1"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executor</a:t>
            </a:r>
            <a:r>
              <a:rPr kumimoji="1"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资源竞争问题，合理规划并行度，性能提升</a:t>
            </a:r>
            <a:r>
              <a:rPr kumimoji="1" lang="en-US" altLang="zh-CN" sz="14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39.9%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E338EEF-6B43-4EA7-92C5-900CD078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81" y="3572344"/>
            <a:ext cx="3634158" cy="21843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 descr="3job-vgg16">
            <a:extLst>
              <a:ext uri="{FF2B5EF4-FFF2-40B4-BE49-F238E27FC236}">
                <a16:creationId xmlns="" xmlns:a16="http://schemas.microsoft.com/office/drawing/2014/main" id="{69061048-970E-4562-A4C1-CC8518D7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4" y="3572344"/>
            <a:ext cx="3290184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BDDBB70-CE28-4EFE-A4C1-E4AD06014F74}"/>
              </a:ext>
            </a:extLst>
          </p:cNvPr>
          <p:cNvSpPr txBox="1"/>
          <p:nvPr/>
        </p:nvSpPr>
        <p:spPr>
          <a:xfrm>
            <a:off x="1750956" y="5957239"/>
            <a:ext cx="14832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6BCA530-66CD-403C-9ED5-25FB9B3D9F74}"/>
              </a:ext>
            </a:extLst>
          </p:cNvPr>
          <p:cNvSpPr txBox="1"/>
          <p:nvPr/>
        </p:nvSpPr>
        <p:spPr>
          <a:xfrm>
            <a:off x="5214043" y="5957239"/>
            <a:ext cx="17344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分布式训练场景</a:t>
            </a:r>
            <a:r>
              <a:rPr kumimoji="1" lang="en-US" altLang="zh-CN" sz="1400" dirty="0">
                <a:solidFill>
                  <a:schemeClr val="bg1"/>
                </a:solidFill>
              </a:rPr>
              <a:t>2</a:t>
            </a:r>
            <a:endParaRPr kumimoji="1"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6FCC28B-2CE5-498B-8E39-AB0BB8C88E8A}"/>
              </a:ext>
            </a:extLst>
          </p:cNvPr>
          <p:cNvSpPr txBox="1"/>
          <p:nvPr/>
        </p:nvSpPr>
        <p:spPr>
          <a:xfrm>
            <a:off x="8604186" y="5957239"/>
            <a:ext cx="21658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kumimoji="1" lang="zh-CN" altLang="en-US" sz="1400" dirty="0">
                <a:solidFill>
                  <a:schemeClr val="bg1"/>
                </a:solidFill>
              </a:rPr>
              <a:t>大数据</a:t>
            </a:r>
            <a:r>
              <a:rPr kumimoji="1" lang="en-US" altLang="zh-CN" sz="1400" dirty="0">
                <a:solidFill>
                  <a:schemeClr val="bg1"/>
                </a:solidFill>
              </a:rPr>
              <a:t>TPC-DS</a:t>
            </a:r>
            <a:r>
              <a:rPr kumimoji="1" lang="zh-CN" altLang="en-US" sz="1400" dirty="0">
                <a:solidFill>
                  <a:schemeClr val="bg1"/>
                </a:solidFill>
              </a:rPr>
              <a:t>性能测试</a:t>
            </a:r>
            <a:endParaRPr kumimoji="1"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9" name="Picture 6" descr="C:\Users\w00503381\AppData\Roaming\eSpace_Desktop\UserData\w00503381\imagefiles\AFD35A4C-3BD2-4193-AF3B-92A703881776.png">
            <a:extLst>
              <a:ext uri="{FF2B5EF4-FFF2-40B4-BE49-F238E27FC236}">
                <a16:creationId xmlns="" xmlns:a16="http://schemas.microsoft.com/office/drawing/2014/main" id="{5826CE56-96B9-4593-A1F9-15CFDE029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3" y="3572344"/>
            <a:ext cx="3668368" cy="219345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3A3F5523-CCFA-47B5-A5F2-2285CD725C66}"/>
              </a:ext>
            </a:extLst>
          </p:cNvPr>
          <p:cNvCxnSpPr>
            <a:cxnSpLocks/>
          </p:cNvCxnSpPr>
          <p:nvPr/>
        </p:nvCxnSpPr>
        <p:spPr>
          <a:xfrm>
            <a:off x="698381" y="3190994"/>
            <a:ext cx="10800000" cy="0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bg1">
                    <a:lumMod val="60000"/>
                    <a:lumOff val="40000"/>
                  </a:schemeClr>
                </a:gs>
                <a:gs pos="40000">
                  <a:schemeClr val="bg1">
                    <a:lumMod val="60000"/>
                    <a:lumOff val="4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1272" y="1449534"/>
            <a:ext cx="10736447" cy="526624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基于 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Volcano Job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运行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MPI</a:t>
            </a:r>
            <a:endParaRPr lang="zh-CN" altLang="en-US" sz="32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pic>
        <p:nvPicPr>
          <p:cNvPr id="9" name="Picture 4" descr="C:\Users\m00483107\AppData\Roaming\eSpace_Desktop\UserData\m00483107\imagefiles\636F1F57-D449-4E19-84BC-8F495C4D26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1" y="4463009"/>
            <a:ext cx="3919920" cy="1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423395" y="2396762"/>
            <a:ext cx="1205512" cy="35971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 err="1">
                <a:solidFill>
                  <a:schemeClr val="tx2"/>
                </a:solidFill>
                <a:sym typeface="Helvetica Neue Medium"/>
              </a:rPr>
              <a:t>mpirun</a:t>
            </a:r>
            <a:endParaRPr lang="zh-CN" altLang="en-US" sz="1400" dirty="0">
              <a:solidFill>
                <a:schemeClr val="tx2"/>
              </a:solidFill>
              <a:sym typeface="Helvetica Neue Medium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7436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worker_1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59125" y="4744844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worker_3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6219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worker_2</a:t>
            </a:r>
            <a:endParaRPr lang="zh-CN" altLang="en-US" sz="1400" dirty="0">
              <a:sym typeface="Helvetica Neue Medium"/>
            </a:endParaRPr>
          </a:p>
        </p:txBody>
      </p:sp>
      <p:cxnSp>
        <p:nvCxnSpPr>
          <p:cNvPr id="14" name="直接箭头连接符 13"/>
          <p:cNvCxnSpPr>
            <a:stCxn id="10" idx="2"/>
            <a:endCxn id="11" idx="0"/>
          </p:cNvCxnSpPr>
          <p:nvPr/>
        </p:nvCxnSpPr>
        <p:spPr>
          <a:xfrm flipH="1">
            <a:off x="6341761" y="2756474"/>
            <a:ext cx="1684391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>
            <a:stCxn id="10" idx="2"/>
            <a:endCxn id="12" idx="0"/>
          </p:cNvCxnSpPr>
          <p:nvPr/>
        </p:nvCxnSpPr>
        <p:spPr>
          <a:xfrm>
            <a:off x="8026151" y="2756475"/>
            <a:ext cx="7298" cy="198836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>
            <a:stCxn id="10" idx="2"/>
            <a:endCxn id="13" idx="0"/>
          </p:cNvCxnSpPr>
          <p:nvPr/>
        </p:nvCxnSpPr>
        <p:spPr>
          <a:xfrm>
            <a:off x="8026151" y="2756474"/>
            <a:ext cx="1684392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>
            <a:stCxn id="12" idx="0"/>
            <a:endCxn id="11" idx="2"/>
          </p:cNvCxnSpPr>
          <p:nvPr/>
        </p:nvCxnSpPr>
        <p:spPr>
          <a:xfrm flipH="1" flipV="1">
            <a:off x="6341761" y="4343887"/>
            <a:ext cx="1691689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>
            <a:stCxn id="13" idx="1"/>
            <a:endCxn id="11" idx="3"/>
          </p:cNvCxnSpPr>
          <p:nvPr/>
        </p:nvCxnSpPr>
        <p:spPr>
          <a:xfrm flipH="1">
            <a:off x="7016085" y="4164031"/>
            <a:ext cx="2020135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>
            <a:stCxn id="13" idx="2"/>
            <a:endCxn id="12" idx="0"/>
          </p:cNvCxnSpPr>
          <p:nvPr/>
        </p:nvCxnSpPr>
        <p:spPr>
          <a:xfrm flipH="1">
            <a:off x="8033449" y="4343887"/>
            <a:ext cx="1677094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本框 19"/>
          <p:cNvSpPr txBox="1"/>
          <p:nvPr/>
        </p:nvSpPr>
        <p:spPr>
          <a:xfrm>
            <a:off x="9000705" y="3137168"/>
            <a:ext cx="1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作业级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ssh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免密认证，无需更新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key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554022" y="2069486"/>
            <a:ext cx="5009048" cy="3280209"/>
          </a:xfrm>
          <a:prstGeom prst="roundRect">
            <a:avLst>
              <a:gd name="adj" fmla="val 4288"/>
            </a:avLst>
          </a:prstGeom>
          <a:noFill/>
          <a:ln w="12700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000" b="1" dirty="0" err="1">
                <a:solidFill>
                  <a:schemeClr val="tx1"/>
                </a:solidFill>
              </a:rPr>
              <a:t>Kubernetes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82447" y="1449534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$ kubectl –f mpi_example.yaml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22" idx="2"/>
            <a:endCxn id="21" idx="0"/>
          </p:cNvCxnSpPr>
          <p:nvPr/>
        </p:nvCxnSpPr>
        <p:spPr>
          <a:xfrm>
            <a:off x="7931782" y="1818867"/>
            <a:ext cx="126765" cy="25061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/>
          <p:cNvSpPr txBox="1"/>
          <p:nvPr/>
        </p:nvSpPr>
        <p:spPr>
          <a:xfrm>
            <a:off x="8663110" y="2341556"/>
            <a:ext cx="138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资源请求少，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0.5 CPU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53295" y="4693866"/>
            <a:ext cx="158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资源请求较多，还有异构资源，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GPU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30859" y="4463009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容器网络或主机网络，支持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IB/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RoCE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2256" y="2703751"/>
            <a:ext cx="146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组调度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作业生命周期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资源成本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, e.g.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竞价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4442" y="1542142"/>
            <a:ext cx="3914431" cy="2914258"/>
          </a:xfrm>
          <a:prstGeom prst="rect">
            <a:avLst/>
          </a:prstGeom>
          <a:solidFill>
            <a:schemeClr val="tx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apiVersion: batch.volcano.sh/v1alpha1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Kind: 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metadata: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name: lm-mpi-job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labels: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“volcano.sh/job-type”</a:t>
            </a:r>
            <a:r>
              <a:rPr lang="zh-CN" altLang="en-US" sz="1200" dirty="0">
                <a:ea typeface="黑体" panose="02010609060101010101" pitchFamily="49" charset="-122"/>
              </a:rPr>
              <a:t>：</a:t>
            </a:r>
            <a:r>
              <a:rPr lang="en-US" altLang="zh-CN" sz="1200" dirty="0">
                <a:ea typeface="黑体" panose="02010609060101010101" pitchFamily="49" charset="-122"/>
              </a:rPr>
              <a:t>”MPI”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Spec: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# configure the minAvailable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minAvailable: 3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schedulerName: volcano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plugins: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# provide ssh authentication without password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ssh: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svc: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- event: podEvicted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action: RestartJob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tasks: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- replicas: 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name: mpimaster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# complete mpi job when mpiexec finish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- event: TaskCompleted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  action: CompleteJob</a:t>
            </a:r>
          </a:p>
        </p:txBody>
      </p:sp>
    </p:spTree>
    <p:extLst>
      <p:ext uri="{BB962C8B-B14F-4D97-AF65-F5344CB8AC3E}">
        <p14:creationId xmlns:p14="http://schemas.microsoft.com/office/powerpoint/2010/main" val="31930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1272" y="1449534"/>
            <a:ext cx="10736447" cy="526624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基于 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Volcano Job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运行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MPI</a:t>
            </a:r>
            <a:endParaRPr lang="zh-CN" altLang="en-US" sz="32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pic>
        <p:nvPicPr>
          <p:cNvPr id="9" name="Picture 4" descr="C:\Users\m00483107\AppData\Roaming\eSpace_Desktop\UserData\m00483107\imagefiles\636F1F57-D449-4E19-84BC-8F495C4D26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1" y="4463009"/>
            <a:ext cx="3919920" cy="1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423395" y="2396762"/>
            <a:ext cx="1205512" cy="35971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 err="1">
                <a:solidFill>
                  <a:schemeClr val="tx2"/>
                </a:solidFill>
                <a:sym typeface="Helvetica Neue Medium"/>
              </a:rPr>
              <a:t>mpirun</a:t>
            </a:r>
            <a:endParaRPr lang="zh-CN" altLang="en-US" sz="1400" dirty="0">
              <a:solidFill>
                <a:schemeClr val="tx2"/>
              </a:solidFill>
              <a:sym typeface="Helvetica Neue Medium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7436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worker_1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59125" y="4744844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worker_3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6219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worker_2</a:t>
            </a:r>
            <a:endParaRPr lang="zh-CN" altLang="en-US" sz="1400" dirty="0">
              <a:sym typeface="Helvetica Neue Medium"/>
            </a:endParaRPr>
          </a:p>
        </p:txBody>
      </p:sp>
      <p:cxnSp>
        <p:nvCxnSpPr>
          <p:cNvPr id="14" name="直接箭头连接符 13"/>
          <p:cNvCxnSpPr>
            <a:stCxn id="10" idx="2"/>
            <a:endCxn id="11" idx="0"/>
          </p:cNvCxnSpPr>
          <p:nvPr/>
        </p:nvCxnSpPr>
        <p:spPr>
          <a:xfrm flipH="1">
            <a:off x="6341761" y="2756474"/>
            <a:ext cx="1684391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>
            <a:stCxn id="10" idx="2"/>
            <a:endCxn id="12" idx="0"/>
          </p:cNvCxnSpPr>
          <p:nvPr/>
        </p:nvCxnSpPr>
        <p:spPr>
          <a:xfrm>
            <a:off x="8026151" y="2756475"/>
            <a:ext cx="7298" cy="198836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>
            <a:stCxn id="10" idx="2"/>
            <a:endCxn id="13" idx="0"/>
          </p:cNvCxnSpPr>
          <p:nvPr/>
        </p:nvCxnSpPr>
        <p:spPr>
          <a:xfrm>
            <a:off x="8026151" y="2756474"/>
            <a:ext cx="1684392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>
            <a:stCxn id="12" idx="0"/>
            <a:endCxn id="11" idx="2"/>
          </p:cNvCxnSpPr>
          <p:nvPr/>
        </p:nvCxnSpPr>
        <p:spPr>
          <a:xfrm flipH="1" flipV="1">
            <a:off x="6341761" y="4343887"/>
            <a:ext cx="1691689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>
            <a:stCxn id="13" idx="1"/>
            <a:endCxn id="11" idx="3"/>
          </p:cNvCxnSpPr>
          <p:nvPr/>
        </p:nvCxnSpPr>
        <p:spPr>
          <a:xfrm flipH="1">
            <a:off x="7016085" y="4164031"/>
            <a:ext cx="2020135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>
            <a:stCxn id="13" idx="2"/>
            <a:endCxn id="12" idx="0"/>
          </p:cNvCxnSpPr>
          <p:nvPr/>
        </p:nvCxnSpPr>
        <p:spPr>
          <a:xfrm flipH="1">
            <a:off x="8033449" y="4343887"/>
            <a:ext cx="1677094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本框 19"/>
          <p:cNvSpPr txBox="1"/>
          <p:nvPr/>
        </p:nvSpPr>
        <p:spPr>
          <a:xfrm>
            <a:off x="9000705" y="3137168"/>
            <a:ext cx="1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作业级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ssh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免密认证，无需更新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key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554022" y="2069486"/>
            <a:ext cx="5009048" cy="3280209"/>
          </a:xfrm>
          <a:prstGeom prst="roundRect">
            <a:avLst>
              <a:gd name="adj" fmla="val 4288"/>
            </a:avLst>
          </a:prstGeom>
          <a:noFill/>
          <a:ln w="12700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000" b="1" dirty="0" err="1">
                <a:solidFill>
                  <a:schemeClr val="tx1"/>
                </a:solidFill>
              </a:rPr>
              <a:t>Kubernetes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82447" y="1449534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$ kubectl –f mpi_example.yaml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22" idx="2"/>
            <a:endCxn id="21" idx="0"/>
          </p:cNvCxnSpPr>
          <p:nvPr/>
        </p:nvCxnSpPr>
        <p:spPr>
          <a:xfrm>
            <a:off x="7931782" y="1818867"/>
            <a:ext cx="126765" cy="25061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/>
          <p:cNvSpPr txBox="1"/>
          <p:nvPr/>
        </p:nvSpPr>
        <p:spPr>
          <a:xfrm>
            <a:off x="8663110" y="2341556"/>
            <a:ext cx="138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资源请求少，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0.5 CPU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53295" y="4693866"/>
            <a:ext cx="158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资源请求较多，还有异构资源，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GPU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30859" y="4463009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容器网络或主机网络，支持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IB/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RoCE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2256" y="2703751"/>
            <a:ext cx="146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组调度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作业生命周期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资源成本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, e.g.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竞价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4442" y="1542142"/>
            <a:ext cx="3914431" cy="2914258"/>
          </a:xfrm>
          <a:prstGeom prst="rect">
            <a:avLst/>
          </a:prstGeom>
          <a:solidFill>
            <a:schemeClr val="tx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apiVersion: batch.volcano.sh/v1alpha1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Kind: 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metadata: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name: lm-mpi-job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labels: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“volcano.sh/job-type”</a:t>
            </a:r>
            <a:r>
              <a:rPr lang="zh-CN" altLang="en-US" sz="1200" dirty="0">
                <a:ea typeface="黑体" panose="02010609060101010101" pitchFamily="49" charset="-122"/>
              </a:rPr>
              <a:t>：</a:t>
            </a:r>
            <a:r>
              <a:rPr lang="en-US" altLang="zh-CN" sz="1200" dirty="0">
                <a:ea typeface="黑体" panose="02010609060101010101" pitchFamily="49" charset="-122"/>
              </a:rPr>
              <a:t>”MPI”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Spec: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# configure the minAvailable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minAvailable: 3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schedulerName: volcano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plugins: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# provide ssh authentication without password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ssh: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svc: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- event: podEvicted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action: RestartJob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tasks: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- replicas: 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name: mpimaster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# complete mpi job when mpiexec finish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- event: TaskCompleted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  action: CompleteJob</a:t>
            </a:r>
          </a:p>
        </p:txBody>
      </p:sp>
    </p:spTree>
    <p:extLst>
      <p:ext uri="{BB962C8B-B14F-4D97-AF65-F5344CB8AC3E}">
        <p14:creationId xmlns:p14="http://schemas.microsoft.com/office/powerpoint/2010/main" val="30377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1272" y="1449534"/>
            <a:ext cx="10736447" cy="526624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基于 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Volcano Job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运行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MPI</a:t>
            </a:r>
            <a:endParaRPr lang="zh-CN" altLang="en-US" sz="32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pic>
        <p:nvPicPr>
          <p:cNvPr id="9" name="Picture 4" descr="C:\Users\m00483107\AppData\Roaming\eSpace_Desktop\UserData\m00483107\imagefiles\636F1F57-D449-4E19-84BC-8F495C4D26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1" y="4463009"/>
            <a:ext cx="3919920" cy="1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423395" y="2396762"/>
            <a:ext cx="1205512" cy="35971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 err="1">
                <a:solidFill>
                  <a:schemeClr val="tx2"/>
                </a:solidFill>
                <a:sym typeface="Helvetica Neue Medium"/>
              </a:rPr>
              <a:t>mpirun</a:t>
            </a:r>
            <a:endParaRPr lang="zh-CN" altLang="en-US" sz="1400" dirty="0">
              <a:solidFill>
                <a:schemeClr val="tx2"/>
              </a:solidFill>
              <a:sym typeface="Helvetica Neue Medium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7436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worker_1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59125" y="4744844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worker_3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6219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worker_2</a:t>
            </a:r>
            <a:endParaRPr lang="zh-CN" altLang="en-US" sz="1400" dirty="0">
              <a:sym typeface="Helvetica Neue Medium"/>
            </a:endParaRPr>
          </a:p>
        </p:txBody>
      </p:sp>
      <p:cxnSp>
        <p:nvCxnSpPr>
          <p:cNvPr id="14" name="直接箭头连接符 13"/>
          <p:cNvCxnSpPr>
            <a:stCxn id="10" idx="2"/>
            <a:endCxn id="11" idx="0"/>
          </p:cNvCxnSpPr>
          <p:nvPr/>
        </p:nvCxnSpPr>
        <p:spPr>
          <a:xfrm flipH="1">
            <a:off x="6341761" y="2756474"/>
            <a:ext cx="1684391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>
            <a:stCxn id="10" idx="2"/>
            <a:endCxn id="12" idx="0"/>
          </p:cNvCxnSpPr>
          <p:nvPr/>
        </p:nvCxnSpPr>
        <p:spPr>
          <a:xfrm>
            <a:off x="8026151" y="2756475"/>
            <a:ext cx="7298" cy="198836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>
            <a:stCxn id="10" idx="2"/>
            <a:endCxn id="13" idx="0"/>
          </p:cNvCxnSpPr>
          <p:nvPr/>
        </p:nvCxnSpPr>
        <p:spPr>
          <a:xfrm>
            <a:off x="8026151" y="2756474"/>
            <a:ext cx="1684392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>
            <a:stCxn id="12" idx="0"/>
            <a:endCxn id="11" idx="2"/>
          </p:cNvCxnSpPr>
          <p:nvPr/>
        </p:nvCxnSpPr>
        <p:spPr>
          <a:xfrm flipH="1" flipV="1">
            <a:off x="6341761" y="4343887"/>
            <a:ext cx="1691689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>
            <a:stCxn id="13" idx="1"/>
            <a:endCxn id="11" idx="3"/>
          </p:cNvCxnSpPr>
          <p:nvPr/>
        </p:nvCxnSpPr>
        <p:spPr>
          <a:xfrm flipH="1">
            <a:off x="7016085" y="4164031"/>
            <a:ext cx="2020135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>
            <a:stCxn id="13" idx="2"/>
            <a:endCxn id="12" idx="0"/>
          </p:cNvCxnSpPr>
          <p:nvPr/>
        </p:nvCxnSpPr>
        <p:spPr>
          <a:xfrm flipH="1">
            <a:off x="8033449" y="4343887"/>
            <a:ext cx="1677094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本框 19"/>
          <p:cNvSpPr txBox="1"/>
          <p:nvPr/>
        </p:nvSpPr>
        <p:spPr>
          <a:xfrm>
            <a:off x="9000705" y="3137168"/>
            <a:ext cx="1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作业级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ssh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免密认证，无需更新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key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554022" y="2069486"/>
            <a:ext cx="5009048" cy="3280209"/>
          </a:xfrm>
          <a:prstGeom prst="roundRect">
            <a:avLst>
              <a:gd name="adj" fmla="val 4288"/>
            </a:avLst>
          </a:prstGeom>
          <a:noFill/>
          <a:ln w="12700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000" b="1" dirty="0" err="1">
                <a:solidFill>
                  <a:schemeClr val="tx1"/>
                </a:solidFill>
              </a:rPr>
              <a:t>Kubernetes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82447" y="1449534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$ kubectl –f mpi_example.yaml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22" idx="2"/>
            <a:endCxn id="21" idx="0"/>
          </p:cNvCxnSpPr>
          <p:nvPr/>
        </p:nvCxnSpPr>
        <p:spPr>
          <a:xfrm>
            <a:off x="7931782" y="1818867"/>
            <a:ext cx="126765" cy="25061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/>
          <p:cNvSpPr txBox="1"/>
          <p:nvPr/>
        </p:nvSpPr>
        <p:spPr>
          <a:xfrm>
            <a:off x="8663110" y="2341556"/>
            <a:ext cx="138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资源请求少，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0.5 CPU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53295" y="4693866"/>
            <a:ext cx="158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资源请求较多，还有异构资源，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GPU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30859" y="4463009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容器网络或主机网络，支持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IB/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RoCE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2256" y="2703751"/>
            <a:ext cx="146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组调度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作业生命周期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资源成本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, e.g.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竞价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4442" y="1542142"/>
            <a:ext cx="3914431" cy="2914258"/>
          </a:xfrm>
          <a:prstGeom prst="rect">
            <a:avLst/>
          </a:prstGeom>
          <a:solidFill>
            <a:schemeClr val="tx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apiVersion: batch.volcano.sh/v1alpha1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Kind: 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metadata: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name: lm-mpi-job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labels: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“volcano.sh/job-type”</a:t>
            </a:r>
            <a:r>
              <a:rPr lang="zh-CN" altLang="en-US" sz="1200" dirty="0">
                <a:ea typeface="黑体" panose="02010609060101010101" pitchFamily="49" charset="-122"/>
              </a:rPr>
              <a:t>：</a:t>
            </a:r>
            <a:r>
              <a:rPr lang="en-US" altLang="zh-CN" sz="1200" dirty="0">
                <a:ea typeface="黑体" panose="02010609060101010101" pitchFamily="49" charset="-122"/>
              </a:rPr>
              <a:t>”MPI”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Spec: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# configure the minAvailable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minAvailable: 3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schedulerName: volcano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plugins: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# provide ssh authentication without password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ssh: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svc: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- event: podEvicted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action: RestartJob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tasks: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- replicas: 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name: mpimaster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# complete mpi job when mpiexec finish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- event: TaskCompleted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  action: CompleteJob</a:t>
            </a:r>
          </a:p>
        </p:txBody>
      </p:sp>
    </p:spTree>
    <p:extLst>
      <p:ext uri="{BB962C8B-B14F-4D97-AF65-F5344CB8AC3E}">
        <p14:creationId xmlns:p14="http://schemas.microsoft.com/office/powerpoint/2010/main" val="4961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A10D792-4102-9E49-9911-6FCBEA89B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计算发展历程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项目介绍与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关键特性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助力客户构建</a:t>
            </a:r>
            <a:r>
              <a:rPr kumimoji="1"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kumimoji="1"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社区发展介绍</a:t>
            </a:r>
            <a:endParaRPr kumimoji="1" 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2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1272" y="1449534"/>
            <a:ext cx="10736447" cy="526624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基于 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Volcano Job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运行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MPI</a:t>
            </a:r>
            <a:endParaRPr lang="zh-CN" altLang="en-US" sz="32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pic>
        <p:nvPicPr>
          <p:cNvPr id="9" name="Picture 4" descr="C:\Users\m00483107\AppData\Roaming\eSpace_Desktop\UserData\m00483107\imagefiles\636F1F57-D449-4E19-84BC-8F495C4D26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1" y="4463009"/>
            <a:ext cx="3919920" cy="1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423395" y="2396762"/>
            <a:ext cx="1205512" cy="35971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 err="1">
                <a:solidFill>
                  <a:schemeClr val="tx2"/>
                </a:solidFill>
                <a:sym typeface="Helvetica Neue Medium"/>
              </a:rPr>
              <a:t>mpirun</a:t>
            </a:r>
            <a:endParaRPr lang="zh-CN" altLang="en-US" sz="1400" dirty="0">
              <a:solidFill>
                <a:schemeClr val="tx2"/>
              </a:solidFill>
              <a:sym typeface="Helvetica Neue Medium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7436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worker_1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59125" y="4744844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worker_3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6219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worker_2</a:t>
            </a:r>
            <a:endParaRPr lang="zh-CN" altLang="en-US" sz="1400" dirty="0">
              <a:sym typeface="Helvetica Neue Medium"/>
            </a:endParaRPr>
          </a:p>
        </p:txBody>
      </p:sp>
      <p:cxnSp>
        <p:nvCxnSpPr>
          <p:cNvPr id="14" name="直接箭头连接符 13"/>
          <p:cNvCxnSpPr>
            <a:stCxn id="10" idx="2"/>
            <a:endCxn id="11" idx="0"/>
          </p:cNvCxnSpPr>
          <p:nvPr/>
        </p:nvCxnSpPr>
        <p:spPr>
          <a:xfrm flipH="1">
            <a:off x="6341761" y="2756474"/>
            <a:ext cx="1684391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>
            <a:stCxn id="10" idx="2"/>
            <a:endCxn id="12" idx="0"/>
          </p:cNvCxnSpPr>
          <p:nvPr/>
        </p:nvCxnSpPr>
        <p:spPr>
          <a:xfrm>
            <a:off x="8026151" y="2756475"/>
            <a:ext cx="7298" cy="198836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>
            <a:stCxn id="10" idx="2"/>
            <a:endCxn id="13" idx="0"/>
          </p:cNvCxnSpPr>
          <p:nvPr/>
        </p:nvCxnSpPr>
        <p:spPr>
          <a:xfrm>
            <a:off x="8026151" y="2756474"/>
            <a:ext cx="1684392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>
            <a:stCxn id="12" idx="0"/>
            <a:endCxn id="11" idx="2"/>
          </p:cNvCxnSpPr>
          <p:nvPr/>
        </p:nvCxnSpPr>
        <p:spPr>
          <a:xfrm flipH="1" flipV="1">
            <a:off x="6341761" y="4343887"/>
            <a:ext cx="1691689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>
            <a:stCxn id="13" idx="1"/>
            <a:endCxn id="11" idx="3"/>
          </p:cNvCxnSpPr>
          <p:nvPr/>
        </p:nvCxnSpPr>
        <p:spPr>
          <a:xfrm flipH="1">
            <a:off x="7016085" y="4164031"/>
            <a:ext cx="2020135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>
            <a:stCxn id="13" idx="2"/>
            <a:endCxn id="12" idx="0"/>
          </p:cNvCxnSpPr>
          <p:nvPr/>
        </p:nvCxnSpPr>
        <p:spPr>
          <a:xfrm flipH="1">
            <a:off x="8033449" y="4343887"/>
            <a:ext cx="1677094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本框 19"/>
          <p:cNvSpPr txBox="1"/>
          <p:nvPr/>
        </p:nvSpPr>
        <p:spPr>
          <a:xfrm>
            <a:off x="9000705" y="3137168"/>
            <a:ext cx="1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作业级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ssh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免密认证，无需更新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key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554022" y="2069486"/>
            <a:ext cx="5009048" cy="3280209"/>
          </a:xfrm>
          <a:prstGeom prst="roundRect">
            <a:avLst>
              <a:gd name="adj" fmla="val 4288"/>
            </a:avLst>
          </a:prstGeom>
          <a:noFill/>
          <a:ln w="12700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000" b="1" dirty="0" err="1">
                <a:solidFill>
                  <a:schemeClr val="tx1"/>
                </a:solidFill>
              </a:rPr>
              <a:t>Kubernetes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82447" y="1449534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$ kubectl –f mpi_example.yaml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22" idx="2"/>
            <a:endCxn id="21" idx="0"/>
          </p:cNvCxnSpPr>
          <p:nvPr/>
        </p:nvCxnSpPr>
        <p:spPr>
          <a:xfrm>
            <a:off x="7931782" y="1818867"/>
            <a:ext cx="126765" cy="25061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/>
          <p:cNvSpPr txBox="1"/>
          <p:nvPr/>
        </p:nvSpPr>
        <p:spPr>
          <a:xfrm>
            <a:off x="8663110" y="2341556"/>
            <a:ext cx="138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资源请求少，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0.5 CPU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53295" y="4693866"/>
            <a:ext cx="158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资源请求较多，还有异构资源，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GPU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30859" y="4463009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容器网络或主机网络，支持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IB/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RoCE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2256" y="2703751"/>
            <a:ext cx="146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组调度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作业生命周期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资源成本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, e.g.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竞价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4442" y="1542142"/>
            <a:ext cx="3914431" cy="2914258"/>
          </a:xfrm>
          <a:prstGeom prst="rect">
            <a:avLst/>
          </a:prstGeom>
          <a:solidFill>
            <a:schemeClr val="tx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apiVersion: batch.volcano.sh/v1alpha1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Kind: 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metadata: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name: lm-mpi-job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labels: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“volcano.sh/job-type”</a:t>
            </a:r>
            <a:r>
              <a:rPr lang="zh-CN" altLang="en-US" sz="1200" dirty="0">
                <a:ea typeface="黑体" panose="02010609060101010101" pitchFamily="49" charset="-122"/>
              </a:rPr>
              <a:t>：</a:t>
            </a:r>
            <a:r>
              <a:rPr lang="en-US" altLang="zh-CN" sz="1200" dirty="0">
                <a:ea typeface="黑体" panose="02010609060101010101" pitchFamily="49" charset="-122"/>
              </a:rPr>
              <a:t>”MPI”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Spec: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# configure the minAvailable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minAvailable: 3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schedulerName: volcano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plugins: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# provide ssh authentication without password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ssh: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svc: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- event: podEvicted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action: RestartJob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tasks: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- replicas: 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name: mpimaster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# complete mpi job when mpiexec finish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- event: TaskCompleted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  action: CompleteJob</a:t>
            </a:r>
          </a:p>
        </p:txBody>
      </p:sp>
    </p:spTree>
    <p:extLst>
      <p:ext uri="{BB962C8B-B14F-4D97-AF65-F5344CB8AC3E}">
        <p14:creationId xmlns:p14="http://schemas.microsoft.com/office/powerpoint/2010/main" val="28565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1272" y="1449534"/>
            <a:ext cx="10736447" cy="526624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基于 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Volcano Job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运行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MPI</a:t>
            </a:r>
            <a:endParaRPr lang="zh-CN" altLang="en-US" sz="32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pic>
        <p:nvPicPr>
          <p:cNvPr id="9" name="Picture 4" descr="C:\Users\m00483107\AppData\Roaming\eSpace_Desktop\UserData\m00483107\imagefiles\636F1F57-D449-4E19-84BC-8F495C4D26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1" y="4463009"/>
            <a:ext cx="3919920" cy="1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423395" y="2396762"/>
            <a:ext cx="1205512" cy="35971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 err="1">
                <a:solidFill>
                  <a:schemeClr val="tx2"/>
                </a:solidFill>
                <a:sym typeface="Helvetica Neue Medium"/>
              </a:rPr>
              <a:t>mpirun</a:t>
            </a:r>
            <a:endParaRPr lang="zh-CN" altLang="en-US" sz="1400" dirty="0">
              <a:solidFill>
                <a:schemeClr val="tx2"/>
              </a:solidFill>
              <a:sym typeface="Helvetica Neue Medium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7436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worker_1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59125" y="4744844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worker_3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6219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worker_2</a:t>
            </a:r>
            <a:endParaRPr lang="zh-CN" altLang="en-US" sz="1400" dirty="0">
              <a:sym typeface="Helvetica Neue Medium"/>
            </a:endParaRPr>
          </a:p>
        </p:txBody>
      </p:sp>
      <p:cxnSp>
        <p:nvCxnSpPr>
          <p:cNvPr id="14" name="直接箭头连接符 13"/>
          <p:cNvCxnSpPr>
            <a:stCxn id="10" idx="2"/>
            <a:endCxn id="11" idx="0"/>
          </p:cNvCxnSpPr>
          <p:nvPr/>
        </p:nvCxnSpPr>
        <p:spPr>
          <a:xfrm flipH="1">
            <a:off x="6341761" y="2756474"/>
            <a:ext cx="1684391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>
            <a:stCxn id="10" idx="2"/>
            <a:endCxn id="12" idx="0"/>
          </p:cNvCxnSpPr>
          <p:nvPr/>
        </p:nvCxnSpPr>
        <p:spPr>
          <a:xfrm>
            <a:off x="8026151" y="2756475"/>
            <a:ext cx="7298" cy="198836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>
            <a:stCxn id="10" idx="2"/>
            <a:endCxn id="13" idx="0"/>
          </p:cNvCxnSpPr>
          <p:nvPr/>
        </p:nvCxnSpPr>
        <p:spPr>
          <a:xfrm>
            <a:off x="8026151" y="2756474"/>
            <a:ext cx="1684392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>
            <a:stCxn id="12" idx="0"/>
            <a:endCxn id="11" idx="2"/>
          </p:cNvCxnSpPr>
          <p:nvPr/>
        </p:nvCxnSpPr>
        <p:spPr>
          <a:xfrm flipH="1" flipV="1">
            <a:off x="6341761" y="4343887"/>
            <a:ext cx="1691689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>
            <a:stCxn id="13" idx="1"/>
            <a:endCxn id="11" idx="3"/>
          </p:cNvCxnSpPr>
          <p:nvPr/>
        </p:nvCxnSpPr>
        <p:spPr>
          <a:xfrm flipH="1">
            <a:off x="7016085" y="4164031"/>
            <a:ext cx="2020135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>
            <a:stCxn id="13" idx="2"/>
            <a:endCxn id="12" idx="0"/>
          </p:cNvCxnSpPr>
          <p:nvPr/>
        </p:nvCxnSpPr>
        <p:spPr>
          <a:xfrm flipH="1">
            <a:off x="8033449" y="4343887"/>
            <a:ext cx="1677094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本框 19"/>
          <p:cNvSpPr txBox="1"/>
          <p:nvPr/>
        </p:nvSpPr>
        <p:spPr>
          <a:xfrm>
            <a:off x="9000705" y="3137168"/>
            <a:ext cx="1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作业级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ssh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免密认证，无需更新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key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554022" y="2069486"/>
            <a:ext cx="5009048" cy="3280209"/>
          </a:xfrm>
          <a:prstGeom prst="roundRect">
            <a:avLst>
              <a:gd name="adj" fmla="val 4288"/>
            </a:avLst>
          </a:prstGeom>
          <a:noFill/>
          <a:ln w="12700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000" b="1" dirty="0" err="1">
                <a:solidFill>
                  <a:schemeClr val="tx1"/>
                </a:solidFill>
              </a:rPr>
              <a:t>Kubernetes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82447" y="1449534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$ kubectl –f mpi_example.yaml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22" idx="2"/>
            <a:endCxn id="21" idx="0"/>
          </p:cNvCxnSpPr>
          <p:nvPr/>
        </p:nvCxnSpPr>
        <p:spPr>
          <a:xfrm>
            <a:off x="7931782" y="1818867"/>
            <a:ext cx="126765" cy="25061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/>
          <p:cNvSpPr txBox="1"/>
          <p:nvPr/>
        </p:nvSpPr>
        <p:spPr>
          <a:xfrm>
            <a:off x="8663110" y="2341556"/>
            <a:ext cx="138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资源请求少，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0.5 CPU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53295" y="4693866"/>
            <a:ext cx="158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资源请求较多，还有异构资源，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GPU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30859" y="4463009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容器网络或主机网络，支持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IB/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RoCE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2256" y="2703751"/>
            <a:ext cx="146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组调度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作业生命周期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资源成本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, e.g.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竞价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4442" y="1542142"/>
            <a:ext cx="3914431" cy="2914258"/>
          </a:xfrm>
          <a:prstGeom prst="rect">
            <a:avLst/>
          </a:prstGeom>
          <a:solidFill>
            <a:schemeClr val="tx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apiVersion: batch.volcano.sh/v1alpha1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Kind: 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metadata: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name: lm-mpi-job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labels: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“volcano.sh/job-type”</a:t>
            </a:r>
            <a:r>
              <a:rPr lang="zh-CN" altLang="en-US" sz="1200" dirty="0">
                <a:ea typeface="黑体" panose="02010609060101010101" pitchFamily="49" charset="-122"/>
              </a:rPr>
              <a:t>：</a:t>
            </a:r>
            <a:r>
              <a:rPr lang="en-US" altLang="zh-CN" sz="1200" dirty="0">
                <a:ea typeface="黑体" panose="02010609060101010101" pitchFamily="49" charset="-122"/>
              </a:rPr>
              <a:t>”MPI”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Spec: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# configure the minAvailable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minAvailable: 3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schedulerName: volcano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plugins: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# provide ssh authentication without password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ssh: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svc: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- event: podEvicted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action: RestartJob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tasks: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- replicas: 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name: mpimaster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# complete mpi job when mpiexec finish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- event: TaskCompleted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  action: CompleteJob</a:t>
            </a:r>
          </a:p>
        </p:txBody>
      </p:sp>
    </p:spTree>
    <p:extLst>
      <p:ext uri="{BB962C8B-B14F-4D97-AF65-F5344CB8AC3E}">
        <p14:creationId xmlns:p14="http://schemas.microsoft.com/office/powerpoint/2010/main" val="13938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1272" y="1449534"/>
            <a:ext cx="10736447" cy="526624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基于 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Volcano Job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运行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MPI</a:t>
            </a:r>
            <a:endParaRPr lang="zh-CN" altLang="en-US" sz="32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  <p:pic>
        <p:nvPicPr>
          <p:cNvPr id="9" name="Picture 4" descr="C:\Users\m00483107\AppData\Roaming\eSpace_Desktop\UserData\m00483107\imagefiles\636F1F57-D449-4E19-84BC-8F495C4D26C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1" y="4463009"/>
            <a:ext cx="3919920" cy="139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423395" y="2396762"/>
            <a:ext cx="1205512" cy="35971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 err="1">
                <a:solidFill>
                  <a:schemeClr val="tx2"/>
                </a:solidFill>
                <a:sym typeface="Helvetica Neue Medium"/>
              </a:rPr>
              <a:t>mpirun</a:t>
            </a:r>
            <a:endParaRPr lang="zh-CN" altLang="en-US" sz="1400" dirty="0">
              <a:solidFill>
                <a:schemeClr val="tx2"/>
              </a:solidFill>
              <a:sym typeface="Helvetica Neue Medium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7436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worker_1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59125" y="4744844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worker_3</a:t>
            </a:r>
            <a:endParaRPr lang="zh-CN" altLang="en-US" sz="1400" dirty="0">
              <a:sym typeface="Helvetica Neue Medium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6219" y="3984175"/>
            <a:ext cx="1348648" cy="35971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n-US" altLang="zh-CN" sz="1400" dirty="0">
                <a:sym typeface="Helvetica Neue Medium"/>
              </a:rPr>
              <a:t>worker_2</a:t>
            </a:r>
            <a:endParaRPr lang="zh-CN" altLang="en-US" sz="1400" dirty="0">
              <a:sym typeface="Helvetica Neue Medium"/>
            </a:endParaRPr>
          </a:p>
        </p:txBody>
      </p:sp>
      <p:cxnSp>
        <p:nvCxnSpPr>
          <p:cNvPr id="14" name="直接箭头连接符 13"/>
          <p:cNvCxnSpPr>
            <a:stCxn id="10" idx="2"/>
            <a:endCxn id="11" idx="0"/>
          </p:cNvCxnSpPr>
          <p:nvPr/>
        </p:nvCxnSpPr>
        <p:spPr>
          <a:xfrm flipH="1">
            <a:off x="6341761" y="2756474"/>
            <a:ext cx="1684391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>
            <a:stCxn id="10" idx="2"/>
            <a:endCxn id="12" idx="0"/>
          </p:cNvCxnSpPr>
          <p:nvPr/>
        </p:nvCxnSpPr>
        <p:spPr>
          <a:xfrm>
            <a:off x="8026151" y="2756475"/>
            <a:ext cx="7298" cy="198836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>
            <a:stCxn id="10" idx="2"/>
            <a:endCxn id="13" idx="0"/>
          </p:cNvCxnSpPr>
          <p:nvPr/>
        </p:nvCxnSpPr>
        <p:spPr>
          <a:xfrm>
            <a:off x="8026151" y="2756474"/>
            <a:ext cx="1684392" cy="12277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>
            <a:stCxn id="12" idx="0"/>
            <a:endCxn id="11" idx="2"/>
          </p:cNvCxnSpPr>
          <p:nvPr/>
        </p:nvCxnSpPr>
        <p:spPr>
          <a:xfrm flipH="1" flipV="1">
            <a:off x="6341761" y="4343887"/>
            <a:ext cx="1691689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>
            <a:stCxn id="13" idx="1"/>
            <a:endCxn id="11" idx="3"/>
          </p:cNvCxnSpPr>
          <p:nvPr/>
        </p:nvCxnSpPr>
        <p:spPr>
          <a:xfrm flipH="1">
            <a:off x="7016085" y="4164031"/>
            <a:ext cx="2020135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>
            <a:stCxn id="13" idx="2"/>
            <a:endCxn id="12" idx="0"/>
          </p:cNvCxnSpPr>
          <p:nvPr/>
        </p:nvCxnSpPr>
        <p:spPr>
          <a:xfrm flipH="1">
            <a:off x="8033449" y="4343887"/>
            <a:ext cx="1677094" cy="40095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文本框 19"/>
          <p:cNvSpPr txBox="1"/>
          <p:nvPr/>
        </p:nvSpPr>
        <p:spPr>
          <a:xfrm>
            <a:off x="9000705" y="3137168"/>
            <a:ext cx="151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作业级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ssh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免密认证，无需更新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key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554022" y="2069486"/>
            <a:ext cx="5009048" cy="3280209"/>
          </a:xfrm>
          <a:prstGeom prst="roundRect">
            <a:avLst>
              <a:gd name="adj" fmla="val 4288"/>
            </a:avLst>
          </a:prstGeom>
          <a:noFill/>
          <a:ln w="12700"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000" b="1" dirty="0" err="1">
                <a:solidFill>
                  <a:schemeClr val="tx1"/>
                </a:solidFill>
              </a:rPr>
              <a:t>Kubernetes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82447" y="1449534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$ kubectl –f mpi_example.yaml</a:t>
            </a:r>
            <a:endParaRPr lang="zh-CN" altLang="en-US" dirty="0"/>
          </a:p>
        </p:txBody>
      </p:sp>
      <p:cxnSp>
        <p:nvCxnSpPr>
          <p:cNvPr id="23" name="直接箭头连接符 22"/>
          <p:cNvCxnSpPr>
            <a:stCxn id="22" idx="2"/>
            <a:endCxn id="21" idx="0"/>
          </p:cNvCxnSpPr>
          <p:nvPr/>
        </p:nvCxnSpPr>
        <p:spPr>
          <a:xfrm>
            <a:off x="7931782" y="1818867"/>
            <a:ext cx="126765" cy="250619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文本框 23"/>
          <p:cNvSpPr txBox="1"/>
          <p:nvPr/>
        </p:nvSpPr>
        <p:spPr>
          <a:xfrm>
            <a:off x="8663110" y="2341556"/>
            <a:ext cx="138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资源请求少，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0.5 CPU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53295" y="4693866"/>
            <a:ext cx="158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资源请求较多，还有异构资源，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e.g. GPU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30859" y="4463009"/>
            <a:ext cx="145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容器网络或主机网络，支持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IB/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RoCE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52256" y="2703751"/>
            <a:ext cx="146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组调度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作业生命周期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182880" indent="-182880">
              <a:buAutoNum type="arabicPeriod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资源成本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, e.g.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竞价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4442" y="1542142"/>
            <a:ext cx="3914431" cy="2914258"/>
          </a:xfrm>
          <a:prstGeom prst="rect">
            <a:avLst/>
          </a:prstGeom>
          <a:solidFill>
            <a:schemeClr val="tx2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apiVersion: batch.volcano.sh/v1alpha1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Kind: 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kern="0" dirty="0">
                <a:ea typeface="黑体" panose="02010609060101010101" pitchFamily="49" charset="-122"/>
              </a:rPr>
              <a:t>metadata: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name: lm-mpi-job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labels: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“volcano.sh/job-type”</a:t>
            </a:r>
            <a:r>
              <a:rPr lang="zh-CN" altLang="en-US" sz="1200" dirty="0">
                <a:ea typeface="黑体" panose="02010609060101010101" pitchFamily="49" charset="-122"/>
              </a:rPr>
              <a:t>：</a:t>
            </a:r>
            <a:r>
              <a:rPr lang="en-US" altLang="zh-CN" sz="1200" dirty="0">
                <a:ea typeface="黑体" panose="02010609060101010101" pitchFamily="49" charset="-122"/>
              </a:rPr>
              <a:t>”MPI”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Spec: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# configure the minAvailable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minAvailable: 3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schedulerName: volcano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plugins: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# provide ssh authentication without password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ssh: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svc: []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- event: podEvicted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action: RestartJob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tasks: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- replicas: 1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name: mpimaster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# complete mpi job when mpiexec finish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policies: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- event: TaskCompleted</a:t>
            </a:r>
          </a:p>
          <a:p>
            <a:pPr defTabSz="821531" hangingPunct="0">
              <a:lnSpc>
                <a:spcPts val="300"/>
              </a:lnSpc>
              <a:spcBef>
                <a:spcPts val="600"/>
              </a:spcBef>
              <a:defRPr/>
            </a:pPr>
            <a:r>
              <a:rPr lang="en-US" altLang="zh-CN" sz="1200" dirty="0">
                <a:ea typeface="黑体" panose="02010609060101010101" pitchFamily="49" charset="-122"/>
              </a:rPr>
              <a:t>                action: CompleteJob</a:t>
            </a:r>
          </a:p>
        </p:txBody>
      </p:sp>
    </p:spTree>
    <p:extLst>
      <p:ext uri="{BB962C8B-B14F-4D97-AF65-F5344CB8AC3E}">
        <p14:creationId xmlns:p14="http://schemas.microsoft.com/office/powerpoint/2010/main" val="42359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smtClean="0">
                <a:latin typeface="+mn-ea"/>
              </a:rPr>
              <a:t>资源共享、</a:t>
            </a:r>
            <a:r>
              <a:rPr lang="zh-CN" altLang="en-US" sz="3200">
                <a:latin typeface="+mn-ea"/>
              </a:rPr>
              <a:t>多种级别的公平调度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3" y="3147835"/>
            <a:ext cx="4616440" cy="297917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92" y="2950253"/>
            <a:ext cx="6348540" cy="3039539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1032897" y="1611735"/>
            <a:ext cx="111638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支持静态配置队列的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Capacity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支持多队列动态按比例（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Proportion</a:t>
            </a:r>
            <a:r>
              <a:rPr lang="zh-CN" altLang="en-US">
                <a:solidFill>
                  <a:prstClr val="black"/>
                </a:solidFill>
                <a:latin typeface="+mn-ea"/>
              </a:rPr>
              <a:t>）共享集群资源、多种级别的公平调度</a:t>
            </a:r>
            <a:endParaRPr lang="en-US" altLang="zh-CN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支持队列借贷模式，分时共享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77556" y="4857226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69167" y="3873662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3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smtClean="0">
                <a:latin typeface="+mn-ea"/>
              </a:rPr>
              <a:t>资源共享、</a:t>
            </a:r>
            <a:r>
              <a:rPr lang="zh-CN" altLang="en-US" sz="3200">
                <a:latin typeface="+mn-ea"/>
              </a:rPr>
              <a:t>多种级别的公平调度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3" y="3147835"/>
            <a:ext cx="4616440" cy="297917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92" y="2950253"/>
            <a:ext cx="6348540" cy="3039539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1032897" y="1611735"/>
            <a:ext cx="111638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支持静态配置队列的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Capacity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支持多队列动态按比例（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Proportion</a:t>
            </a:r>
            <a:r>
              <a:rPr lang="zh-CN" altLang="en-US">
                <a:solidFill>
                  <a:prstClr val="black"/>
                </a:solidFill>
                <a:latin typeface="+mn-ea"/>
              </a:rPr>
              <a:t>）共享集群资源、多种级别的公平调度</a:t>
            </a:r>
            <a:endParaRPr lang="en-US" altLang="zh-CN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支持队列借贷模式，分时共享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77556" y="4857226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69167" y="3873662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6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smtClean="0">
                <a:latin typeface="+mn-ea"/>
              </a:rPr>
              <a:t>资源共享、</a:t>
            </a:r>
            <a:r>
              <a:rPr lang="zh-CN" altLang="en-US" sz="3200">
                <a:latin typeface="+mn-ea"/>
              </a:rPr>
              <a:t>多种级别的公平调度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3" y="3147835"/>
            <a:ext cx="4616440" cy="297917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92" y="2950253"/>
            <a:ext cx="6348540" cy="3039539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1032897" y="1611735"/>
            <a:ext cx="111638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支持静态配置队列的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Capacity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支持多队列动态按比例（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Proportion</a:t>
            </a:r>
            <a:r>
              <a:rPr lang="zh-CN" altLang="en-US">
                <a:solidFill>
                  <a:prstClr val="black"/>
                </a:solidFill>
                <a:latin typeface="+mn-ea"/>
              </a:rPr>
              <a:t>）共享集群资源、多种级别的公平调度</a:t>
            </a:r>
            <a:endParaRPr lang="en-US" altLang="zh-CN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支持队列借贷模式，分时共享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77556" y="4857226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69167" y="3873662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4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smtClean="0">
                <a:latin typeface="+mn-ea"/>
              </a:rPr>
              <a:t>资源共享、</a:t>
            </a:r>
            <a:r>
              <a:rPr lang="zh-CN" altLang="en-US" sz="3200">
                <a:latin typeface="+mn-ea"/>
              </a:rPr>
              <a:t>多种级别的公平调度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3" y="3147835"/>
            <a:ext cx="4616440" cy="297917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92" y="2950253"/>
            <a:ext cx="6348540" cy="3039539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1032897" y="1611735"/>
            <a:ext cx="111638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支持静态配置队列的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Capacity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支持多队列动态按比例（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Proportion</a:t>
            </a:r>
            <a:r>
              <a:rPr lang="zh-CN" altLang="en-US">
                <a:solidFill>
                  <a:prstClr val="black"/>
                </a:solidFill>
                <a:latin typeface="+mn-ea"/>
              </a:rPr>
              <a:t>）共享集群资源、多种级别的公平调度</a:t>
            </a:r>
            <a:endParaRPr lang="en-US" altLang="zh-CN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支持队列借贷模式，分时共享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77556" y="4857226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69167" y="3873662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smtClean="0">
                <a:latin typeface="+mn-ea"/>
              </a:rPr>
              <a:t>资源共享、</a:t>
            </a:r>
            <a:r>
              <a:rPr lang="zh-CN" altLang="en-US" sz="3200">
                <a:latin typeface="+mn-ea"/>
              </a:rPr>
              <a:t>多种级别的公平调度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3" y="3147835"/>
            <a:ext cx="4616440" cy="297917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92" y="2950253"/>
            <a:ext cx="6348540" cy="3039539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1032897" y="1611735"/>
            <a:ext cx="111638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支持静态配置队列的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Capacity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支持多队列动态按比例（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Proportion</a:t>
            </a:r>
            <a:r>
              <a:rPr lang="zh-CN" altLang="en-US">
                <a:solidFill>
                  <a:prstClr val="black"/>
                </a:solidFill>
                <a:latin typeface="+mn-ea"/>
              </a:rPr>
              <a:t>）共享集群资源、多种级别的公平调度</a:t>
            </a:r>
            <a:endParaRPr lang="en-US" altLang="zh-CN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支持队列借贷模式，分时共享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77556" y="4857226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69167" y="3873662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200" smtClean="0">
                <a:latin typeface="+mn-ea"/>
              </a:rPr>
              <a:t>资源共享、</a:t>
            </a:r>
            <a:r>
              <a:rPr lang="zh-CN" altLang="en-US" sz="3200">
                <a:latin typeface="+mn-ea"/>
              </a:rPr>
              <a:t>多种级别的公平调度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  <a:cs typeface="Huawei Sans" panose="020C0503030203020204" pitchFamily="34" charset="0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63" y="3147835"/>
            <a:ext cx="4616440" cy="297917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792" y="2950253"/>
            <a:ext cx="6348540" cy="3039539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1032897" y="1611735"/>
            <a:ext cx="111638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支持静态配置队列的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Capacity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支持多队列动态按比例（</a:t>
            </a:r>
            <a:r>
              <a:rPr lang="en-US" altLang="zh-CN">
                <a:solidFill>
                  <a:prstClr val="black"/>
                </a:solidFill>
                <a:latin typeface="+mn-ea"/>
              </a:rPr>
              <a:t>Proportion</a:t>
            </a:r>
            <a:r>
              <a:rPr lang="zh-CN" altLang="en-US">
                <a:solidFill>
                  <a:prstClr val="black"/>
                </a:solidFill>
                <a:latin typeface="+mn-ea"/>
              </a:rPr>
              <a:t>）共享集群资源、多种级别的公平调度</a:t>
            </a:r>
            <a:endParaRPr lang="en-US" altLang="zh-CN">
              <a:solidFill>
                <a:prstClr val="black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prstClr val="black"/>
                </a:solidFill>
                <a:latin typeface="+mn-ea"/>
              </a:rPr>
              <a:t>支持队列借贷模式，分时共享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77556" y="4857226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69167" y="3873662"/>
            <a:ext cx="629174" cy="176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IOAware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降低分布式训练传输时延</a:t>
            </a:r>
          </a:p>
        </p:txBody>
      </p:sp>
      <p:pic>
        <p:nvPicPr>
          <p:cNvPr id="7" name="Picture 4" descr="C:\Users\m00483107\AppData\Roaming\eSpace_Desktop\UserData\m00483107\imagefiles\F65A1712-2B4E-4E46-A8AB-D96396FFEC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5118" r="1340" b="4974"/>
          <a:stretch/>
        </p:blipFill>
        <p:spPr bwMode="auto">
          <a:xfrm>
            <a:off x="738352" y="1495745"/>
            <a:ext cx="5531696" cy="17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3job-vg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1" y="3298513"/>
            <a:ext cx="4657123" cy="31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565637" y="2374024"/>
            <a:ext cx="42730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个作业的执行时间总和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每个作业带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2ps + 4workers</a:t>
            </a: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默认调度器执行时间波动较大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执行时间的提高量依据数据在作业中的比例而定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 Affinity/Anti-Affinity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，提高调度器的整体性能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1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DAC7C385-ABE1-4123-9387-C13881D11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" y="5590849"/>
            <a:ext cx="10858497" cy="7156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1A1EBC9-9993-41B3-9AB5-51E0BB448F05}"/>
              </a:ext>
            </a:extLst>
          </p:cNvPr>
          <p:cNvSpPr txBox="1"/>
          <p:nvPr/>
        </p:nvSpPr>
        <p:spPr>
          <a:xfrm>
            <a:off x="682266" y="396558"/>
            <a:ext cx="95847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批量计算的发展历程和趋势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58D506E-1FFA-4616-9A06-A064843BB323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C6E312D-F80D-4C70-9E57-A7E91C810F17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F41621FF-C406-4B01-AE37-A437F58B354D}"/>
              </a:ext>
            </a:extLst>
          </p:cNvPr>
          <p:cNvSpPr/>
          <p:nvPr/>
        </p:nvSpPr>
        <p:spPr>
          <a:xfrm>
            <a:off x="7458407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1C1340B-CA9A-4AC9-885C-D7D88043F767}"/>
              </a:ext>
            </a:extLst>
          </p:cNvPr>
          <p:cNvSpPr txBox="1"/>
          <p:nvPr/>
        </p:nvSpPr>
        <p:spPr>
          <a:xfrm>
            <a:off x="7316987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F0F8D0-55B0-400D-8F3D-235BBAADDE19}"/>
              </a:ext>
            </a:extLst>
          </p:cNvPr>
          <p:cNvSpPr txBox="1"/>
          <p:nvPr/>
        </p:nvSpPr>
        <p:spPr>
          <a:xfrm>
            <a:off x="7132464" y="4027870"/>
            <a:ext cx="9266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Tensorflow</a:t>
            </a:r>
            <a:endParaRPr lang="en-US" altLang="zh-CN" dirty="0"/>
          </a:p>
          <a:p>
            <a:r>
              <a:rPr lang="en-US" altLang="zh-CN" dirty="0"/>
              <a:t>Caffe2</a:t>
            </a:r>
          </a:p>
          <a:p>
            <a:r>
              <a:rPr lang="en-US" altLang="zh-CN"/>
              <a:t>Pytorch</a:t>
            </a:r>
            <a:endParaRPr lang="en-US" altLang="zh-CN" dirty="0"/>
          </a:p>
        </p:txBody>
      </p: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0E5BCA03-B3F0-4BE5-BC1E-5BE41F663D0C}"/>
              </a:ext>
            </a:extLst>
          </p:cNvPr>
          <p:cNvSpPr/>
          <p:nvPr/>
        </p:nvSpPr>
        <p:spPr>
          <a:xfrm>
            <a:off x="8331451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E2609E2-3552-4072-8721-CBE3FE9DF715}"/>
              </a:ext>
            </a:extLst>
          </p:cNvPr>
          <p:cNvSpPr txBox="1"/>
          <p:nvPr/>
        </p:nvSpPr>
        <p:spPr>
          <a:xfrm>
            <a:off x="8190031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55D704E-F9E8-4BD3-A3A4-B0AA1A3668B4}"/>
              </a:ext>
            </a:extLst>
          </p:cNvPr>
          <p:cNvSpPr txBox="1"/>
          <p:nvPr/>
        </p:nvSpPr>
        <p:spPr>
          <a:xfrm>
            <a:off x="8028768" y="4377313"/>
            <a:ext cx="8059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kubeflow</a:t>
            </a:r>
            <a:endParaRPr lang="en-US" altLang="zh-CN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9E769E0-95BB-43DA-A9F8-05D67CB25498}"/>
              </a:ext>
            </a:extLst>
          </p:cNvPr>
          <p:cNvCxnSpPr/>
          <p:nvPr/>
        </p:nvCxnSpPr>
        <p:spPr>
          <a:xfrm>
            <a:off x="4885641" y="2660037"/>
            <a:ext cx="0" cy="1142149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D11C837-B0E3-4602-A4D8-E63589F1CD3E}"/>
              </a:ext>
            </a:extLst>
          </p:cNvPr>
          <p:cNvSpPr txBox="1"/>
          <p:nvPr/>
        </p:nvSpPr>
        <p:spPr>
          <a:xfrm>
            <a:off x="2582054" y="2909183"/>
            <a:ext cx="9855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Hadoop 1.0</a:t>
            </a:r>
          </a:p>
          <a:p>
            <a:r>
              <a:rPr lang="en-US" altLang="zh-CN" dirty="0"/>
              <a:t>HDFS</a:t>
            </a:r>
          </a:p>
        </p:txBody>
      </p:sp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1B0D9909-A9F2-427A-9D84-F76E261A5341}"/>
              </a:ext>
            </a:extLst>
          </p:cNvPr>
          <p:cNvSpPr/>
          <p:nvPr/>
        </p:nvSpPr>
        <p:spPr>
          <a:xfrm>
            <a:off x="2880221" y="341335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7C45257-515A-460D-B5B6-21680F025D2D}"/>
              </a:ext>
            </a:extLst>
          </p:cNvPr>
          <p:cNvSpPr txBox="1"/>
          <p:nvPr/>
        </p:nvSpPr>
        <p:spPr>
          <a:xfrm>
            <a:off x="2738801" y="3509781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2006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4F7286BF-B7A3-4B21-B3B7-5528F59DCABB}"/>
              </a:ext>
            </a:extLst>
          </p:cNvPr>
          <p:cNvSpPr/>
          <p:nvPr/>
        </p:nvSpPr>
        <p:spPr>
          <a:xfrm>
            <a:off x="3668179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B72FFFE-F953-4F47-982C-66041CC175D1}"/>
              </a:ext>
            </a:extLst>
          </p:cNvPr>
          <p:cNvSpPr txBox="1"/>
          <p:nvPr/>
        </p:nvSpPr>
        <p:spPr>
          <a:xfrm>
            <a:off x="3526759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CECAA69-6D74-4D92-8327-E794D43CA08D}"/>
              </a:ext>
            </a:extLst>
          </p:cNvPr>
          <p:cNvSpPr txBox="1"/>
          <p:nvPr/>
        </p:nvSpPr>
        <p:spPr>
          <a:xfrm>
            <a:off x="3540704" y="3093849"/>
            <a:ext cx="4555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Hive</a:t>
            </a:r>
            <a:endParaRPr lang="zh-CN" altLang="en-US" dirty="0"/>
          </a:p>
        </p:txBody>
      </p:sp>
      <p:sp>
        <p:nvSpPr>
          <p:cNvPr id="22" name="等腰三角形 21">
            <a:extLst>
              <a:ext uri="{FF2B5EF4-FFF2-40B4-BE49-F238E27FC236}">
                <a16:creationId xmlns="" xmlns:a16="http://schemas.microsoft.com/office/drawing/2014/main" id="{D5727259-E7B3-4EC1-8546-DEA6EC209D66}"/>
              </a:ext>
            </a:extLst>
          </p:cNvPr>
          <p:cNvSpPr/>
          <p:nvPr/>
        </p:nvSpPr>
        <p:spPr>
          <a:xfrm>
            <a:off x="5263542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B06C874-4BE5-4147-9DD0-BA59D1102708}"/>
              </a:ext>
            </a:extLst>
          </p:cNvPr>
          <p:cNvSpPr txBox="1"/>
          <p:nvPr/>
        </p:nvSpPr>
        <p:spPr>
          <a:xfrm>
            <a:off x="5122122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B6664AB-C9F6-4D09-9C88-2E5165AC9E1E}"/>
              </a:ext>
            </a:extLst>
          </p:cNvPr>
          <p:cNvSpPr txBox="1"/>
          <p:nvPr/>
        </p:nvSpPr>
        <p:spPr>
          <a:xfrm>
            <a:off x="5050916" y="2909183"/>
            <a:ext cx="6258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YARN</a:t>
            </a:r>
          </a:p>
          <a:p>
            <a:r>
              <a:rPr lang="en-US" altLang="zh-CN"/>
              <a:t>Impala</a:t>
            </a:r>
            <a:endParaRPr lang="en-US" altLang="zh-CN" dirty="0"/>
          </a:p>
        </p:txBody>
      </p:sp>
      <p:sp>
        <p:nvSpPr>
          <p:cNvPr id="25" name="等腰三角形 24">
            <a:extLst>
              <a:ext uri="{FF2B5EF4-FFF2-40B4-BE49-F238E27FC236}">
                <a16:creationId xmlns="" xmlns:a16="http://schemas.microsoft.com/office/drawing/2014/main" id="{B5FC2A51-B27D-4DFF-8568-AE48685DD7D3}"/>
              </a:ext>
            </a:extLst>
          </p:cNvPr>
          <p:cNvSpPr/>
          <p:nvPr/>
        </p:nvSpPr>
        <p:spPr>
          <a:xfrm>
            <a:off x="7008067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E73D561-CB90-454A-8DCE-DBFC454FB11D}"/>
              </a:ext>
            </a:extLst>
          </p:cNvPr>
          <p:cNvSpPr txBox="1"/>
          <p:nvPr/>
        </p:nvSpPr>
        <p:spPr>
          <a:xfrm>
            <a:off x="6866647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FE4E12D-196D-4BC2-82D0-CA05CA66E2E4}"/>
              </a:ext>
            </a:extLst>
          </p:cNvPr>
          <p:cNvSpPr txBox="1"/>
          <p:nvPr/>
        </p:nvSpPr>
        <p:spPr>
          <a:xfrm>
            <a:off x="6823461" y="2724517"/>
            <a:ext cx="5698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</a:t>
            </a:r>
          </a:p>
          <a:p>
            <a:r>
              <a:rPr lang="en-US" altLang="zh-CN" dirty="0"/>
              <a:t>Storm</a:t>
            </a:r>
          </a:p>
          <a:p>
            <a:r>
              <a:rPr lang="en-US" altLang="zh-CN"/>
              <a:t>Flink</a:t>
            </a:r>
            <a:endParaRPr lang="en-US" altLang="zh-CN" dirty="0"/>
          </a:p>
        </p:txBody>
      </p:sp>
      <p:sp>
        <p:nvSpPr>
          <p:cNvPr id="28" name="等腰三角形 27">
            <a:extLst>
              <a:ext uri="{FF2B5EF4-FFF2-40B4-BE49-F238E27FC236}">
                <a16:creationId xmlns="" xmlns:a16="http://schemas.microsoft.com/office/drawing/2014/main" id="{450E0162-A489-489B-AF88-666D37B6243A}"/>
              </a:ext>
            </a:extLst>
          </p:cNvPr>
          <p:cNvSpPr/>
          <p:nvPr/>
        </p:nvSpPr>
        <p:spPr>
          <a:xfrm>
            <a:off x="4385976" y="341369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B184DFD6-6BE2-48CB-8987-3639E16EDAE8}"/>
              </a:ext>
            </a:extLst>
          </p:cNvPr>
          <p:cNvSpPr txBox="1"/>
          <p:nvPr/>
        </p:nvSpPr>
        <p:spPr>
          <a:xfrm>
            <a:off x="4244556" y="351012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8FC4655-7BCF-41E8-9674-9992A8F572DD}"/>
              </a:ext>
            </a:extLst>
          </p:cNvPr>
          <p:cNvSpPr txBox="1"/>
          <p:nvPr/>
        </p:nvSpPr>
        <p:spPr>
          <a:xfrm>
            <a:off x="4150619" y="2909183"/>
            <a:ext cx="6713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Hbase</a:t>
            </a:r>
          </a:p>
          <a:p>
            <a:r>
              <a:rPr lang="en-US" altLang="zh-CN"/>
              <a:t>NOSQL</a:t>
            </a:r>
            <a:endParaRPr lang="zh-CN" altLang="en-US" dirty="0"/>
          </a:p>
        </p:txBody>
      </p:sp>
      <p:sp>
        <p:nvSpPr>
          <p:cNvPr id="31" name="等腰三角形 30">
            <a:extLst>
              <a:ext uri="{FF2B5EF4-FFF2-40B4-BE49-F238E27FC236}">
                <a16:creationId xmlns="" xmlns:a16="http://schemas.microsoft.com/office/drawing/2014/main" id="{8BCF6854-F211-4FED-BC99-9654236AE1C2}"/>
              </a:ext>
            </a:extLst>
          </p:cNvPr>
          <p:cNvSpPr/>
          <p:nvPr/>
        </p:nvSpPr>
        <p:spPr>
          <a:xfrm>
            <a:off x="6015614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9E53552F-1F6A-491E-8B95-DBE775D970DA}"/>
              </a:ext>
            </a:extLst>
          </p:cNvPr>
          <p:cNvSpPr txBox="1"/>
          <p:nvPr/>
        </p:nvSpPr>
        <p:spPr>
          <a:xfrm>
            <a:off x="5874194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C760523D-EDD8-4529-8383-86CE5D9968EC}"/>
              </a:ext>
            </a:extLst>
          </p:cNvPr>
          <p:cNvSpPr txBox="1"/>
          <p:nvPr/>
        </p:nvSpPr>
        <p:spPr>
          <a:xfrm>
            <a:off x="5934690" y="3093849"/>
            <a:ext cx="3624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Tez</a:t>
            </a:r>
            <a:endParaRPr lang="en-US" altLang="zh-CN" dirty="0"/>
          </a:p>
        </p:txBody>
      </p:sp>
      <p:sp>
        <p:nvSpPr>
          <p:cNvPr id="34" name="等腰三角形 33">
            <a:extLst>
              <a:ext uri="{FF2B5EF4-FFF2-40B4-BE49-F238E27FC236}">
                <a16:creationId xmlns="" xmlns:a16="http://schemas.microsoft.com/office/drawing/2014/main" id="{A582D5FC-5139-4BD9-9CF7-51F82D4C5AFB}"/>
              </a:ext>
            </a:extLst>
          </p:cNvPr>
          <p:cNvSpPr/>
          <p:nvPr/>
        </p:nvSpPr>
        <p:spPr>
          <a:xfrm>
            <a:off x="8331451" y="3420017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520065F-A1D4-499F-93C0-1951A157C51D}"/>
              </a:ext>
            </a:extLst>
          </p:cNvPr>
          <p:cNvSpPr txBox="1"/>
          <p:nvPr/>
        </p:nvSpPr>
        <p:spPr>
          <a:xfrm>
            <a:off x="8190031" y="351644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FFEFCF2A-2399-44F4-A4B0-E271AA2E068B}"/>
              </a:ext>
            </a:extLst>
          </p:cNvPr>
          <p:cNvSpPr txBox="1"/>
          <p:nvPr/>
        </p:nvSpPr>
        <p:spPr>
          <a:xfrm>
            <a:off x="7882151" y="3093849"/>
            <a:ext cx="1066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 on k8s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28FCF048-7D76-41ED-8612-32003998E1AB}"/>
              </a:ext>
            </a:extLst>
          </p:cNvPr>
          <p:cNvCxnSpPr>
            <a:endCxn id="39" idx="2"/>
          </p:cNvCxnSpPr>
          <p:nvPr/>
        </p:nvCxnSpPr>
        <p:spPr>
          <a:xfrm flipV="1">
            <a:off x="9347815" y="2937178"/>
            <a:ext cx="380813" cy="37203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38C6097B-FAE4-4308-94A3-2167535FCDA7}"/>
              </a:ext>
            </a:extLst>
          </p:cNvPr>
          <p:cNvCxnSpPr>
            <a:endCxn id="39" idx="3"/>
          </p:cNvCxnSpPr>
          <p:nvPr/>
        </p:nvCxnSpPr>
        <p:spPr>
          <a:xfrm flipV="1">
            <a:off x="9347814" y="3167537"/>
            <a:ext cx="606473" cy="146344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椭圆 38">
            <a:extLst>
              <a:ext uri="{FF2B5EF4-FFF2-40B4-BE49-F238E27FC236}">
                <a16:creationId xmlns="" xmlns:a16="http://schemas.microsoft.com/office/drawing/2014/main" id="{35BAF8DD-2910-46F2-A1B2-F74DDEBFF6B8}"/>
              </a:ext>
            </a:extLst>
          </p:cNvPr>
          <p:cNvSpPr/>
          <p:nvPr/>
        </p:nvSpPr>
        <p:spPr>
          <a:xfrm>
            <a:off x="9728628" y="2611402"/>
            <a:ext cx="1540895" cy="651552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457200"/>
            <a:r>
              <a:rPr lang="en-US" altLang="zh-CN" sz="1200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K8s, framework, container</a:t>
            </a:r>
            <a:endParaRPr lang="zh-CN" altLang="en-US" sz="1200" kern="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69">
            <a:extLst>
              <a:ext uri="{FF2B5EF4-FFF2-40B4-BE49-F238E27FC236}">
                <a16:creationId xmlns="" xmlns:a16="http://schemas.microsoft.com/office/drawing/2014/main" id="{4B32D23F-5CBF-48D1-A43B-9B9C71488466}"/>
              </a:ext>
            </a:extLst>
          </p:cNvPr>
          <p:cNvSpPr/>
          <p:nvPr/>
        </p:nvSpPr>
        <p:spPr>
          <a:xfrm>
            <a:off x="6759544" y="4615614"/>
            <a:ext cx="4761737" cy="109731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右箭头 78">
            <a:extLst>
              <a:ext uri="{FF2B5EF4-FFF2-40B4-BE49-F238E27FC236}">
                <a16:creationId xmlns="" xmlns:a16="http://schemas.microsoft.com/office/drawing/2014/main" id="{844B99D8-71E3-4214-B80E-CC05E556C6A0}"/>
              </a:ext>
            </a:extLst>
          </p:cNvPr>
          <p:cNvSpPr/>
          <p:nvPr/>
        </p:nvSpPr>
        <p:spPr>
          <a:xfrm>
            <a:off x="2549337" y="3340233"/>
            <a:ext cx="8971943" cy="113095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右箭头 103">
            <a:extLst>
              <a:ext uri="{FF2B5EF4-FFF2-40B4-BE49-F238E27FC236}">
                <a16:creationId xmlns="" xmlns:a16="http://schemas.microsoft.com/office/drawing/2014/main" id="{2E1ACBD3-889B-4A43-9E1D-BF14EE19578A}"/>
              </a:ext>
            </a:extLst>
          </p:cNvPr>
          <p:cNvSpPr/>
          <p:nvPr/>
        </p:nvSpPr>
        <p:spPr>
          <a:xfrm>
            <a:off x="682266" y="2043362"/>
            <a:ext cx="10839015" cy="124483"/>
          </a:xfrm>
          <a:prstGeom prst="rightArrow">
            <a:avLst>
              <a:gd name="adj1" fmla="val 50000"/>
              <a:gd name="adj2" fmla="val 20835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等腰三角形 40">
            <a:extLst>
              <a:ext uri="{FF2B5EF4-FFF2-40B4-BE49-F238E27FC236}">
                <a16:creationId xmlns="" xmlns:a16="http://schemas.microsoft.com/office/drawing/2014/main" id="{44574F25-256D-4102-8FBF-9F5B3DFB5FF9}"/>
              </a:ext>
            </a:extLst>
          </p:cNvPr>
          <p:cNvSpPr/>
          <p:nvPr/>
        </p:nvSpPr>
        <p:spPr>
          <a:xfrm>
            <a:off x="8769804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A8833CA4-9914-4215-8593-410A70D7B11E}"/>
              </a:ext>
            </a:extLst>
          </p:cNvPr>
          <p:cNvSpPr txBox="1"/>
          <p:nvPr/>
        </p:nvSpPr>
        <p:spPr>
          <a:xfrm>
            <a:off x="8646140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="" xmlns:a16="http://schemas.microsoft.com/office/drawing/2014/main" id="{306813ED-10B9-489E-9D7F-07520EBCA382}"/>
              </a:ext>
            </a:extLst>
          </p:cNvPr>
          <p:cNvSpPr/>
          <p:nvPr/>
        </p:nvSpPr>
        <p:spPr>
          <a:xfrm>
            <a:off x="438597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D476CB17-6D1B-46F3-88D2-6337CB3FF837}"/>
              </a:ext>
            </a:extLst>
          </p:cNvPr>
          <p:cNvSpPr txBox="1"/>
          <p:nvPr/>
        </p:nvSpPr>
        <p:spPr>
          <a:xfrm>
            <a:off x="4244556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EA45839-CDF9-40A1-896C-059A0C1685F9}"/>
              </a:ext>
            </a:extLst>
          </p:cNvPr>
          <p:cNvSpPr txBox="1"/>
          <p:nvPr/>
        </p:nvSpPr>
        <p:spPr>
          <a:xfrm>
            <a:off x="4207686" y="1816680"/>
            <a:ext cx="5572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Slurm</a:t>
            </a:r>
            <a:endParaRPr lang="zh-CN" altLang="en-US" dirty="0"/>
          </a:p>
        </p:txBody>
      </p:sp>
      <p:sp>
        <p:nvSpPr>
          <p:cNvPr id="48" name="等腰三角形 47">
            <a:extLst>
              <a:ext uri="{FF2B5EF4-FFF2-40B4-BE49-F238E27FC236}">
                <a16:creationId xmlns="" xmlns:a16="http://schemas.microsoft.com/office/drawing/2014/main" id="{52C6C191-7D27-4FBD-A322-D8893AEEBEA4}"/>
              </a:ext>
            </a:extLst>
          </p:cNvPr>
          <p:cNvSpPr/>
          <p:nvPr/>
        </p:nvSpPr>
        <p:spPr>
          <a:xfrm>
            <a:off x="1109553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98F0BC74-6146-4E86-86B0-BE754BFE3D0F}"/>
              </a:ext>
            </a:extLst>
          </p:cNvPr>
          <p:cNvSpPr txBox="1"/>
          <p:nvPr/>
        </p:nvSpPr>
        <p:spPr>
          <a:xfrm>
            <a:off x="980154" y="2269665"/>
            <a:ext cx="39914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199*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C1464F23-1644-453D-A9B3-0E2465BFFF8D}"/>
              </a:ext>
            </a:extLst>
          </p:cNvPr>
          <p:cNvSpPr txBox="1"/>
          <p:nvPr/>
        </p:nvSpPr>
        <p:spPr>
          <a:xfrm>
            <a:off x="1001635" y="1447348"/>
            <a:ext cx="4164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LSF</a:t>
            </a:r>
          </a:p>
          <a:p>
            <a:r>
              <a:rPr lang="en-US" altLang="zh-CN" dirty="0"/>
              <a:t>PBS</a:t>
            </a:r>
          </a:p>
          <a:p>
            <a:r>
              <a:rPr lang="en-US" altLang="zh-CN" dirty="0"/>
              <a:t>SGE</a:t>
            </a:r>
            <a:endParaRPr lang="zh-CN" altLang="en-US" dirty="0"/>
          </a:p>
        </p:txBody>
      </p:sp>
      <p:sp>
        <p:nvSpPr>
          <p:cNvPr id="51" name="等腰三角形 50">
            <a:extLst>
              <a:ext uri="{FF2B5EF4-FFF2-40B4-BE49-F238E27FC236}">
                <a16:creationId xmlns="" xmlns:a16="http://schemas.microsoft.com/office/drawing/2014/main" id="{5D3139D1-15BA-4CAE-9120-D7419322A2BC}"/>
              </a:ext>
            </a:extLst>
          </p:cNvPr>
          <p:cNvSpPr/>
          <p:nvPr/>
        </p:nvSpPr>
        <p:spPr>
          <a:xfrm>
            <a:off x="1928401" y="217323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907F2A7-7E6D-4AD5-9E1E-7B8BA739196F}"/>
              </a:ext>
            </a:extLst>
          </p:cNvPr>
          <p:cNvSpPr txBox="1"/>
          <p:nvPr/>
        </p:nvSpPr>
        <p:spPr>
          <a:xfrm>
            <a:off x="1786981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78F83088-FFC0-442C-A7B0-EA264D0EC539}"/>
              </a:ext>
            </a:extLst>
          </p:cNvPr>
          <p:cNvSpPr txBox="1"/>
          <p:nvPr/>
        </p:nvSpPr>
        <p:spPr>
          <a:xfrm>
            <a:off x="1575544" y="1816680"/>
            <a:ext cx="9063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Symphony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264A7D2A-0000-4157-998B-75D8C65EB5F9}"/>
              </a:ext>
            </a:extLst>
          </p:cNvPr>
          <p:cNvSpPr txBox="1"/>
          <p:nvPr/>
        </p:nvSpPr>
        <p:spPr>
          <a:xfrm>
            <a:off x="5717740" y="1816680"/>
            <a:ext cx="7963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SGE/UGE</a:t>
            </a:r>
            <a:endParaRPr lang="zh-CN" altLang="en-US" dirty="0"/>
          </a:p>
        </p:txBody>
      </p:sp>
      <p:sp>
        <p:nvSpPr>
          <p:cNvPr id="55" name="等腰三角形 54">
            <a:extLst>
              <a:ext uri="{FF2B5EF4-FFF2-40B4-BE49-F238E27FC236}">
                <a16:creationId xmlns="" xmlns:a16="http://schemas.microsoft.com/office/drawing/2014/main" id="{7CB9A53D-37D2-4515-946B-E0F94AD1C63B}"/>
              </a:ext>
            </a:extLst>
          </p:cNvPr>
          <p:cNvSpPr/>
          <p:nvPr/>
        </p:nvSpPr>
        <p:spPr>
          <a:xfrm>
            <a:off x="331664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0B28D3EF-24A6-4B29-9932-7C695810EEB0}"/>
              </a:ext>
            </a:extLst>
          </p:cNvPr>
          <p:cNvSpPr txBox="1"/>
          <p:nvPr/>
        </p:nvSpPr>
        <p:spPr>
          <a:xfrm>
            <a:off x="2844206" y="2269665"/>
            <a:ext cx="942681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 ~ 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F63E331C-DD5F-4982-AAD1-D747929137E2}"/>
              </a:ext>
            </a:extLst>
          </p:cNvPr>
          <p:cNvSpPr txBox="1"/>
          <p:nvPr/>
        </p:nvSpPr>
        <p:spPr>
          <a:xfrm>
            <a:off x="3094113" y="1816680"/>
            <a:ext cx="6456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Globus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537A322-A943-40C9-905F-1ADF7812732B}"/>
              </a:ext>
            </a:extLst>
          </p:cNvPr>
          <p:cNvSpPr txBox="1"/>
          <p:nvPr/>
        </p:nvSpPr>
        <p:spPr>
          <a:xfrm>
            <a:off x="8390497" y="1816680"/>
            <a:ext cx="8989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36" indent="-128536" defTabSz="685584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HPC for AI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="" xmlns:a16="http://schemas.microsoft.com/office/drawing/2014/main" id="{6DA631E4-C83B-458D-808B-7AE39DF79726}"/>
              </a:ext>
            </a:extLst>
          </p:cNvPr>
          <p:cNvCxnSpPr>
            <a:endCxn id="39" idx="1"/>
          </p:cNvCxnSpPr>
          <p:nvPr/>
        </p:nvCxnSpPr>
        <p:spPr>
          <a:xfrm>
            <a:off x="9347814" y="2143942"/>
            <a:ext cx="606472" cy="56287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78C72A8D-8D9C-481D-8D7F-CA54E8187440}"/>
              </a:ext>
            </a:extLst>
          </p:cNvPr>
          <p:cNvSpPr txBox="1"/>
          <p:nvPr/>
        </p:nvSpPr>
        <p:spPr>
          <a:xfrm>
            <a:off x="9843956" y="1969058"/>
            <a:ext cx="1018227" cy="301702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5pPr marL="0" lvl="4" algn="ctr">
              <a:defRPr sz="105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4"/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isc</a:t>
            </a:r>
            <a:r>
              <a:rPr lang="en-US" altLang="zh-CN" sz="12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vhpc</a:t>
            </a:r>
            <a:endParaRPr lang="zh-CN" altLang="en-US" sz="12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D29A17C9-DB86-44CC-B673-12E829B1A6F6}"/>
              </a:ext>
            </a:extLst>
          </p:cNvPr>
          <p:cNvSpPr txBox="1"/>
          <p:nvPr/>
        </p:nvSpPr>
        <p:spPr>
          <a:xfrm>
            <a:off x="9954287" y="4192647"/>
            <a:ext cx="8204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Kubeflow</a:t>
            </a:r>
          </a:p>
          <a:p>
            <a:r>
              <a:rPr lang="en-US" altLang="zh-CN" dirty="0" err="1"/>
              <a:t>kubecon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D7967A71-C0C0-4053-B0A9-75DE6EEDE2DD}"/>
              </a:ext>
            </a:extLst>
          </p:cNvPr>
          <p:cNvCxnSpPr>
            <a:cxnSpLocks/>
          </p:cNvCxnSpPr>
          <p:nvPr/>
        </p:nvCxnSpPr>
        <p:spPr>
          <a:xfrm>
            <a:off x="6631918" y="1155701"/>
            <a:ext cx="0" cy="3477971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0E0233D9-CABA-4D63-9B3A-3A71B308F371}"/>
              </a:ext>
            </a:extLst>
          </p:cNvPr>
          <p:cNvCxnSpPr>
            <a:cxnSpLocks/>
          </p:cNvCxnSpPr>
          <p:nvPr/>
        </p:nvCxnSpPr>
        <p:spPr>
          <a:xfrm>
            <a:off x="9347814" y="1155700"/>
            <a:ext cx="0" cy="3701428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lgDash"/>
            <a:miter lim="800000"/>
          </a:ln>
          <a:effectLst/>
        </p:spPr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A939630D-DEAD-4C87-9924-35362B0510B2}"/>
              </a:ext>
            </a:extLst>
          </p:cNvPr>
          <p:cNvCxnSpPr>
            <a:cxnSpLocks/>
          </p:cNvCxnSpPr>
          <p:nvPr/>
        </p:nvCxnSpPr>
        <p:spPr>
          <a:xfrm>
            <a:off x="2549336" y="1155701"/>
            <a:ext cx="0" cy="2410025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5FFC74BB-CBEB-48D7-85BD-39318CA46DDE}"/>
              </a:ext>
            </a:extLst>
          </p:cNvPr>
          <p:cNvSpPr txBox="1"/>
          <p:nvPr/>
        </p:nvSpPr>
        <p:spPr>
          <a:xfrm>
            <a:off x="5874194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1" name="等腰三角形 160">
            <a:extLst>
              <a:ext uri="{FF2B5EF4-FFF2-40B4-BE49-F238E27FC236}">
                <a16:creationId xmlns="" xmlns:a16="http://schemas.microsoft.com/office/drawing/2014/main" id="{3EA8CFE4-95F1-4D48-8E31-F7716C943A2D}"/>
              </a:ext>
            </a:extLst>
          </p:cNvPr>
          <p:cNvSpPr/>
          <p:nvPr/>
        </p:nvSpPr>
        <p:spPr>
          <a:xfrm>
            <a:off x="601792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EC8B5C01-1568-42D6-A442-41410A470301}"/>
              </a:ext>
            </a:extLst>
          </p:cNvPr>
          <p:cNvGrpSpPr/>
          <p:nvPr/>
        </p:nvGrpSpPr>
        <p:grpSpPr>
          <a:xfrm>
            <a:off x="1449203" y="5236920"/>
            <a:ext cx="9298356" cy="784468"/>
            <a:chOff x="1446822" y="5236920"/>
            <a:chExt cx="9298356" cy="784468"/>
          </a:xfrm>
        </p:grpSpPr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6EF71A51-CCC2-41F7-96AA-A1C09499E1CF}"/>
                </a:ext>
              </a:extLst>
            </p:cNvPr>
            <p:cNvGrpSpPr/>
            <p:nvPr/>
          </p:nvGrpSpPr>
          <p:grpSpPr>
            <a:xfrm>
              <a:off x="1446822" y="5236920"/>
              <a:ext cx="3478516" cy="677108"/>
              <a:chOff x="1420354" y="5236920"/>
              <a:chExt cx="3478516" cy="677108"/>
            </a:xfrm>
          </p:grpSpPr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EE1E4D9A-6292-4E1B-81BB-3468B52E9CD5}"/>
                  </a:ext>
                </a:extLst>
              </p:cNvPr>
              <p:cNvSpPr/>
              <p:nvPr/>
            </p:nvSpPr>
            <p:spPr>
              <a:xfrm>
                <a:off x="1420354" y="5236920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长期课题：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调度效率，资源利用率</a:t>
                </a:r>
                <a:endPara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 源 池 ：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多个独立资源池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统一的大资源池</a:t>
                </a:r>
              </a:p>
            </p:txBody>
          </p:sp>
          <p:grpSp>
            <p:nvGrpSpPr>
              <p:cNvPr id="136" name="组合 135">
                <a:extLst>
                  <a:ext uri="{FF2B5EF4-FFF2-40B4-BE49-F238E27FC236}">
                    <a16:creationId xmlns="" xmlns:a16="http://schemas.microsoft.com/office/drawing/2014/main" id="{A6924E97-7423-496E-B0AF-C1283D8DC7D5}"/>
                  </a:ext>
                </a:extLst>
              </p:cNvPr>
              <p:cNvGrpSpPr/>
              <p:nvPr/>
            </p:nvGrpSpPr>
            <p:grpSpPr>
              <a:xfrm>
                <a:off x="3506698" y="5678456"/>
                <a:ext cx="147134" cy="208254"/>
                <a:chOff x="2281639" y="2346458"/>
                <a:chExt cx="323999" cy="900000"/>
              </a:xfrm>
            </p:grpSpPr>
            <p:sp>
              <p:nvSpPr>
                <p:cNvPr id="137" name="流程图: 摘录 136">
                  <a:extLst>
                    <a:ext uri="{FF2B5EF4-FFF2-40B4-BE49-F238E27FC236}">
                      <a16:creationId xmlns="" xmlns:a16="http://schemas.microsoft.com/office/drawing/2014/main" id="{555F8E7D-301F-46EA-BDCF-08472FC2E522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8" name="流程图: 摘录 137">
                  <a:extLst>
                    <a:ext uri="{FF2B5EF4-FFF2-40B4-BE49-F238E27FC236}">
                      <a16:creationId xmlns="" xmlns:a16="http://schemas.microsoft.com/office/drawing/2014/main" id="{4594DA2A-D935-479A-9554-85627076468D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9B403882-D449-47F1-8154-6D345DD089E4}"/>
                </a:ext>
              </a:extLst>
            </p:cNvPr>
            <p:cNvGrpSpPr/>
            <p:nvPr/>
          </p:nvGrpSpPr>
          <p:grpSpPr>
            <a:xfrm>
              <a:off x="7266662" y="5260641"/>
              <a:ext cx="3478516" cy="677108"/>
              <a:chOff x="5852666" y="5260641"/>
              <a:chExt cx="3478516" cy="677108"/>
            </a:xfrm>
          </p:grpSpPr>
          <p:grpSp>
            <p:nvGrpSpPr>
              <p:cNvPr id="139" name="组合 138">
                <a:extLst>
                  <a:ext uri="{FF2B5EF4-FFF2-40B4-BE49-F238E27FC236}">
                    <a16:creationId xmlns="" xmlns:a16="http://schemas.microsoft.com/office/drawing/2014/main" id="{7D346236-76B8-400C-9F3D-C2532B335F42}"/>
                  </a:ext>
                </a:extLst>
              </p:cNvPr>
              <p:cNvGrpSpPr/>
              <p:nvPr/>
            </p:nvGrpSpPr>
            <p:grpSpPr>
              <a:xfrm>
                <a:off x="7890202" y="5332127"/>
                <a:ext cx="147134" cy="208254"/>
                <a:chOff x="2281639" y="2346458"/>
                <a:chExt cx="323999" cy="900000"/>
              </a:xfrm>
            </p:grpSpPr>
            <p:sp>
              <p:nvSpPr>
                <p:cNvPr id="140" name="流程图: 摘录 139">
                  <a:extLst>
                    <a:ext uri="{FF2B5EF4-FFF2-40B4-BE49-F238E27FC236}">
                      <a16:creationId xmlns="" xmlns:a16="http://schemas.microsoft.com/office/drawing/2014/main" id="{C45F0E7E-61F5-4780-A2A3-DD9E9B12E6B1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1" name="流程图: 摘录 140">
                  <a:extLst>
                    <a:ext uri="{FF2B5EF4-FFF2-40B4-BE49-F238E27FC236}">
                      <a16:creationId xmlns="" xmlns:a16="http://schemas.microsoft.com/office/drawing/2014/main" id="{A70A9680-A892-40D5-8184-2FDA4DBCED20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="" xmlns:a16="http://schemas.microsoft.com/office/drawing/2014/main" id="{8E47F0ED-7EA4-48AD-A930-31B7FBD18F5D}"/>
                  </a:ext>
                </a:extLst>
              </p:cNvPr>
              <p:cNvGrpSpPr/>
              <p:nvPr/>
            </p:nvGrpSpPr>
            <p:grpSpPr>
              <a:xfrm>
                <a:off x="7890202" y="5665502"/>
                <a:ext cx="147134" cy="208254"/>
                <a:chOff x="2281639" y="2346458"/>
                <a:chExt cx="323999" cy="900000"/>
              </a:xfrm>
            </p:grpSpPr>
            <p:sp>
              <p:nvSpPr>
                <p:cNvPr id="143" name="流程图: 摘录 142">
                  <a:extLst>
                    <a:ext uri="{FF2B5EF4-FFF2-40B4-BE49-F238E27FC236}">
                      <a16:creationId xmlns="" xmlns:a16="http://schemas.microsoft.com/office/drawing/2014/main" id="{647A3466-01C0-4003-8D5B-4F6ACEBA3D4B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4" name="流程图: 摘录 143">
                  <a:extLst>
                    <a:ext uri="{FF2B5EF4-FFF2-40B4-BE49-F238E27FC236}">
                      <a16:creationId xmlns="" xmlns:a16="http://schemas.microsoft.com/office/drawing/2014/main" id="{21DFC28A-1FC3-4596-8761-787CA19297D5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7" name="矩形 76">
                <a:extLst>
                  <a:ext uri="{FF2B5EF4-FFF2-40B4-BE49-F238E27FC236}">
                    <a16:creationId xmlns="" xmlns:a16="http://schemas.microsoft.com/office/drawing/2014/main" id="{E695BF90-5DDF-451B-9A60-51045FF854E5}"/>
                  </a:ext>
                </a:extLst>
              </p:cNvPr>
              <p:cNvSpPr/>
              <p:nvPr/>
            </p:nvSpPr>
            <p:spPr>
              <a:xfrm>
                <a:off x="5852666" y="5260641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业务类型：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单一作业平台                     在离线作业混部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 术 栈 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自建底层技术栈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拥抱云原生底座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3DF0F936-C853-42F2-A30C-B523763641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36920"/>
              <a:ext cx="0" cy="784468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60000">
                    <a:schemeClr val="bg1">
                      <a:lumMod val="60000"/>
                      <a:lumOff val="40000"/>
                    </a:schemeClr>
                  </a:gs>
                  <a:gs pos="40000">
                    <a:schemeClr val="bg1">
                      <a:lumMod val="60000"/>
                      <a:lumOff val="4000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36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IOAware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降低分布式训练传输时延</a:t>
            </a:r>
          </a:p>
        </p:txBody>
      </p:sp>
      <p:pic>
        <p:nvPicPr>
          <p:cNvPr id="7" name="Picture 4" descr="C:\Users\m00483107\AppData\Roaming\eSpace_Desktop\UserData\m00483107\imagefiles\F65A1712-2B4E-4E46-A8AB-D96396FFEC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5118" r="1340" b="4974"/>
          <a:stretch/>
        </p:blipFill>
        <p:spPr bwMode="auto">
          <a:xfrm>
            <a:off x="738352" y="1495745"/>
            <a:ext cx="5531696" cy="17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3job-vg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1" y="3298513"/>
            <a:ext cx="4657123" cy="31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565637" y="2374024"/>
            <a:ext cx="42730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个作业的执行时间总和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每个作业带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2ps + 4workers</a:t>
            </a: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默认调度器执行时间波动较大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执行时间的提高量依据数据在作业中的比例而定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 Affinity/Anti-Affinity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，提高调度器的整体性能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4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IOAware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降低分布式训练传输时延</a:t>
            </a:r>
          </a:p>
        </p:txBody>
      </p:sp>
      <p:pic>
        <p:nvPicPr>
          <p:cNvPr id="7" name="Picture 4" descr="C:\Users\m00483107\AppData\Roaming\eSpace_Desktop\UserData\m00483107\imagefiles\F65A1712-2B4E-4E46-A8AB-D96396FFEC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5118" r="1340" b="4974"/>
          <a:stretch/>
        </p:blipFill>
        <p:spPr bwMode="auto">
          <a:xfrm>
            <a:off x="738352" y="1495745"/>
            <a:ext cx="5531696" cy="17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3job-vg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1" y="3298513"/>
            <a:ext cx="4657123" cy="31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565637" y="2374024"/>
            <a:ext cx="42730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个作业的执行时间总和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每个作业带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2ps + 4workers</a:t>
            </a: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默认调度器执行时间波动较大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执行时间的提高量依据数据在作业中的比例而定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 Affinity/Anti-Affinity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，提高调度器的整体性能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55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IOAware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降低分布式训练传输时延</a:t>
            </a:r>
          </a:p>
        </p:txBody>
      </p:sp>
      <p:pic>
        <p:nvPicPr>
          <p:cNvPr id="7" name="Picture 4" descr="C:\Users\m00483107\AppData\Roaming\eSpace_Desktop\UserData\m00483107\imagefiles\F65A1712-2B4E-4E46-A8AB-D96396FFEC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5118" r="1340" b="4974"/>
          <a:stretch/>
        </p:blipFill>
        <p:spPr bwMode="auto">
          <a:xfrm>
            <a:off x="738352" y="1495745"/>
            <a:ext cx="5531696" cy="17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3job-vg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1" y="3298513"/>
            <a:ext cx="4657123" cy="31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565637" y="2374024"/>
            <a:ext cx="42730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个作业的执行时间总和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每个作业带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2ps + 4workers</a:t>
            </a: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默认调度器执行时间波动较大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执行时间的提高量依据数据在作业中的比例而定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 Affinity/Anti-Affinity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，提高调度器的整体性能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3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IOAware</a:t>
            </a:r>
            <a:r>
              <a:rPr lang="en-US" altLang="zh-CN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降低分布式训练传输时延</a:t>
            </a:r>
          </a:p>
        </p:txBody>
      </p:sp>
      <p:pic>
        <p:nvPicPr>
          <p:cNvPr id="7" name="Picture 4" descr="C:\Users\m00483107\AppData\Roaming\eSpace_Desktop\UserData\m00483107\imagefiles\F65A1712-2B4E-4E46-A8AB-D96396FFEC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5118" r="1340" b="4974"/>
          <a:stretch/>
        </p:blipFill>
        <p:spPr bwMode="auto">
          <a:xfrm>
            <a:off x="738352" y="1495745"/>
            <a:ext cx="5531696" cy="17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3job-vg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1" y="3298513"/>
            <a:ext cx="4657123" cy="31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565637" y="2374024"/>
            <a:ext cx="427309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个作业的执行时间总和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每个作业带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2ps + 4workers</a:t>
            </a: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默认调度器执行时间波动较大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执行时间的提高量依据数据在作业中的比例而定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>
              <a:lnSpc>
                <a:spcPct val="150000"/>
              </a:lnSpc>
              <a:spcBef>
                <a:spcPts val="18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 Affinity/Anti-Affinity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，提高调度器的整体性能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6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6008914" y="2027154"/>
            <a:ext cx="5458804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NUMA Aware</a:t>
            </a:r>
            <a:r>
              <a:rPr lang="zh-CN" altLang="en-US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调度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策略</a:t>
            </a:r>
          </a:p>
        </p:txBody>
      </p:sp>
      <p:sp>
        <p:nvSpPr>
          <p:cNvPr id="2" name="矩形 1"/>
          <p:cNvSpPr/>
          <p:nvPr/>
        </p:nvSpPr>
        <p:spPr>
          <a:xfrm>
            <a:off x="1262747" y="2255520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63638" y="2255519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2747" y="2856411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63638" y="2859263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458" y="1928947"/>
            <a:ext cx="438844" cy="18549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>
            <a:off x="513732" y="2164078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635820" y="2219756"/>
            <a:ext cx="236988" cy="43542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00107" y="2258373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0998" y="2258372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0107" y="2859264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02015" y="2853407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0800000">
            <a:off x="4604831" y="1931800"/>
            <a:ext cx="438844" cy="1854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67577" y="2166931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4525359" y="3112063"/>
            <a:ext cx="236988" cy="30044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64529" y="2753259"/>
            <a:ext cx="535578" cy="2177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00552" y="1960492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1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1103" y="1982265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0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2316" y="3975024"/>
            <a:ext cx="18941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6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Intersocket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Connection</a:t>
            </a:r>
            <a:endParaRPr kumimoji="1" lang="zh-CN" altLang="en-US" sz="16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32318" y="3076979"/>
            <a:ext cx="0" cy="807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1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79591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计算密集型、性能要求高的作业独占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架构处理器，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在相同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NUMA node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上，减少通讯损耗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只工作在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，不参与作业调度。调度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器无法感知节点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4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info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组件上报节点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aware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插件，集合节点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信息与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携带的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policy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979456" y="2850404"/>
            <a:ext cx="230772" cy="30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270366" y="2859263"/>
            <a:ext cx="24916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6008914" y="2027154"/>
            <a:ext cx="5458804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NUMA Aware</a:t>
            </a:r>
            <a:r>
              <a:rPr lang="zh-CN" altLang="en-US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调度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策略</a:t>
            </a:r>
          </a:p>
        </p:txBody>
      </p:sp>
      <p:sp>
        <p:nvSpPr>
          <p:cNvPr id="2" name="矩形 1"/>
          <p:cNvSpPr/>
          <p:nvPr/>
        </p:nvSpPr>
        <p:spPr>
          <a:xfrm>
            <a:off x="1262747" y="2255520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63638" y="2255519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2747" y="2856411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63638" y="2859263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458" y="1928947"/>
            <a:ext cx="438844" cy="18549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>
            <a:off x="513732" y="2164078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635820" y="2219756"/>
            <a:ext cx="236988" cy="43542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00107" y="2258373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0998" y="2258372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0107" y="2859264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02015" y="2853407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0800000">
            <a:off x="4604831" y="1931800"/>
            <a:ext cx="438844" cy="1854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67577" y="2166931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4525359" y="3112063"/>
            <a:ext cx="236988" cy="30044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64529" y="2753259"/>
            <a:ext cx="535578" cy="2177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00552" y="1960492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1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1103" y="1982265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0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2316" y="3975024"/>
            <a:ext cx="18941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6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Intersocket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Connection</a:t>
            </a:r>
            <a:endParaRPr kumimoji="1" lang="zh-CN" altLang="en-US" sz="16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32318" y="3076979"/>
            <a:ext cx="0" cy="807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1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79591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计算密集型、性能要求高的作业独占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架构处理器，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在相同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NUMA node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上，减少通讯损耗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只工作在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，不参与作业调度。调度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器无法感知节点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4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info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组件上报节点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aware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插件，集合节点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信息与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携带的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policy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979456" y="2850404"/>
            <a:ext cx="230772" cy="30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270366" y="2859263"/>
            <a:ext cx="24916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6008914" y="2027154"/>
            <a:ext cx="5458804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NUMA Aware</a:t>
            </a:r>
            <a:r>
              <a:rPr lang="zh-CN" altLang="en-US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调度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策略</a:t>
            </a:r>
          </a:p>
        </p:txBody>
      </p:sp>
      <p:sp>
        <p:nvSpPr>
          <p:cNvPr id="2" name="矩形 1"/>
          <p:cNvSpPr/>
          <p:nvPr/>
        </p:nvSpPr>
        <p:spPr>
          <a:xfrm>
            <a:off x="1262747" y="2255520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63638" y="2255519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2747" y="2856411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63638" y="2859263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458" y="1928947"/>
            <a:ext cx="438844" cy="18549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>
            <a:off x="513732" y="2164078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635820" y="2219756"/>
            <a:ext cx="236988" cy="43542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00107" y="2258373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0998" y="2258372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0107" y="2859264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02015" y="2853407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0800000">
            <a:off x="4604831" y="1931800"/>
            <a:ext cx="438844" cy="1854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67577" y="2166931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4525359" y="3112063"/>
            <a:ext cx="236988" cy="30044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64529" y="2753259"/>
            <a:ext cx="535578" cy="2177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00552" y="1960492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1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1103" y="1982265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0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2316" y="3975024"/>
            <a:ext cx="18941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6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Intersocket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Connection</a:t>
            </a:r>
            <a:endParaRPr kumimoji="1" lang="zh-CN" altLang="en-US" sz="16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32318" y="3076979"/>
            <a:ext cx="0" cy="807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1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79591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计算密集型、性能要求高的作业独占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架构处理器，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在相同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NUMA node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上，减少通讯损耗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只工作在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，不参与作业调度。调度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器无法感知节点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4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info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组件上报节点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aware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插件，集合节点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信息与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携带的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policy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979456" y="2850404"/>
            <a:ext cx="230772" cy="30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270366" y="2859263"/>
            <a:ext cx="24916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6008914" y="2027154"/>
            <a:ext cx="5458804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NUMA Aware</a:t>
            </a:r>
            <a:r>
              <a:rPr lang="zh-CN" altLang="en-US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调度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策略</a:t>
            </a:r>
          </a:p>
        </p:txBody>
      </p:sp>
      <p:sp>
        <p:nvSpPr>
          <p:cNvPr id="2" name="矩形 1"/>
          <p:cNvSpPr/>
          <p:nvPr/>
        </p:nvSpPr>
        <p:spPr>
          <a:xfrm>
            <a:off x="1262747" y="2255520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63638" y="2255519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2747" y="2856411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63638" y="2859263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458" y="1928947"/>
            <a:ext cx="438844" cy="18549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>
            <a:off x="513732" y="2164078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635820" y="2219756"/>
            <a:ext cx="236988" cy="43542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00107" y="2258373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0998" y="2258372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0107" y="2859264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02015" y="2853407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0800000">
            <a:off x="4604831" y="1931800"/>
            <a:ext cx="438844" cy="1854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67577" y="2166931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4525359" y="3112063"/>
            <a:ext cx="236988" cy="30044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64529" y="2753259"/>
            <a:ext cx="535578" cy="2177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00552" y="1960492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1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1103" y="1982265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0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2316" y="3975024"/>
            <a:ext cx="18941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6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Intersocket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Connection</a:t>
            </a:r>
            <a:endParaRPr kumimoji="1" lang="zh-CN" altLang="en-US" sz="16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32318" y="3076979"/>
            <a:ext cx="0" cy="807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1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79591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计算密集型、性能要求高的作业独占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架构处理器，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在相同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NUMA node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上，减少通讯损耗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只工作在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，不参与作业调度。调度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器无法感知节点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4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info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组件上报节点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aware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插件，集合节点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信息与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携带的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policy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979456" y="2850404"/>
            <a:ext cx="230772" cy="30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270366" y="2859263"/>
            <a:ext cx="24916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6008914" y="2027154"/>
            <a:ext cx="5458804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NUMA Aware</a:t>
            </a:r>
            <a:r>
              <a:rPr lang="zh-CN" altLang="en-US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调度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策略</a:t>
            </a:r>
          </a:p>
        </p:txBody>
      </p:sp>
      <p:sp>
        <p:nvSpPr>
          <p:cNvPr id="2" name="矩形 1"/>
          <p:cNvSpPr/>
          <p:nvPr/>
        </p:nvSpPr>
        <p:spPr>
          <a:xfrm>
            <a:off x="1262747" y="2255520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63638" y="2255519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2747" y="2856411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63638" y="2859263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458" y="1928947"/>
            <a:ext cx="438844" cy="18549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>
            <a:off x="513732" y="2164078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635820" y="2219756"/>
            <a:ext cx="236988" cy="43542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00107" y="2258373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0998" y="2258372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0107" y="2859264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02015" y="2853407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0800000">
            <a:off x="4604831" y="1931800"/>
            <a:ext cx="438844" cy="1854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67577" y="2166931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4525359" y="3112063"/>
            <a:ext cx="236988" cy="30044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64529" y="2753259"/>
            <a:ext cx="535578" cy="2177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00552" y="1960492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1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1103" y="1982265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0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2316" y="3975024"/>
            <a:ext cx="18941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6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Intersocket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Connection</a:t>
            </a:r>
            <a:endParaRPr kumimoji="1" lang="zh-CN" altLang="en-US" sz="16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32318" y="3076979"/>
            <a:ext cx="0" cy="807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1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79591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计算密集型、性能要求高的作业独占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架构处理器，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在相同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NUMA node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上，减少通讯损耗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只工作在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，不参与作业调度。调度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器无法感知节点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4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info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组件上报节点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aware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插件，集合节点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信息与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携带的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policy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979456" y="2850404"/>
            <a:ext cx="230772" cy="30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270366" y="2859263"/>
            <a:ext cx="24916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6008914" y="2027154"/>
            <a:ext cx="5458804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="" xmlns:a16="http://schemas.microsoft.com/office/drawing/2014/main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3430"/>
              </a:lnSpc>
            </a:pPr>
            <a:r>
              <a:rPr lang="en-US" altLang="zh-CN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NUMA Aware</a:t>
            </a:r>
            <a:r>
              <a:rPr lang="zh-CN" altLang="en-US" sz="32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调度</a:t>
            </a: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策略</a:t>
            </a:r>
          </a:p>
        </p:txBody>
      </p:sp>
      <p:sp>
        <p:nvSpPr>
          <p:cNvPr id="2" name="矩形 1"/>
          <p:cNvSpPr/>
          <p:nvPr/>
        </p:nvSpPr>
        <p:spPr>
          <a:xfrm>
            <a:off x="1262747" y="2255520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63638" y="2255519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2747" y="2856411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63638" y="2859263"/>
            <a:ext cx="600891" cy="60089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458" y="1928947"/>
            <a:ext cx="438844" cy="185492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0800000">
            <a:off x="513732" y="2164078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5400000">
            <a:off x="635820" y="2219756"/>
            <a:ext cx="236988" cy="43542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00107" y="2258373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00998" y="2258372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00107" y="2859264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02015" y="2853407"/>
            <a:ext cx="600891" cy="6008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10800000">
            <a:off x="4604831" y="1931800"/>
            <a:ext cx="438844" cy="1854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67577" y="2166931"/>
            <a:ext cx="430887" cy="13846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Local Memory</a:t>
            </a:r>
          </a:p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NUM node  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5400000">
            <a:off x="4525359" y="3112063"/>
            <a:ext cx="236988" cy="30044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/>
            <a:r>
              <a:rPr kumimoji="1" lang="en-US" altLang="zh-CN" sz="14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14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64529" y="2753259"/>
            <a:ext cx="535578" cy="2177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300552" y="1960492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1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11103" y="1982265"/>
            <a:ext cx="11212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2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Socket 0</a:t>
            </a:r>
            <a:endParaRPr kumimoji="1" lang="zh-CN" altLang="en-US" sz="12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42316" y="3975024"/>
            <a:ext cx="189410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600" dirty="0" err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Intersocket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Connection</a:t>
            </a:r>
            <a:endParaRPr kumimoji="1" lang="zh-CN" altLang="en-US" sz="16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V="1">
            <a:off x="2732318" y="3076979"/>
            <a:ext cx="0" cy="807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 dirty="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1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79591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计算密集型、性能要求高的作业独占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架构处理器，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申请的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在相同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NUMA node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上，减少通讯损耗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 manager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只工作在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，不参与作业调度。调度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器无法感知节点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4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info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组件上报节点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 aware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插件，集合节点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NUMA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信息与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 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携带的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topology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policy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pod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979456" y="2850404"/>
            <a:ext cx="230772" cy="30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270366" y="2859263"/>
            <a:ext cx="249163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DAC7C385-ABE1-4123-9387-C13881D11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" y="5590849"/>
            <a:ext cx="10858497" cy="7156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1A1EBC9-9993-41B3-9AB5-51E0BB448F05}"/>
              </a:ext>
            </a:extLst>
          </p:cNvPr>
          <p:cNvSpPr txBox="1"/>
          <p:nvPr/>
        </p:nvSpPr>
        <p:spPr>
          <a:xfrm>
            <a:off x="682266" y="396558"/>
            <a:ext cx="95847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批量计算的发展历程和趋势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58D506E-1FFA-4616-9A06-A064843BB323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C6E312D-F80D-4C70-9E57-A7E91C810F17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F41621FF-C406-4B01-AE37-A437F58B354D}"/>
              </a:ext>
            </a:extLst>
          </p:cNvPr>
          <p:cNvSpPr/>
          <p:nvPr/>
        </p:nvSpPr>
        <p:spPr>
          <a:xfrm>
            <a:off x="7458407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1C1340B-CA9A-4AC9-885C-D7D88043F767}"/>
              </a:ext>
            </a:extLst>
          </p:cNvPr>
          <p:cNvSpPr txBox="1"/>
          <p:nvPr/>
        </p:nvSpPr>
        <p:spPr>
          <a:xfrm>
            <a:off x="7316987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F0F8D0-55B0-400D-8F3D-235BBAADDE19}"/>
              </a:ext>
            </a:extLst>
          </p:cNvPr>
          <p:cNvSpPr txBox="1"/>
          <p:nvPr/>
        </p:nvSpPr>
        <p:spPr>
          <a:xfrm>
            <a:off x="7132464" y="4027870"/>
            <a:ext cx="9266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Tensorflow</a:t>
            </a:r>
            <a:endParaRPr lang="en-US" altLang="zh-CN" dirty="0"/>
          </a:p>
          <a:p>
            <a:r>
              <a:rPr lang="en-US" altLang="zh-CN" dirty="0"/>
              <a:t>Caffe2</a:t>
            </a:r>
          </a:p>
          <a:p>
            <a:r>
              <a:rPr lang="en-US" altLang="zh-CN"/>
              <a:t>Pytorch</a:t>
            </a:r>
            <a:endParaRPr lang="en-US" altLang="zh-CN" dirty="0"/>
          </a:p>
        </p:txBody>
      </p: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0E5BCA03-B3F0-4BE5-BC1E-5BE41F663D0C}"/>
              </a:ext>
            </a:extLst>
          </p:cNvPr>
          <p:cNvSpPr/>
          <p:nvPr/>
        </p:nvSpPr>
        <p:spPr>
          <a:xfrm>
            <a:off x="8331451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E2609E2-3552-4072-8721-CBE3FE9DF715}"/>
              </a:ext>
            </a:extLst>
          </p:cNvPr>
          <p:cNvSpPr txBox="1"/>
          <p:nvPr/>
        </p:nvSpPr>
        <p:spPr>
          <a:xfrm>
            <a:off x="8190031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55D704E-F9E8-4BD3-A3A4-B0AA1A3668B4}"/>
              </a:ext>
            </a:extLst>
          </p:cNvPr>
          <p:cNvSpPr txBox="1"/>
          <p:nvPr/>
        </p:nvSpPr>
        <p:spPr>
          <a:xfrm>
            <a:off x="8028768" y="4377313"/>
            <a:ext cx="8059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kubeflow</a:t>
            </a:r>
            <a:endParaRPr lang="en-US" altLang="zh-CN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9E769E0-95BB-43DA-A9F8-05D67CB25498}"/>
              </a:ext>
            </a:extLst>
          </p:cNvPr>
          <p:cNvCxnSpPr/>
          <p:nvPr/>
        </p:nvCxnSpPr>
        <p:spPr>
          <a:xfrm>
            <a:off x="4885641" y="2660037"/>
            <a:ext cx="0" cy="1142149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D11C837-B0E3-4602-A4D8-E63589F1CD3E}"/>
              </a:ext>
            </a:extLst>
          </p:cNvPr>
          <p:cNvSpPr txBox="1"/>
          <p:nvPr/>
        </p:nvSpPr>
        <p:spPr>
          <a:xfrm>
            <a:off x="2582054" y="2909183"/>
            <a:ext cx="9855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Hadoop 1.0</a:t>
            </a:r>
          </a:p>
          <a:p>
            <a:r>
              <a:rPr lang="en-US" altLang="zh-CN" dirty="0"/>
              <a:t>HDFS</a:t>
            </a:r>
          </a:p>
        </p:txBody>
      </p:sp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1B0D9909-A9F2-427A-9D84-F76E261A5341}"/>
              </a:ext>
            </a:extLst>
          </p:cNvPr>
          <p:cNvSpPr/>
          <p:nvPr/>
        </p:nvSpPr>
        <p:spPr>
          <a:xfrm>
            <a:off x="2880221" y="341335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7C45257-515A-460D-B5B6-21680F025D2D}"/>
              </a:ext>
            </a:extLst>
          </p:cNvPr>
          <p:cNvSpPr txBox="1"/>
          <p:nvPr/>
        </p:nvSpPr>
        <p:spPr>
          <a:xfrm>
            <a:off x="2738801" y="3509781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2006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4F7286BF-B7A3-4B21-B3B7-5528F59DCABB}"/>
              </a:ext>
            </a:extLst>
          </p:cNvPr>
          <p:cNvSpPr/>
          <p:nvPr/>
        </p:nvSpPr>
        <p:spPr>
          <a:xfrm>
            <a:off x="3668179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B72FFFE-F953-4F47-982C-66041CC175D1}"/>
              </a:ext>
            </a:extLst>
          </p:cNvPr>
          <p:cNvSpPr txBox="1"/>
          <p:nvPr/>
        </p:nvSpPr>
        <p:spPr>
          <a:xfrm>
            <a:off x="3526759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CECAA69-6D74-4D92-8327-E794D43CA08D}"/>
              </a:ext>
            </a:extLst>
          </p:cNvPr>
          <p:cNvSpPr txBox="1"/>
          <p:nvPr/>
        </p:nvSpPr>
        <p:spPr>
          <a:xfrm>
            <a:off x="3540704" y="3093849"/>
            <a:ext cx="4555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Hive</a:t>
            </a:r>
            <a:endParaRPr lang="zh-CN" altLang="en-US" dirty="0"/>
          </a:p>
        </p:txBody>
      </p:sp>
      <p:sp>
        <p:nvSpPr>
          <p:cNvPr id="22" name="等腰三角形 21">
            <a:extLst>
              <a:ext uri="{FF2B5EF4-FFF2-40B4-BE49-F238E27FC236}">
                <a16:creationId xmlns="" xmlns:a16="http://schemas.microsoft.com/office/drawing/2014/main" id="{D5727259-E7B3-4EC1-8546-DEA6EC209D66}"/>
              </a:ext>
            </a:extLst>
          </p:cNvPr>
          <p:cNvSpPr/>
          <p:nvPr/>
        </p:nvSpPr>
        <p:spPr>
          <a:xfrm>
            <a:off x="5263542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B06C874-4BE5-4147-9DD0-BA59D1102708}"/>
              </a:ext>
            </a:extLst>
          </p:cNvPr>
          <p:cNvSpPr txBox="1"/>
          <p:nvPr/>
        </p:nvSpPr>
        <p:spPr>
          <a:xfrm>
            <a:off x="5122122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B6664AB-C9F6-4D09-9C88-2E5165AC9E1E}"/>
              </a:ext>
            </a:extLst>
          </p:cNvPr>
          <p:cNvSpPr txBox="1"/>
          <p:nvPr/>
        </p:nvSpPr>
        <p:spPr>
          <a:xfrm>
            <a:off x="5050916" y="2909183"/>
            <a:ext cx="6258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YARN</a:t>
            </a:r>
          </a:p>
          <a:p>
            <a:r>
              <a:rPr lang="en-US" altLang="zh-CN"/>
              <a:t>Impala</a:t>
            </a:r>
            <a:endParaRPr lang="en-US" altLang="zh-CN" dirty="0"/>
          </a:p>
        </p:txBody>
      </p:sp>
      <p:sp>
        <p:nvSpPr>
          <p:cNvPr id="25" name="等腰三角形 24">
            <a:extLst>
              <a:ext uri="{FF2B5EF4-FFF2-40B4-BE49-F238E27FC236}">
                <a16:creationId xmlns="" xmlns:a16="http://schemas.microsoft.com/office/drawing/2014/main" id="{B5FC2A51-B27D-4DFF-8568-AE48685DD7D3}"/>
              </a:ext>
            </a:extLst>
          </p:cNvPr>
          <p:cNvSpPr/>
          <p:nvPr/>
        </p:nvSpPr>
        <p:spPr>
          <a:xfrm>
            <a:off x="7008067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E73D561-CB90-454A-8DCE-DBFC454FB11D}"/>
              </a:ext>
            </a:extLst>
          </p:cNvPr>
          <p:cNvSpPr txBox="1"/>
          <p:nvPr/>
        </p:nvSpPr>
        <p:spPr>
          <a:xfrm>
            <a:off x="6866647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FE4E12D-196D-4BC2-82D0-CA05CA66E2E4}"/>
              </a:ext>
            </a:extLst>
          </p:cNvPr>
          <p:cNvSpPr txBox="1"/>
          <p:nvPr/>
        </p:nvSpPr>
        <p:spPr>
          <a:xfrm>
            <a:off x="6823461" y="2724517"/>
            <a:ext cx="5698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</a:t>
            </a:r>
          </a:p>
          <a:p>
            <a:r>
              <a:rPr lang="en-US" altLang="zh-CN" dirty="0"/>
              <a:t>Storm</a:t>
            </a:r>
          </a:p>
          <a:p>
            <a:r>
              <a:rPr lang="en-US" altLang="zh-CN"/>
              <a:t>Flink</a:t>
            </a:r>
            <a:endParaRPr lang="en-US" altLang="zh-CN" dirty="0"/>
          </a:p>
        </p:txBody>
      </p:sp>
      <p:sp>
        <p:nvSpPr>
          <p:cNvPr id="28" name="等腰三角形 27">
            <a:extLst>
              <a:ext uri="{FF2B5EF4-FFF2-40B4-BE49-F238E27FC236}">
                <a16:creationId xmlns="" xmlns:a16="http://schemas.microsoft.com/office/drawing/2014/main" id="{450E0162-A489-489B-AF88-666D37B6243A}"/>
              </a:ext>
            </a:extLst>
          </p:cNvPr>
          <p:cNvSpPr/>
          <p:nvPr/>
        </p:nvSpPr>
        <p:spPr>
          <a:xfrm>
            <a:off x="4385976" y="341369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B184DFD6-6BE2-48CB-8987-3639E16EDAE8}"/>
              </a:ext>
            </a:extLst>
          </p:cNvPr>
          <p:cNvSpPr txBox="1"/>
          <p:nvPr/>
        </p:nvSpPr>
        <p:spPr>
          <a:xfrm>
            <a:off x="4244556" y="351012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8FC4655-7BCF-41E8-9674-9992A8F572DD}"/>
              </a:ext>
            </a:extLst>
          </p:cNvPr>
          <p:cNvSpPr txBox="1"/>
          <p:nvPr/>
        </p:nvSpPr>
        <p:spPr>
          <a:xfrm>
            <a:off x="4150619" y="2909183"/>
            <a:ext cx="6713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Hbase</a:t>
            </a:r>
          </a:p>
          <a:p>
            <a:r>
              <a:rPr lang="en-US" altLang="zh-CN"/>
              <a:t>NOSQL</a:t>
            </a:r>
            <a:endParaRPr lang="zh-CN" altLang="en-US" dirty="0"/>
          </a:p>
        </p:txBody>
      </p:sp>
      <p:sp>
        <p:nvSpPr>
          <p:cNvPr id="31" name="等腰三角形 30">
            <a:extLst>
              <a:ext uri="{FF2B5EF4-FFF2-40B4-BE49-F238E27FC236}">
                <a16:creationId xmlns="" xmlns:a16="http://schemas.microsoft.com/office/drawing/2014/main" id="{8BCF6854-F211-4FED-BC99-9654236AE1C2}"/>
              </a:ext>
            </a:extLst>
          </p:cNvPr>
          <p:cNvSpPr/>
          <p:nvPr/>
        </p:nvSpPr>
        <p:spPr>
          <a:xfrm>
            <a:off x="6015614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9E53552F-1F6A-491E-8B95-DBE775D970DA}"/>
              </a:ext>
            </a:extLst>
          </p:cNvPr>
          <p:cNvSpPr txBox="1"/>
          <p:nvPr/>
        </p:nvSpPr>
        <p:spPr>
          <a:xfrm>
            <a:off x="5874194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C760523D-EDD8-4529-8383-86CE5D9968EC}"/>
              </a:ext>
            </a:extLst>
          </p:cNvPr>
          <p:cNvSpPr txBox="1"/>
          <p:nvPr/>
        </p:nvSpPr>
        <p:spPr>
          <a:xfrm>
            <a:off x="5934690" y="3093849"/>
            <a:ext cx="3624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Tez</a:t>
            </a:r>
            <a:endParaRPr lang="en-US" altLang="zh-CN" dirty="0"/>
          </a:p>
        </p:txBody>
      </p:sp>
      <p:sp>
        <p:nvSpPr>
          <p:cNvPr id="34" name="等腰三角形 33">
            <a:extLst>
              <a:ext uri="{FF2B5EF4-FFF2-40B4-BE49-F238E27FC236}">
                <a16:creationId xmlns="" xmlns:a16="http://schemas.microsoft.com/office/drawing/2014/main" id="{A582D5FC-5139-4BD9-9CF7-51F82D4C5AFB}"/>
              </a:ext>
            </a:extLst>
          </p:cNvPr>
          <p:cNvSpPr/>
          <p:nvPr/>
        </p:nvSpPr>
        <p:spPr>
          <a:xfrm>
            <a:off x="8331451" y="3420017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520065F-A1D4-499F-93C0-1951A157C51D}"/>
              </a:ext>
            </a:extLst>
          </p:cNvPr>
          <p:cNvSpPr txBox="1"/>
          <p:nvPr/>
        </p:nvSpPr>
        <p:spPr>
          <a:xfrm>
            <a:off x="8190031" y="351644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FFEFCF2A-2399-44F4-A4B0-E271AA2E068B}"/>
              </a:ext>
            </a:extLst>
          </p:cNvPr>
          <p:cNvSpPr txBox="1"/>
          <p:nvPr/>
        </p:nvSpPr>
        <p:spPr>
          <a:xfrm>
            <a:off x="7882151" y="3093849"/>
            <a:ext cx="1066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 on k8s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28FCF048-7D76-41ED-8612-32003998E1AB}"/>
              </a:ext>
            </a:extLst>
          </p:cNvPr>
          <p:cNvCxnSpPr>
            <a:endCxn id="39" idx="2"/>
          </p:cNvCxnSpPr>
          <p:nvPr/>
        </p:nvCxnSpPr>
        <p:spPr>
          <a:xfrm flipV="1">
            <a:off x="9347815" y="2937178"/>
            <a:ext cx="380813" cy="37203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38C6097B-FAE4-4308-94A3-2167535FCDA7}"/>
              </a:ext>
            </a:extLst>
          </p:cNvPr>
          <p:cNvCxnSpPr>
            <a:endCxn id="39" idx="3"/>
          </p:cNvCxnSpPr>
          <p:nvPr/>
        </p:nvCxnSpPr>
        <p:spPr>
          <a:xfrm flipV="1">
            <a:off x="9347814" y="3167537"/>
            <a:ext cx="606473" cy="146344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椭圆 38">
            <a:extLst>
              <a:ext uri="{FF2B5EF4-FFF2-40B4-BE49-F238E27FC236}">
                <a16:creationId xmlns="" xmlns:a16="http://schemas.microsoft.com/office/drawing/2014/main" id="{35BAF8DD-2910-46F2-A1B2-F74DDEBFF6B8}"/>
              </a:ext>
            </a:extLst>
          </p:cNvPr>
          <p:cNvSpPr/>
          <p:nvPr/>
        </p:nvSpPr>
        <p:spPr>
          <a:xfrm>
            <a:off x="9728628" y="2611402"/>
            <a:ext cx="1540895" cy="651552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457200"/>
            <a:r>
              <a:rPr lang="en-US" altLang="zh-CN" sz="1200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K8s, framework, container</a:t>
            </a:r>
            <a:endParaRPr lang="zh-CN" altLang="en-US" sz="1200" kern="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69">
            <a:extLst>
              <a:ext uri="{FF2B5EF4-FFF2-40B4-BE49-F238E27FC236}">
                <a16:creationId xmlns="" xmlns:a16="http://schemas.microsoft.com/office/drawing/2014/main" id="{4B32D23F-5CBF-48D1-A43B-9B9C71488466}"/>
              </a:ext>
            </a:extLst>
          </p:cNvPr>
          <p:cNvSpPr/>
          <p:nvPr/>
        </p:nvSpPr>
        <p:spPr>
          <a:xfrm>
            <a:off x="6759544" y="4615614"/>
            <a:ext cx="4761737" cy="109731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右箭头 78">
            <a:extLst>
              <a:ext uri="{FF2B5EF4-FFF2-40B4-BE49-F238E27FC236}">
                <a16:creationId xmlns="" xmlns:a16="http://schemas.microsoft.com/office/drawing/2014/main" id="{844B99D8-71E3-4214-B80E-CC05E556C6A0}"/>
              </a:ext>
            </a:extLst>
          </p:cNvPr>
          <p:cNvSpPr/>
          <p:nvPr/>
        </p:nvSpPr>
        <p:spPr>
          <a:xfrm>
            <a:off x="2549337" y="3340233"/>
            <a:ext cx="8971943" cy="113095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右箭头 103">
            <a:extLst>
              <a:ext uri="{FF2B5EF4-FFF2-40B4-BE49-F238E27FC236}">
                <a16:creationId xmlns="" xmlns:a16="http://schemas.microsoft.com/office/drawing/2014/main" id="{2E1ACBD3-889B-4A43-9E1D-BF14EE19578A}"/>
              </a:ext>
            </a:extLst>
          </p:cNvPr>
          <p:cNvSpPr/>
          <p:nvPr/>
        </p:nvSpPr>
        <p:spPr>
          <a:xfrm>
            <a:off x="682266" y="2043362"/>
            <a:ext cx="10839015" cy="124483"/>
          </a:xfrm>
          <a:prstGeom prst="rightArrow">
            <a:avLst>
              <a:gd name="adj1" fmla="val 50000"/>
              <a:gd name="adj2" fmla="val 20835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等腰三角形 40">
            <a:extLst>
              <a:ext uri="{FF2B5EF4-FFF2-40B4-BE49-F238E27FC236}">
                <a16:creationId xmlns="" xmlns:a16="http://schemas.microsoft.com/office/drawing/2014/main" id="{44574F25-256D-4102-8FBF-9F5B3DFB5FF9}"/>
              </a:ext>
            </a:extLst>
          </p:cNvPr>
          <p:cNvSpPr/>
          <p:nvPr/>
        </p:nvSpPr>
        <p:spPr>
          <a:xfrm>
            <a:off x="8769804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A8833CA4-9914-4215-8593-410A70D7B11E}"/>
              </a:ext>
            </a:extLst>
          </p:cNvPr>
          <p:cNvSpPr txBox="1"/>
          <p:nvPr/>
        </p:nvSpPr>
        <p:spPr>
          <a:xfrm>
            <a:off x="8646140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="" xmlns:a16="http://schemas.microsoft.com/office/drawing/2014/main" id="{306813ED-10B9-489E-9D7F-07520EBCA382}"/>
              </a:ext>
            </a:extLst>
          </p:cNvPr>
          <p:cNvSpPr/>
          <p:nvPr/>
        </p:nvSpPr>
        <p:spPr>
          <a:xfrm>
            <a:off x="438597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D476CB17-6D1B-46F3-88D2-6337CB3FF837}"/>
              </a:ext>
            </a:extLst>
          </p:cNvPr>
          <p:cNvSpPr txBox="1"/>
          <p:nvPr/>
        </p:nvSpPr>
        <p:spPr>
          <a:xfrm>
            <a:off x="4244556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EA45839-CDF9-40A1-896C-059A0C1685F9}"/>
              </a:ext>
            </a:extLst>
          </p:cNvPr>
          <p:cNvSpPr txBox="1"/>
          <p:nvPr/>
        </p:nvSpPr>
        <p:spPr>
          <a:xfrm>
            <a:off x="4207686" y="1816680"/>
            <a:ext cx="5572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Slurm</a:t>
            </a:r>
            <a:endParaRPr lang="zh-CN" altLang="en-US" dirty="0"/>
          </a:p>
        </p:txBody>
      </p:sp>
      <p:sp>
        <p:nvSpPr>
          <p:cNvPr id="48" name="等腰三角形 47">
            <a:extLst>
              <a:ext uri="{FF2B5EF4-FFF2-40B4-BE49-F238E27FC236}">
                <a16:creationId xmlns="" xmlns:a16="http://schemas.microsoft.com/office/drawing/2014/main" id="{52C6C191-7D27-4FBD-A322-D8893AEEBEA4}"/>
              </a:ext>
            </a:extLst>
          </p:cNvPr>
          <p:cNvSpPr/>
          <p:nvPr/>
        </p:nvSpPr>
        <p:spPr>
          <a:xfrm>
            <a:off x="1109553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98F0BC74-6146-4E86-86B0-BE754BFE3D0F}"/>
              </a:ext>
            </a:extLst>
          </p:cNvPr>
          <p:cNvSpPr txBox="1"/>
          <p:nvPr/>
        </p:nvSpPr>
        <p:spPr>
          <a:xfrm>
            <a:off x="980154" y="2269665"/>
            <a:ext cx="39914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199*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C1464F23-1644-453D-A9B3-0E2465BFFF8D}"/>
              </a:ext>
            </a:extLst>
          </p:cNvPr>
          <p:cNvSpPr txBox="1"/>
          <p:nvPr/>
        </p:nvSpPr>
        <p:spPr>
          <a:xfrm>
            <a:off x="1001635" y="1447348"/>
            <a:ext cx="4164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LSF</a:t>
            </a:r>
          </a:p>
          <a:p>
            <a:r>
              <a:rPr lang="en-US" altLang="zh-CN" dirty="0"/>
              <a:t>PBS</a:t>
            </a:r>
          </a:p>
          <a:p>
            <a:r>
              <a:rPr lang="en-US" altLang="zh-CN" dirty="0"/>
              <a:t>SGE</a:t>
            </a:r>
            <a:endParaRPr lang="zh-CN" altLang="en-US" dirty="0"/>
          </a:p>
        </p:txBody>
      </p:sp>
      <p:sp>
        <p:nvSpPr>
          <p:cNvPr id="51" name="等腰三角形 50">
            <a:extLst>
              <a:ext uri="{FF2B5EF4-FFF2-40B4-BE49-F238E27FC236}">
                <a16:creationId xmlns="" xmlns:a16="http://schemas.microsoft.com/office/drawing/2014/main" id="{5D3139D1-15BA-4CAE-9120-D7419322A2BC}"/>
              </a:ext>
            </a:extLst>
          </p:cNvPr>
          <p:cNvSpPr/>
          <p:nvPr/>
        </p:nvSpPr>
        <p:spPr>
          <a:xfrm>
            <a:off x="1928401" y="217323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907F2A7-7E6D-4AD5-9E1E-7B8BA739196F}"/>
              </a:ext>
            </a:extLst>
          </p:cNvPr>
          <p:cNvSpPr txBox="1"/>
          <p:nvPr/>
        </p:nvSpPr>
        <p:spPr>
          <a:xfrm>
            <a:off x="1786981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78F83088-FFC0-442C-A7B0-EA264D0EC539}"/>
              </a:ext>
            </a:extLst>
          </p:cNvPr>
          <p:cNvSpPr txBox="1"/>
          <p:nvPr/>
        </p:nvSpPr>
        <p:spPr>
          <a:xfrm>
            <a:off x="1575544" y="1816680"/>
            <a:ext cx="9063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Symphony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264A7D2A-0000-4157-998B-75D8C65EB5F9}"/>
              </a:ext>
            </a:extLst>
          </p:cNvPr>
          <p:cNvSpPr txBox="1"/>
          <p:nvPr/>
        </p:nvSpPr>
        <p:spPr>
          <a:xfrm>
            <a:off x="5717740" y="1816680"/>
            <a:ext cx="7963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SGE/UGE</a:t>
            </a:r>
            <a:endParaRPr lang="zh-CN" altLang="en-US" dirty="0"/>
          </a:p>
        </p:txBody>
      </p:sp>
      <p:sp>
        <p:nvSpPr>
          <p:cNvPr id="55" name="等腰三角形 54">
            <a:extLst>
              <a:ext uri="{FF2B5EF4-FFF2-40B4-BE49-F238E27FC236}">
                <a16:creationId xmlns="" xmlns:a16="http://schemas.microsoft.com/office/drawing/2014/main" id="{7CB9A53D-37D2-4515-946B-E0F94AD1C63B}"/>
              </a:ext>
            </a:extLst>
          </p:cNvPr>
          <p:cNvSpPr/>
          <p:nvPr/>
        </p:nvSpPr>
        <p:spPr>
          <a:xfrm>
            <a:off x="331664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0B28D3EF-24A6-4B29-9932-7C695810EEB0}"/>
              </a:ext>
            </a:extLst>
          </p:cNvPr>
          <p:cNvSpPr txBox="1"/>
          <p:nvPr/>
        </p:nvSpPr>
        <p:spPr>
          <a:xfrm>
            <a:off x="2844206" y="2269665"/>
            <a:ext cx="942681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 ~ 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F63E331C-DD5F-4982-AAD1-D747929137E2}"/>
              </a:ext>
            </a:extLst>
          </p:cNvPr>
          <p:cNvSpPr txBox="1"/>
          <p:nvPr/>
        </p:nvSpPr>
        <p:spPr>
          <a:xfrm>
            <a:off x="3094113" y="1816680"/>
            <a:ext cx="6456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Globus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537A322-A943-40C9-905F-1ADF7812732B}"/>
              </a:ext>
            </a:extLst>
          </p:cNvPr>
          <p:cNvSpPr txBox="1"/>
          <p:nvPr/>
        </p:nvSpPr>
        <p:spPr>
          <a:xfrm>
            <a:off x="8390497" y="1816680"/>
            <a:ext cx="8989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36" indent="-128536" defTabSz="685584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HPC for AI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="" xmlns:a16="http://schemas.microsoft.com/office/drawing/2014/main" id="{6DA631E4-C83B-458D-808B-7AE39DF79726}"/>
              </a:ext>
            </a:extLst>
          </p:cNvPr>
          <p:cNvCxnSpPr>
            <a:endCxn id="39" idx="1"/>
          </p:cNvCxnSpPr>
          <p:nvPr/>
        </p:nvCxnSpPr>
        <p:spPr>
          <a:xfrm>
            <a:off x="9347814" y="2143942"/>
            <a:ext cx="606472" cy="56287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78C72A8D-8D9C-481D-8D7F-CA54E8187440}"/>
              </a:ext>
            </a:extLst>
          </p:cNvPr>
          <p:cNvSpPr txBox="1"/>
          <p:nvPr/>
        </p:nvSpPr>
        <p:spPr>
          <a:xfrm>
            <a:off x="9843956" y="1969058"/>
            <a:ext cx="1018227" cy="301702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5pPr marL="0" lvl="4" algn="ctr">
              <a:defRPr sz="105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4"/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isc</a:t>
            </a:r>
            <a:r>
              <a:rPr lang="en-US" altLang="zh-CN" sz="12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vhpc</a:t>
            </a:r>
            <a:endParaRPr lang="zh-CN" altLang="en-US" sz="12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D29A17C9-DB86-44CC-B673-12E829B1A6F6}"/>
              </a:ext>
            </a:extLst>
          </p:cNvPr>
          <p:cNvSpPr txBox="1"/>
          <p:nvPr/>
        </p:nvSpPr>
        <p:spPr>
          <a:xfrm>
            <a:off x="9954287" y="4192647"/>
            <a:ext cx="8204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Kubeflow</a:t>
            </a:r>
          </a:p>
          <a:p>
            <a:r>
              <a:rPr lang="en-US" altLang="zh-CN" dirty="0" err="1"/>
              <a:t>kubecon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D7967A71-C0C0-4053-B0A9-75DE6EEDE2DD}"/>
              </a:ext>
            </a:extLst>
          </p:cNvPr>
          <p:cNvCxnSpPr>
            <a:cxnSpLocks/>
          </p:cNvCxnSpPr>
          <p:nvPr/>
        </p:nvCxnSpPr>
        <p:spPr>
          <a:xfrm>
            <a:off x="6631918" y="1155701"/>
            <a:ext cx="0" cy="3477971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0E0233D9-CABA-4D63-9B3A-3A71B308F371}"/>
              </a:ext>
            </a:extLst>
          </p:cNvPr>
          <p:cNvCxnSpPr>
            <a:cxnSpLocks/>
          </p:cNvCxnSpPr>
          <p:nvPr/>
        </p:nvCxnSpPr>
        <p:spPr>
          <a:xfrm>
            <a:off x="9347814" y="1155700"/>
            <a:ext cx="0" cy="3701428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lgDash"/>
            <a:miter lim="800000"/>
          </a:ln>
          <a:effectLst/>
        </p:spPr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A939630D-DEAD-4C87-9924-35362B0510B2}"/>
              </a:ext>
            </a:extLst>
          </p:cNvPr>
          <p:cNvCxnSpPr>
            <a:cxnSpLocks/>
          </p:cNvCxnSpPr>
          <p:nvPr/>
        </p:nvCxnSpPr>
        <p:spPr>
          <a:xfrm>
            <a:off x="2549336" y="1155701"/>
            <a:ext cx="0" cy="2410025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5FFC74BB-CBEB-48D7-85BD-39318CA46DDE}"/>
              </a:ext>
            </a:extLst>
          </p:cNvPr>
          <p:cNvSpPr txBox="1"/>
          <p:nvPr/>
        </p:nvSpPr>
        <p:spPr>
          <a:xfrm>
            <a:off x="5874194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1" name="等腰三角形 160">
            <a:extLst>
              <a:ext uri="{FF2B5EF4-FFF2-40B4-BE49-F238E27FC236}">
                <a16:creationId xmlns="" xmlns:a16="http://schemas.microsoft.com/office/drawing/2014/main" id="{3EA8CFE4-95F1-4D48-8E31-F7716C943A2D}"/>
              </a:ext>
            </a:extLst>
          </p:cNvPr>
          <p:cNvSpPr/>
          <p:nvPr/>
        </p:nvSpPr>
        <p:spPr>
          <a:xfrm>
            <a:off x="601792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EC8B5C01-1568-42D6-A442-41410A470301}"/>
              </a:ext>
            </a:extLst>
          </p:cNvPr>
          <p:cNvGrpSpPr/>
          <p:nvPr/>
        </p:nvGrpSpPr>
        <p:grpSpPr>
          <a:xfrm>
            <a:off x="1449203" y="5236920"/>
            <a:ext cx="9298356" cy="784468"/>
            <a:chOff x="1446822" y="5236920"/>
            <a:chExt cx="9298356" cy="784468"/>
          </a:xfrm>
        </p:grpSpPr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6EF71A51-CCC2-41F7-96AA-A1C09499E1CF}"/>
                </a:ext>
              </a:extLst>
            </p:cNvPr>
            <p:cNvGrpSpPr/>
            <p:nvPr/>
          </p:nvGrpSpPr>
          <p:grpSpPr>
            <a:xfrm>
              <a:off x="1446822" y="5236920"/>
              <a:ext cx="3478516" cy="677108"/>
              <a:chOff x="1420354" y="5236920"/>
              <a:chExt cx="3478516" cy="677108"/>
            </a:xfrm>
          </p:grpSpPr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EE1E4D9A-6292-4E1B-81BB-3468B52E9CD5}"/>
                  </a:ext>
                </a:extLst>
              </p:cNvPr>
              <p:cNvSpPr/>
              <p:nvPr/>
            </p:nvSpPr>
            <p:spPr>
              <a:xfrm>
                <a:off x="1420354" y="5236920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长期课题：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调度效率，资源利用率</a:t>
                </a:r>
                <a:endPara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 源 池 ：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多个独立资源池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统一的大资源池</a:t>
                </a:r>
              </a:p>
            </p:txBody>
          </p:sp>
          <p:grpSp>
            <p:nvGrpSpPr>
              <p:cNvPr id="136" name="组合 135">
                <a:extLst>
                  <a:ext uri="{FF2B5EF4-FFF2-40B4-BE49-F238E27FC236}">
                    <a16:creationId xmlns="" xmlns:a16="http://schemas.microsoft.com/office/drawing/2014/main" id="{A6924E97-7423-496E-B0AF-C1283D8DC7D5}"/>
                  </a:ext>
                </a:extLst>
              </p:cNvPr>
              <p:cNvGrpSpPr/>
              <p:nvPr/>
            </p:nvGrpSpPr>
            <p:grpSpPr>
              <a:xfrm>
                <a:off x="3506698" y="5678456"/>
                <a:ext cx="147134" cy="208254"/>
                <a:chOff x="2281639" y="2346458"/>
                <a:chExt cx="323999" cy="900000"/>
              </a:xfrm>
            </p:grpSpPr>
            <p:sp>
              <p:nvSpPr>
                <p:cNvPr id="137" name="流程图: 摘录 136">
                  <a:extLst>
                    <a:ext uri="{FF2B5EF4-FFF2-40B4-BE49-F238E27FC236}">
                      <a16:creationId xmlns="" xmlns:a16="http://schemas.microsoft.com/office/drawing/2014/main" id="{555F8E7D-301F-46EA-BDCF-08472FC2E522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8" name="流程图: 摘录 137">
                  <a:extLst>
                    <a:ext uri="{FF2B5EF4-FFF2-40B4-BE49-F238E27FC236}">
                      <a16:creationId xmlns="" xmlns:a16="http://schemas.microsoft.com/office/drawing/2014/main" id="{4594DA2A-D935-479A-9554-85627076468D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9B403882-D449-47F1-8154-6D345DD089E4}"/>
                </a:ext>
              </a:extLst>
            </p:cNvPr>
            <p:cNvGrpSpPr/>
            <p:nvPr/>
          </p:nvGrpSpPr>
          <p:grpSpPr>
            <a:xfrm>
              <a:off x="7266662" y="5260641"/>
              <a:ext cx="3478516" cy="677108"/>
              <a:chOff x="5852666" y="5260641"/>
              <a:chExt cx="3478516" cy="677108"/>
            </a:xfrm>
          </p:grpSpPr>
          <p:grpSp>
            <p:nvGrpSpPr>
              <p:cNvPr id="139" name="组合 138">
                <a:extLst>
                  <a:ext uri="{FF2B5EF4-FFF2-40B4-BE49-F238E27FC236}">
                    <a16:creationId xmlns="" xmlns:a16="http://schemas.microsoft.com/office/drawing/2014/main" id="{7D346236-76B8-400C-9F3D-C2532B335F42}"/>
                  </a:ext>
                </a:extLst>
              </p:cNvPr>
              <p:cNvGrpSpPr/>
              <p:nvPr/>
            </p:nvGrpSpPr>
            <p:grpSpPr>
              <a:xfrm>
                <a:off x="7890202" y="5332127"/>
                <a:ext cx="147134" cy="208254"/>
                <a:chOff x="2281639" y="2346458"/>
                <a:chExt cx="323999" cy="900000"/>
              </a:xfrm>
            </p:grpSpPr>
            <p:sp>
              <p:nvSpPr>
                <p:cNvPr id="140" name="流程图: 摘录 139">
                  <a:extLst>
                    <a:ext uri="{FF2B5EF4-FFF2-40B4-BE49-F238E27FC236}">
                      <a16:creationId xmlns="" xmlns:a16="http://schemas.microsoft.com/office/drawing/2014/main" id="{C45F0E7E-61F5-4780-A2A3-DD9E9B12E6B1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1" name="流程图: 摘录 140">
                  <a:extLst>
                    <a:ext uri="{FF2B5EF4-FFF2-40B4-BE49-F238E27FC236}">
                      <a16:creationId xmlns="" xmlns:a16="http://schemas.microsoft.com/office/drawing/2014/main" id="{A70A9680-A892-40D5-8184-2FDA4DBCED20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="" xmlns:a16="http://schemas.microsoft.com/office/drawing/2014/main" id="{8E47F0ED-7EA4-48AD-A930-31B7FBD18F5D}"/>
                  </a:ext>
                </a:extLst>
              </p:cNvPr>
              <p:cNvGrpSpPr/>
              <p:nvPr/>
            </p:nvGrpSpPr>
            <p:grpSpPr>
              <a:xfrm>
                <a:off x="7890202" y="5665502"/>
                <a:ext cx="147134" cy="208254"/>
                <a:chOff x="2281639" y="2346458"/>
                <a:chExt cx="323999" cy="900000"/>
              </a:xfrm>
            </p:grpSpPr>
            <p:sp>
              <p:nvSpPr>
                <p:cNvPr id="143" name="流程图: 摘录 142">
                  <a:extLst>
                    <a:ext uri="{FF2B5EF4-FFF2-40B4-BE49-F238E27FC236}">
                      <a16:creationId xmlns="" xmlns:a16="http://schemas.microsoft.com/office/drawing/2014/main" id="{647A3466-01C0-4003-8D5B-4F6ACEBA3D4B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4" name="流程图: 摘录 143">
                  <a:extLst>
                    <a:ext uri="{FF2B5EF4-FFF2-40B4-BE49-F238E27FC236}">
                      <a16:creationId xmlns="" xmlns:a16="http://schemas.microsoft.com/office/drawing/2014/main" id="{21DFC28A-1FC3-4596-8761-787CA19297D5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7" name="矩形 76">
                <a:extLst>
                  <a:ext uri="{FF2B5EF4-FFF2-40B4-BE49-F238E27FC236}">
                    <a16:creationId xmlns="" xmlns:a16="http://schemas.microsoft.com/office/drawing/2014/main" id="{E695BF90-5DDF-451B-9A60-51045FF854E5}"/>
                  </a:ext>
                </a:extLst>
              </p:cNvPr>
              <p:cNvSpPr/>
              <p:nvPr/>
            </p:nvSpPr>
            <p:spPr>
              <a:xfrm>
                <a:off x="5852666" y="5260641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业务类型：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单一作业平台                     在离线作业混部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 术 栈 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自建底层技术栈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拥抱云原生底座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3DF0F936-C853-42F2-A30C-B523763641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36920"/>
              <a:ext cx="0" cy="784468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60000">
                    <a:schemeClr val="bg1">
                      <a:lumMod val="60000"/>
                      <a:lumOff val="40000"/>
                    </a:schemeClr>
                  </a:gs>
                  <a:gs pos="40000">
                    <a:schemeClr val="bg1">
                      <a:lumMod val="60000"/>
                      <a:lumOff val="4000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81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直接连接符 147"/>
          <p:cNvCxnSpPr/>
          <p:nvPr/>
        </p:nvCxnSpPr>
        <p:spPr>
          <a:xfrm>
            <a:off x="1254999" y="1746959"/>
            <a:ext cx="0" cy="3811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87798"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在线、离线混合调度、资源超卖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2447109"/>
            <a:ext cx="5307088" cy="3851615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477875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不同业务部署在不同的集群中，单集群规模大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在线业务具有明显日级别波峰、波谷特性，用户为保证服务的性能和稳定性按照波峰申请资源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部分用户对于自己服务的资源使用情况不了解，申请资源时具有盲目性，通常申请过量资源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集群资源分配率高，使用率低，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平均资源利用率不到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-feature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：欧拉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支持能力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的支持，支持资源实时上报、计算超卖资源，作业驱逐。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scheduler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：集群调度器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的支持，在统一资源模型下支持多类型业务场景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62041" y="4146317"/>
            <a:ext cx="1531697" cy="1916945"/>
          </a:xfrm>
          <a:prstGeom prst="roundRect">
            <a:avLst>
              <a:gd name="adj" fmla="val 665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5238" y="3959341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Node1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77253" y="4219203"/>
            <a:ext cx="1853019" cy="1916945"/>
          </a:xfrm>
          <a:prstGeom prst="roundRect">
            <a:avLst>
              <a:gd name="adj" fmla="val 5198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2041" y="3957373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Node2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1013" y="4663252"/>
            <a:ext cx="1211205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55193" y="4647071"/>
            <a:ext cx="1529661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4590410" y="4778496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4957165" y="4778940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4778501" y="5142739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327481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1559936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4811" y="4834091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21111" y="511439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59935" y="5113947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68272" y="511830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55193" y="4320832"/>
            <a:ext cx="1529661" cy="293085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11012" y="4333298"/>
            <a:ext cx="1234458" cy="281621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转码、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76" y="3649390"/>
            <a:ext cx="291437" cy="283665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2091916" y="3607220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19505" y="3680141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  API Server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8552" y="259065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5927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1593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13143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69804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86329" y="4938445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92787" y="5154508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7" name="曲线连接符 36"/>
          <p:cNvCxnSpPr>
            <a:stCxn id="53" idx="2"/>
            <a:endCxn id="63" idx="0"/>
          </p:cNvCxnSpPr>
          <p:nvPr/>
        </p:nvCxnSpPr>
        <p:spPr>
          <a:xfrm rot="16200000" flipH="1">
            <a:off x="2337859" y="2168608"/>
            <a:ext cx="318061" cy="1587434"/>
          </a:xfrm>
          <a:prstGeom prst="curvedConnector3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8" name="曲线连接符 37"/>
          <p:cNvCxnSpPr>
            <a:stCxn id="30" idx="2"/>
            <a:endCxn id="63" idx="0"/>
          </p:cNvCxnSpPr>
          <p:nvPr/>
        </p:nvCxnSpPr>
        <p:spPr>
          <a:xfrm rot="16200000" flipH="1">
            <a:off x="2833854" y="2664604"/>
            <a:ext cx="318895" cy="594608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9" name="曲线连接符 38"/>
          <p:cNvCxnSpPr>
            <a:stCxn id="28" idx="2"/>
          </p:cNvCxnSpPr>
          <p:nvPr/>
        </p:nvCxnSpPr>
        <p:spPr>
          <a:xfrm rot="5400000">
            <a:off x="2338074" y="3266669"/>
            <a:ext cx="248975" cy="165609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0" name="曲线连接符 39"/>
          <p:cNvCxnSpPr>
            <a:stCxn id="28" idx="2"/>
            <a:endCxn id="11" idx="0"/>
          </p:cNvCxnSpPr>
          <p:nvPr/>
        </p:nvCxnSpPr>
        <p:spPr>
          <a:xfrm rot="16200000" flipH="1">
            <a:off x="3922697" y="3338136"/>
            <a:ext cx="248975" cy="151315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1" name="直接箭头连接符 40"/>
          <p:cNvCxnSpPr>
            <a:stCxn id="63" idx="2"/>
            <a:endCxn id="28" idx="0"/>
          </p:cNvCxnSpPr>
          <p:nvPr/>
        </p:nvCxnSpPr>
        <p:spPr>
          <a:xfrm>
            <a:off x="3290605" y="3484362"/>
            <a:ext cx="0" cy="12285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5152975" y="5517485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88917" y="5520991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19291" y="5520066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Spark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30647" y="4696294"/>
            <a:ext cx="816520" cy="5728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OBS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76732" y="5522391"/>
            <a:ext cx="900077" cy="446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SFS Turbo Cache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096934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35552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76249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0" name="直接箭头连接符 49"/>
          <p:cNvCxnSpPr>
            <a:stCxn id="42" idx="2"/>
            <a:endCxn id="49" idx="0"/>
          </p:cNvCxnSpPr>
          <p:nvPr/>
        </p:nvCxnSpPr>
        <p:spPr>
          <a:xfrm flipH="1">
            <a:off x="5337964" y="5767967"/>
            <a:ext cx="66381" cy="26358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1" name="直接箭头连接符 50"/>
          <p:cNvCxnSpPr>
            <a:stCxn id="43" idx="2"/>
            <a:endCxn id="48" idx="0"/>
          </p:cNvCxnSpPr>
          <p:nvPr/>
        </p:nvCxnSpPr>
        <p:spPr>
          <a:xfrm flipH="1">
            <a:off x="4797265" y="5771473"/>
            <a:ext cx="43022" cy="26007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2" name="直接箭头连接符 51"/>
          <p:cNvCxnSpPr>
            <a:stCxn id="44" idx="2"/>
            <a:endCxn id="47" idx="0"/>
          </p:cNvCxnSpPr>
          <p:nvPr/>
        </p:nvCxnSpPr>
        <p:spPr>
          <a:xfrm flipH="1">
            <a:off x="4258649" y="5770549"/>
            <a:ext cx="12013" cy="26100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360808" y="2591485"/>
            <a:ext cx="684729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>
            <a:off x="1446408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>
            <a:off x="1611914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>
            <a:off x="1790061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401804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333130" y="2606344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6351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748056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92625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2" name="曲线连接符 61"/>
          <p:cNvCxnSpPr>
            <a:stCxn id="58" idx="2"/>
            <a:endCxn id="63" idx="0"/>
          </p:cNvCxnSpPr>
          <p:nvPr/>
        </p:nvCxnSpPr>
        <p:spPr>
          <a:xfrm rot="5400000">
            <a:off x="3368990" y="2739770"/>
            <a:ext cx="303202" cy="45997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sp>
        <p:nvSpPr>
          <p:cNvPr id="63" name="圆角矩形 62"/>
          <p:cNvSpPr/>
          <p:nvPr/>
        </p:nvSpPr>
        <p:spPr>
          <a:xfrm>
            <a:off x="2091916" y="3121356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917131" y="3198771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调度引擎</a:t>
            </a:r>
          </a:p>
        </p:txBody>
      </p:sp>
      <p:pic>
        <p:nvPicPr>
          <p:cNvPr id="65" name="Picture 2" descr="Avat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4"/>
          <a:stretch/>
        </p:blipFill>
        <p:spPr bwMode="auto">
          <a:xfrm>
            <a:off x="2389324" y="3152629"/>
            <a:ext cx="416911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椭圆 65"/>
          <p:cNvSpPr/>
          <p:nvPr/>
        </p:nvSpPr>
        <p:spPr>
          <a:xfrm>
            <a:off x="4254724" y="4939991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408559" y="5120037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8" name="曲线连接符 67"/>
          <p:cNvCxnSpPr>
            <a:stCxn id="44" idx="2"/>
            <a:endCxn id="46" idx="3"/>
          </p:cNvCxnSpPr>
          <p:nvPr/>
        </p:nvCxnSpPr>
        <p:spPr>
          <a:xfrm rot="5400000" flipH="1">
            <a:off x="3911240" y="5411129"/>
            <a:ext cx="24990" cy="693853"/>
          </a:xfrm>
          <a:prstGeom prst="curvedConnector4">
            <a:avLst>
              <a:gd name="adj1" fmla="val -685807"/>
              <a:gd name="adj2" fmla="val 68114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69" name="曲线连接符 68"/>
          <p:cNvCxnSpPr>
            <a:stCxn id="43" idx="2"/>
            <a:endCxn id="46" idx="3"/>
          </p:cNvCxnSpPr>
          <p:nvPr/>
        </p:nvCxnSpPr>
        <p:spPr>
          <a:xfrm rot="5400000" flipH="1">
            <a:off x="4195591" y="5126778"/>
            <a:ext cx="25914" cy="1263479"/>
          </a:xfrm>
          <a:prstGeom prst="curvedConnector4">
            <a:avLst>
              <a:gd name="adj1" fmla="val -661344"/>
              <a:gd name="adj2" fmla="val 59948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1003629" y="5553820"/>
            <a:ext cx="502741" cy="238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715549" y="5552997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41823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841062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4" name="直接箭头连接符 73"/>
          <p:cNvCxnSpPr>
            <a:stCxn id="70" idx="2"/>
            <a:endCxn id="72" idx="0"/>
          </p:cNvCxnSpPr>
          <p:nvPr/>
        </p:nvCxnSpPr>
        <p:spPr>
          <a:xfrm>
            <a:off x="1254999" y="5792501"/>
            <a:ext cx="48539" cy="22594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75" name="直接箭头连接符 74"/>
          <p:cNvCxnSpPr>
            <a:stCxn id="71" idx="2"/>
            <a:endCxn id="73" idx="0"/>
          </p:cNvCxnSpPr>
          <p:nvPr/>
        </p:nvCxnSpPr>
        <p:spPr>
          <a:xfrm>
            <a:off x="1966920" y="5803479"/>
            <a:ext cx="35859" cy="21496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6" name="上下箭头 75"/>
          <p:cNvSpPr/>
          <p:nvPr/>
        </p:nvSpPr>
        <p:spPr>
          <a:xfrm>
            <a:off x="3078187" y="5286412"/>
            <a:ext cx="127115" cy="218761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7" name="曲线连接符 76"/>
          <p:cNvCxnSpPr>
            <a:stCxn id="71" idx="3"/>
            <a:endCxn id="46" idx="1"/>
          </p:cNvCxnSpPr>
          <p:nvPr/>
        </p:nvCxnSpPr>
        <p:spPr>
          <a:xfrm>
            <a:off x="2218289" y="5678239"/>
            <a:ext cx="458443" cy="6732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4347771" y="261188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42848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58514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8236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93902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3" name="曲线连接符 82"/>
          <p:cNvCxnSpPr>
            <a:stCxn id="78" idx="2"/>
            <a:endCxn id="63" idx="0"/>
          </p:cNvCxnSpPr>
          <p:nvPr/>
        </p:nvCxnSpPr>
        <p:spPr>
          <a:xfrm rot="5400000">
            <a:off x="3879079" y="2235217"/>
            <a:ext cx="297666" cy="147461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84" name="直接连接符 83"/>
          <p:cNvCxnSpPr/>
          <p:nvPr/>
        </p:nvCxnSpPr>
        <p:spPr>
          <a:xfrm flipV="1">
            <a:off x="513806" y="2122665"/>
            <a:ext cx="2819324" cy="5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1289718" y="214625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物理机</a:t>
            </a:r>
            <a:endParaRPr lang="es-ES" altLang="zh-CN" sz="1000" dirty="0" smtClean="0"/>
          </a:p>
        </p:txBody>
      </p:sp>
      <p:sp>
        <p:nvSpPr>
          <p:cNvPr id="89" name="矩形 88"/>
          <p:cNvSpPr/>
          <p:nvPr/>
        </p:nvSpPr>
        <p:spPr>
          <a:xfrm>
            <a:off x="2009091" y="214370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调度器</a:t>
            </a:r>
            <a:endParaRPr lang="es-ES" altLang="zh-CN" sz="1000" dirty="0" smtClean="0"/>
          </a:p>
        </p:txBody>
      </p:sp>
      <p:sp>
        <p:nvSpPr>
          <p:cNvPr id="117" name="圆角矩形 116"/>
          <p:cNvSpPr/>
          <p:nvPr/>
        </p:nvSpPr>
        <p:spPr>
          <a:xfrm>
            <a:off x="1360808" y="1388110"/>
            <a:ext cx="420299" cy="717698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8" name="圆角矩形 117"/>
          <p:cNvSpPr/>
          <p:nvPr/>
        </p:nvSpPr>
        <p:spPr>
          <a:xfrm>
            <a:off x="2095631" y="1036321"/>
            <a:ext cx="420299" cy="1064565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443969" y="1802677"/>
            <a:ext cx="115966" cy="1654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398880" y="179397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1605024" y="179748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396184" y="195486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608001" y="194987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1404503" y="158905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611914" y="158114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400146" y="141051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607557" y="140261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126047" y="179832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2332191" y="180183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2123351" y="195921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2335168" y="19542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2131670" y="16029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2339081" y="159502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127313" y="142439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2334724" y="141648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127310" y="1231984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334721" y="1224079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2122953" y="1053452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2330364" y="1045547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17" idx="1"/>
            <a:endCxn id="117" idx="3"/>
          </p:cNvCxnSpPr>
          <p:nvPr/>
        </p:nvCxnSpPr>
        <p:spPr>
          <a:xfrm>
            <a:off x="1360808" y="1746959"/>
            <a:ext cx="4202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/>
          <p:cNvSpPr txBox="1"/>
          <p:nvPr/>
        </p:nvSpPr>
        <p:spPr>
          <a:xfrm>
            <a:off x="702792" y="1502008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request</a:t>
            </a:r>
          </a:p>
        </p:txBody>
      </p:sp>
      <p:cxnSp>
        <p:nvCxnSpPr>
          <p:cNvPr id="146" name="直接连接符 145"/>
          <p:cNvCxnSpPr>
            <a:stCxn id="117" idx="1"/>
          </p:cNvCxnSpPr>
          <p:nvPr/>
        </p:nvCxnSpPr>
        <p:spPr>
          <a:xfrm flipH="1">
            <a:off x="1141823" y="1746959"/>
            <a:ext cx="218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文本框 141"/>
          <p:cNvSpPr txBox="1"/>
          <p:nvPr/>
        </p:nvSpPr>
        <p:spPr>
          <a:xfrm>
            <a:off x="1054833" y="1861056"/>
            <a:ext cx="4276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sed</a:t>
            </a:r>
          </a:p>
        </p:txBody>
      </p:sp>
      <p:cxnSp>
        <p:nvCxnSpPr>
          <p:cNvPr id="150" name="直接连接符 149"/>
          <p:cNvCxnSpPr/>
          <p:nvPr/>
        </p:nvCxnSpPr>
        <p:spPr>
          <a:xfrm flipH="1">
            <a:off x="842931" y="1397635"/>
            <a:ext cx="553254" cy="1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38533" y="1389569"/>
            <a:ext cx="0" cy="7385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V="1">
            <a:off x="1828161" y="1222459"/>
            <a:ext cx="255476" cy="307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V="1">
            <a:off x="2095500" y="1393314"/>
            <a:ext cx="419682" cy="686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2692113" y="1036022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2719149" y="1721385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table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2676732" y="1089858"/>
            <a:ext cx="5263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卖部分</a:t>
            </a:r>
            <a:endParaRPr kumimoji="1" lang="en-US" altLang="zh-CN" sz="10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unstable</a:t>
            </a:r>
          </a:p>
        </p:txBody>
      </p:sp>
      <p:cxnSp>
        <p:nvCxnSpPr>
          <p:cNvPr id="171" name="直接连接符 170"/>
          <p:cNvCxnSpPr/>
          <p:nvPr/>
        </p:nvCxnSpPr>
        <p:spPr>
          <a:xfrm>
            <a:off x="2676732" y="1388110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2869804" y="1036022"/>
            <a:ext cx="0" cy="110767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直接连接符 147"/>
          <p:cNvCxnSpPr/>
          <p:nvPr/>
        </p:nvCxnSpPr>
        <p:spPr>
          <a:xfrm>
            <a:off x="1254999" y="1746959"/>
            <a:ext cx="0" cy="3811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87798"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在线、离线混合调度、资源超卖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2447109"/>
            <a:ext cx="5307088" cy="3851615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477875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不同业务部署在不同的集群中，单集群规模大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在线业务具有明显日级别波峰、波谷特性，用户为保证服务的性能和稳定性按照波峰申请资源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部分用户对于自己服务的资源使用情况不了解，申请资源时具有盲目性，通常申请过量资源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集群资源分配率高，使用率低，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平均资源利用率不到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-feature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：欧拉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支持能力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的支持，支持资源实时上报、计算超卖资源，作业驱逐。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scheduler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：集群调度器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的支持，在统一资源模型下支持多类型业务场景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62041" y="4146317"/>
            <a:ext cx="1531697" cy="1916945"/>
          </a:xfrm>
          <a:prstGeom prst="roundRect">
            <a:avLst>
              <a:gd name="adj" fmla="val 665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5238" y="3959341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Node1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77253" y="4219203"/>
            <a:ext cx="1853019" cy="1916945"/>
          </a:xfrm>
          <a:prstGeom prst="roundRect">
            <a:avLst>
              <a:gd name="adj" fmla="val 5198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2041" y="3957373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Node2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1013" y="4663252"/>
            <a:ext cx="1211205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55193" y="4647071"/>
            <a:ext cx="1529661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4590410" y="4778496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4957165" y="4778940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4778501" y="5142739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327481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1559936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4811" y="4834091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21111" y="511439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59935" y="5113947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68272" y="511830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55193" y="4320832"/>
            <a:ext cx="1529661" cy="293085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11012" y="4333298"/>
            <a:ext cx="1234458" cy="281621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转码、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76" y="3649390"/>
            <a:ext cx="291437" cy="283665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2091916" y="3607220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19505" y="3680141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  API Server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8552" y="259065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5927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1593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13143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69804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86329" y="4938445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92787" y="5154508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7" name="曲线连接符 36"/>
          <p:cNvCxnSpPr>
            <a:stCxn id="53" idx="2"/>
            <a:endCxn id="63" idx="0"/>
          </p:cNvCxnSpPr>
          <p:nvPr/>
        </p:nvCxnSpPr>
        <p:spPr>
          <a:xfrm rot="16200000" flipH="1">
            <a:off x="2337859" y="2168608"/>
            <a:ext cx="318061" cy="1587434"/>
          </a:xfrm>
          <a:prstGeom prst="curvedConnector3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8" name="曲线连接符 37"/>
          <p:cNvCxnSpPr>
            <a:stCxn id="30" idx="2"/>
            <a:endCxn id="63" idx="0"/>
          </p:cNvCxnSpPr>
          <p:nvPr/>
        </p:nvCxnSpPr>
        <p:spPr>
          <a:xfrm rot="16200000" flipH="1">
            <a:off x="2833854" y="2664604"/>
            <a:ext cx="318895" cy="594608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9" name="曲线连接符 38"/>
          <p:cNvCxnSpPr>
            <a:stCxn id="28" idx="2"/>
          </p:cNvCxnSpPr>
          <p:nvPr/>
        </p:nvCxnSpPr>
        <p:spPr>
          <a:xfrm rot="5400000">
            <a:off x="2338074" y="3266669"/>
            <a:ext cx="248975" cy="165609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0" name="曲线连接符 39"/>
          <p:cNvCxnSpPr>
            <a:stCxn id="28" idx="2"/>
            <a:endCxn id="11" idx="0"/>
          </p:cNvCxnSpPr>
          <p:nvPr/>
        </p:nvCxnSpPr>
        <p:spPr>
          <a:xfrm rot="16200000" flipH="1">
            <a:off x="3922697" y="3338136"/>
            <a:ext cx="248975" cy="151315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1" name="直接箭头连接符 40"/>
          <p:cNvCxnSpPr>
            <a:stCxn id="63" idx="2"/>
            <a:endCxn id="28" idx="0"/>
          </p:cNvCxnSpPr>
          <p:nvPr/>
        </p:nvCxnSpPr>
        <p:spPr>
          <a:xfrm>
            <a:off x="3290605" y="3484362"/>
            <a:ext cx="0" cy="12285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5152975" y="5517485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88917" y="5520991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19291" y="5520066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Spark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30647" y="4696294"/>
            <a:ext cx="816520" cy="5728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OBS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76732" y="5522391"/>
            <a:ext cx="900077" cy="446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SFS Turbo Cache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096934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35552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76249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0" name="直接箭头连接符 49"/>
          <p:cNvCxnSpPr>
            <a:stCxn id="42" idx="2"/>
            <a:endCxn id="49" idx="0"/>
          </p:cNvCxnSpPr>
          <p:nvPr/>
        </p:nvCxnSpPr>
        <p:spPr>
          <a:xfrm flipH="1">
            <a:off x="5337964" y="5767967"/>
            <a:ext cx="66381" cy="26358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1" name="直接箭头连接符 50"/>
          <p:cNvCxnSpPr>
            <a:stCxn id="43" idx="2"/>
            <a:endCxn id="48" idx="0"/>
          </p:cNvCxnSpPr>
          <p:nvPr/>
        </p:nvCxnSpPr>
        <p:spPr>
          <a:xfrm flipH="1">
            <a:off x="4797265" y="5771473"/>
            <a:ext cx="43022" cy="26007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2" name="直接箭头连接符 51"/>
          <p:cNvCxnSpPr>
            <a:stCxn id="44" idx="2"/>
            <a:endCxn id="47" idx="0"/>
          </p:cNvCxnSpPr>
          <p:nvPr/>
        </p:nvCxnSpPr>
        <p:spPr>
          <a:xfrm flipH="1">
            <a:off x="4258649" y="5770549"/>
            <a:ext cx="12013" cy="26100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360808" y="2591485"/>
            <a:ext cx="684729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>
            <a:off x="1446408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>
            <a:off x="1611914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>
            <a:off x="1790061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401804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333130" y="2606344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6351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748056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92625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2" name="曲线连接符 61"/>
          <p:cNvCxnSpPr>
            <a:stCxn id="58" idx="2"/>
            <a:endCxn id="63" idx="0"/>
          </p:cNvCxnSpPr>
          <p:nvPr/>
        </p:nvCxnSpPr>
        <p:spPr>
          <a:xfrm rot="5400000">
            <a:off x="3368990" y="2739770"/>
            <a:ext cx="303202" cy="45997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sp>
        <p:nvSpPr>
          <p:cNvPr id="63" name="圆角矩形 62"/>
          <p:cNvSpPr/>
          <p:nvPr/>
        </p:nvSpPr>
        <p:spPr>
          <a:xfrm>
            <a:off x="2091916" y="3121356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917131" y="3198771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调度引擎</a:t>
            </a:r>
          </a:p>
        </p:txBody>
      </p:sp>
      <p:pic>
        <p:nvPicPr>
          <p:cNvPr id="65" name="Picture 2" descr="Avat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4"/>
          <a:stretch/>
        </p:blipFill>
        <p:spPr bwMode="auto">
          <a:xfrm>
            <a:off x="2389324" y="3152629"/>
            <a:ext cx="416911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椭圆 65"/>
          <p:cNvSpPr/>
          <p:nvPr/>
        </p:nvSpPr>
        <p:spPr>
          <a:xfrm>
            <a:off x="4254724" y="4939991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408559" y="5120037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8" name="曲线连接符 67"/>
          <p:cNvCxnSpPr>
            <a:stCxn id="44" idx="2"/>
            <a:endCxn id="46" idx="3"/>
          </p:cNvCxnSpPr>
          <p:nvPr/>
        </p:nvCxnSpPr>
        <p:spPr>
          <a:xfrm rot="5400000" flipH="1">
            <a:off x="3911240" y="5411129"/>
            <a:ext cx="24990" cy="693853"/>
          </a:xfrm>
          <a:prstGeom prst="curvedConnector4">
            <a:avLst>
              <a:gd name="adj1" fmla="val -685807"/>
              <a:gd name="adj2" fmla="val 68114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69" name="曲线连接符 68"/>
          <p:cNvCxnSpPr>
            <a:stCxn id="43" idx="2"/>
            <a:endCxn id="46" idx="3"/>
          </p:cNvCxnSpPr>
          <p:nvPr/>
        </p:nvCxnSpPr>
        <p:spPr>
          <a:xfrm rot="5400000" flipH="1">
            <a:off x="4195591" y="5126778"/>
            <a:ext cx="25914" cy="1263479"/>
          </a:xfrm>
          <a:prstGeom prst="curvedConnector4">
            <a:avLst>
              <a:gd name="adj1" fmla="val -661344"/>
              <a:gd name="adj2" fmla="val 59948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1003629" y="5553820"/>
            <a:ext cx="502741" cy="238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715549" y="5552997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41823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841062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4" name="直接箭头连接符 73"/>
          <p:cNvCxnSpPr>
            <a:stCxn id="70" idx="2"/>
            <a:endCxn id="72" idx="0"/>
          </p:cNvCxnSpPr>
          <p:nvPr/>
        </p:nvCxnSpPr>
        <p:spPr>
          <a:xfrm>
            <a:off x="1254999" y="5792501"/>
            <a:ext cx="48539" cy="22594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75" name="直接箭头连接符 74"/>
          <p:cNvCxnSpPr>
            <a:stCxn id="71" idx="2"/>
            <a:endCxn id="73" idx="0"/>
          </p:cNvCxnSpPr>
          <p:nvPr/>
        </p:nvCxnSpPr>
        <p:spPr>
          <a:xfrm>
            <a:off x="1966920" y="5803479"/>
            <a:ext cx="35859" cy="21496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6" name="上下箭头 75"/>
          <p:cNvSpPr/>
          <p:nvPr/>
        </p:nvSpPr>
        <p:spPr>
          <a:xfrm>
            <a:off x="3078187" y="5286412"/>
            <a:ext cx="127115" cy="218761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7" name="曲线连接符 76"/>
          <p:cNvCxnSpPr>
            <a:stCxn id="71" idx="3"/>
            <a:endCxn id="46" idx="1"/>
          </p:cNvCxnSpPr>
          <p:nvPr/>
        </p:nvCxnSpPr>
        <p:spPr>
          <a:xfrm>
            <a:off x="2218289" y="5678239"/>
            <a:ext cx="458443" cy="6732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4347771" y="261188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42848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58514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8236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93902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3" name="曲线连接符 82"/>
          <p:cNvCxnSpPr>
            <a:stCxn id="78" idx="2"/>
            <a:endCxn id="63" idx="0"/>
          </p:cNvCxnSpPr>
          <p:nvPr/>
        </p:nvCxnSpPr>
        <p:spPr>
          <a:xfrm rot="5400000">
            <a:off x="3879079" y="2235217"/>
            <a:ext cx="297666" cy="147461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84" name="直接连接符 83"/>
          <p:cNvCxnSpPr/>
          <p:nvPr/>
        </p:nvCxnSpPr>
        <p:spPr>
          <a:xfrm flipV="1">
            <a:off x="513806" y="2122665"/>
            <a:ext cx="2819324" cy="5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1289718" y="214625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物理机</a:t>
            </a:r>
            <a:endParaRPr lang="es-ES" altLang="zh-CN" sz="1000" dirty="0" smtClean="0"/>
          </a:p>
        </p:txBody>
      </p:sp>
      <p:sp>
        <p:nvSpPr>
          <p:cNvPr id="89" name="矩形 88"/>
          <p:cNvSpPr/>
          <p:nvPr/>
        </p:nvSpPr>
        <p:spPr>
          <a:xfrm>
            <a:off x="2009091" y="214370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调度器</a:t>
            </a:r>
            <a:endParaRPr lang="es-ES" altLang="zh-CN" sz="1000" dirty="0" smtClean="0"/>
          </a:p>
        </p:txBody>
      </p:sp>
      <p:sp>
        <p:nvSpPr>
          <p:cNvPr id="117" name="圆角矩形 116"/>
          <p:cNvSpPr/>
          <p:nvPr/>
        </p:nvSpPr>
        <p:spPr>
          <a:xfrm>
            <a:off x="1360808" y="1388110"/>
            <a:ext cx="420299" cy="717698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8" name="圆角矩形 117"/>
          <p:cNvSpPr/>
          <p:nvPr/>
        </p:nvSpPr>
        <p:spPr>
          <a:xfrm>
            <a:off x="2095631" y="1036321"/>
            <a:ext cx="420299" cy="1064565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443969" y="1802677"/>
            <a:ext cx="115966" cy="1654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398880" y="179397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1605024" y="179748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396184" y="195486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608001" y="194987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1404503" y="158905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611914" y="158114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400146" y="141051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607557" y="140261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126047" y="179832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2332191" y="180183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2123351" y="195921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2335168" y="19542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2131670" y="16029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2339081" y="159502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127313" y="142439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2334724" y="141648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127310" y="1231984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334721" y="1224079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2122953" y="1053452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2330364" y="1045547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17" idx="1"/>
            <a:endCxn id="117" idx="3"/>
          </p:cNvCxnSpPr>
          <p:nvPr/>
        </p:nvCxnSpPr>
        <p:spPr>
          <a:xfrm>
            <a:off x="1360808" y="1746959"/>
            <a:ext cx="4202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/>
          <p:cNvSpPr txBox="1"/>
          <p:nvPr/>
        </p:nvSpPr>
        <p:spPr>
          <a:xfrm>
            <a:off x="702792" y="1502008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request</a:t>
            </a:r>
          </a:p>
        </p:txBody>
      </p:sp>
      <p:cxnSp>
        <p:nvCxnSpPr>
          <p:cNvPr id="146" name="直接连接符 145"/>
          <p:cNvCxnSpPr>
            <a:stCxn id="117" idx="1"/>
          </p:cNvCxnSpPr>
          <p:nvPr/>
        </p:nvCxnSpPr>
        <p:spPr>
          <a:xfrm flipH="1">
            <a:off x="1141823" y="1746959"/>
            <a:ext cx="218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文本框 141"/>
          <p:cNvSpPr txBox="1"/>
          <p:nvPr/>
        </p:nvSpPr>
        <p:spPr>
          <a:xfrm>
            <a:off x="1054833" y="1861056"/>
            <a:ext cx="4276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sed</a:t>
            </a:r>
          </a:p>
        </p:txBody>
      </p:sp>
      <p:cxnSp>
        <p:nvCxnSpPr>
          <p:cNvPr id="150" name="直接连接符 149"/>
          <p:cNvCxnSpPr/>
          <p:nvPr/>
        </p:nvCxnSpPr>
        <p:spPr>
          <a:xfrm flipH="1">
            <a:off x="842931" y="1397635"/>
            <a:ext cx="553254" cy="1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38533" y="1389569"/>
            <a:ext cx="0" cy="7385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V="1">
            <a:off x="1828161" y="1222459"/>
            <a:ext cx="255476" cy="307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V="1">
            <a:off x="2095500" y="1393314"/>
            <a:ext cx="419682" cy="686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2692113" y="1036022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2719149" y="1721385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table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2676732" y="1089858"/>
            <a:ext cx="5263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卖部分</a:t>
            </a:r>
            <a:endParaRPr kumimoji="1" lang="en-US" altLang="zh-CN" sz="10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unstable</a:t>
            </a:r>
          </a:p>
        </p:txBody>
      </p:sp>
      <p:cxnSp>
        <p:nvCxnSpPr>
          <p:cNvPr id="171" name="直接连接符 170"/>
          <p:cNvCxnSpPr/>
          <p:nvPr/>
        </p:nvCxnSpPr>
        <p:spPr>
          <a:xfrm>
            <a:off x="2676732" y="1388110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2869804" y="1036022"/>
            <a:ext cx="0" cy="110767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直接连接符 147"/>
          <p:cNvCxnSpPr/>
          <p:nvPr/>
        </p:nvCxnSpPr>
        <p:spPr>
          <a:xfrm>
            <a:off x="1254999" y="1746959"/>
            <a:ext cx="0" cy="3811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87798"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在线、离线混合调度、资源超卖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2447109"/>
            <a:ext cx="5307088" cy="3851615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477875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不同业务部署在不同的集群中，单集群规模大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在线业务具有明显日级别波峰、波谷特性，用户为保证服务的性能和稳定性按照波峰申请资源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部分用户对于自己服务的资源使用情况不了解，申请资源时具有盲目性，通常申请过量资源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集群资源分配率高，使用率低，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平均资源利用率不到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-feature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：欧拉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支持能力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的支持，支持资源实时上报、计算超卖资源，作业驱逐。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scheduler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：集群调度器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的支持，在统一资源模型下支持多类型业务场景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62041" y="4146317"/>
            <a:ext cx="1531697" cy="1916945"/>
          </a:xfrm>
          <a:prstGeom prst="roundRect">
            <a:avLst>
              <a:gd name="adj" fmla="val 665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5238" y="3959341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Node1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77253" y="4219203"/>
            <a:ext cx="1853019" cy="1916945"/>
          </a:xfrm>
          <a:prstGeom prst="roundRect">
            <a:avLst>
              <a:gd name="adj" fmla="val 5198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2041" y="3957373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Node2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1013" y="4663252"/>
            <a:ext cx="1211205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55193" y="4647071"/>
            <a:ext cx="1529661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4590410" y="4778496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4957165" y="4778940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4778501" y="5142739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327481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1559936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4811" y="4834091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21111" y="511439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59935" y="5113947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68272" y="511830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55193" y="4320832"/>
            <a:ext cx="1529661" cy="293085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11012" y="4333298"/>
            <a:ext cx="1234458" cy="281621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转码、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76" y="3649390"/>
            <a:ext cx="291437" cy="283665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2091916" y="3607220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19505" y="3680141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  API Server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8552" y="259065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5927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1593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13143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69804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86329" y="4938445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92787" y="5154508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7" name="曲线连接符 36"/>
          <p:cNvCxnSpPr>
            <a:stCxn id="53" idx="2"/>
            <a:endCxn id="63" idx="0"/>
          </p:cNvCxnSpPr>
          <p:nvPr/>
        </p:nvCxnSpPr>
        <p:spPr>
          <a:xfrm rot="16200000" flipH="1">
            <a:off x="2337859" y="2168608"/>
            <a:ext cx="318061" cy="1587434"/>
          </a:xfrm>
          <a:prstGeom prst="curvedConnector3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8" name="曲线连接符 37"/>
          <p:cNvCxnSpPr>
            <a:stCxn id="30" idx="2"/>
            <a:endCxn id="63" idx="0"/>
          </p:cNvCxnSpPr>
          <p:nvPr/>
        </p:nvCxnSpPr>
        <p:spPr>
          <a:xfrm rot="16200000" flipH="1">
            <a:off x="2833854" y="2664604"/>
            <a:ext cx="318895" cy="594608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9" name="曲线连接符 38"/>
          <p:cNvCxnSpPr>
            <a:stCxn id="28" idx="2"/>
          </p:cNvCxnSpPr>
          <p:nvPr/>
        </p:nvCxnSpPr>
        <p:spPr>
          <a:xfrm rot="5400000">
            <a:off x="2338074" y="3266669"/>
            <a:ext cx="248975" cy="165609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0" name="曲线连接符 39"/>
          <p:cNvCxnSpPr>
            <a:stCxn id="28" idx="2"/>
            <a:endCxn id="11" idx="0"/>
          </p:cNvCxnSpPr>
          <p:nvPr/>
        </p:nvCxnSpPr>
        <p:spPr>
          <a:xfrm rot="16200000" flipH="1">
            <a:off x="3922697" y="3338136"/>
            <a:ext cx="248975" cy="151315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1" name="直接箭头连接符 40"/>
          <p:cNvCxnSpPr>
            <a:stCxn id="63" idx="2"/>
            <a:endCxn id="28" idx="0"/>
          </p:cNvCxnSpPr>
          <p:nvPr/>
        </p:nvCxnSpPr>
        <p:spPr>
          <a:xfrm>
            <a:off x="3290605" y="3484362"/>
            <a:ext cx="0" cy="12285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5152975" y="5517485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88917" y="5520991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19291" y="5520066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Spark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30647" y="4696294"/>
            <a:ext cx="816520" cy="5728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OBS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76732" y="5522391"/>
            <a:ext cx="900077" cy="446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SFS Turbo Cache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096934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35552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76249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0" name="直接箭头连接符 49"/>
          <p:cNvCxnSpPr>
            <a:stCxn id="42" idx="2"/>
            <a:endCxn id="49" idx="0"/>
          </p:cNvCxnSpPr>
          <p:nvPr/>
        </p:nvCxnSpPr>
        <p:spPr>
          <a:xfrm flipH="1">
            <a:off x="5337964" y="5767967"/>
            <a:ext cx="66381" cy="26358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1" name="直接箭头连接符 50"/>
          <p:cNvCxnSpPr>
            <a:stCxn id="43" idx="2"/>
            <a:endCxn id="48" idx="0"/>
          </p:cNvCxnSpPr>
          <p:nvPr/>
        </p:nvCxnSpPr>
        <p:spPr>
          <a:xfrm flipH="1">
            <a:off x="4797265" y="5771473"/>
            <a:ext cx="43022" cy="26007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2" name="直接箭头连接符 51"/>
          <p:cNvCxnSpPr>
            <a:stCxn id="44" idx="2"/>
            <a:endCxn id="47" idx="0"/>
          </p:cNvCxnSpPr>
          <p:nvPr/>
        </p:nvCxnSpPr>
        <p:spPr>
          <a:xfrm flipH="1">
            <a:off x="4258649" y="5770549"/>
            <a:ext cx="12013" cy="26100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360808" y="2591485"/>
            <a:ext cx="684729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>
            <a:off x="1446408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>
            <a:off x="1611914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>
            <a:off x="1790061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401804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333130" y="2606344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6351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748056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92625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2" name="曲线连接符 61"/>
          <p:cNvCxnSpPr>
            <a:stCxn id="58" idx="2"/>
            <a:endCxn id="63" idx="0"/>
          </p:cNvCxnSpPr>
          <p:nvPr/>
        </p:nvCxnSpPr>
        <p:spPr>
          <a:xfrm rot="5400000">
            <a:off x="3368990" y="2739770"/>
            <a:ext cx="303202" cy="45997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sp>
        <p:nvSpPr>
          <p:cNvPr id="63" name="圆角矩形 62"/>
          <p:cNvSpPr/>
          <p:nvPr/>
        </p:nvSpPr>
        <p:spPr>
          <a:xfrm>
            <a:off x="2091916" y="3121356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917131" y="3198771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调度引擎</a:t>
            </a:r>
          </a:p>
        </p:txBody>
      </p:sp>
      <p:pic>
        <p:nvPicPr>
          <p:cNvPr id="65" name="Picture 2" descr="Avat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4"/>
          <a:stretch/>
        </p:blipFill>
        <p:spPr bwMode="auto">
          <a:xfrm>
            <a:off x="2389324" y="3152629"/>
            <a:ext cx="416911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椭圆 65"/>
          <p:cNvSpPr/>
          <p:nvPr/>
        </p:nvSpPr>
        <p:spPr>
          <a:xfrm>
            <a:off x="4254724" y="4939991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408559" y="5120037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8" name="曲线连接符 67"/>
          <p:cNvCxnSpPr>
            <a:stCxn id="44" idx="2"/>
            <a:endCxn id="46" idx="3"/>
          </p:cNvCxnSpPr>
          <p:nvPr/>
        </p:nvCxnSpPr>
        <p:spPr>
          <a:xfrm rot="5400000" flipH="1">
            <a:off x="3911240" y="5411129"/>
            <a:ext cx="24990" cy="693853"/>
          </a:xfrm>
          <a:prstGeom prst="curvedConnector4">
            <a:avLst>
              <a:gd name="adj1" fmla="val -685807"/>
              <a:gd name="adj2" fmla="val 68114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69" name="曲线连接符 68"/>
          <p:cNvCxnSpPr>
            <a:stCxn id="43" idx="2"/>
            <a:endCxn id="46" idx="3"/>
          </p:cNvCxnSpPr>
          <p:nvPr/>
        </p:nvCxnSpPr>
        <p:spPr>
          <a:xfrm rot="5400000" flipH="1">
            <a:off x="4195591" y="5126778"/>
            <a:ext cx="25914" cy="1263479"/>
          </a:xfrm>
          <a:prstGeom prst="curvedConnector4">
            <a:avLst>
              <a:gd name="adj1" fmla="val -661344"/>
              <a:gd name="adj2" fmla="val 59948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1003629" y="5553820"/>
            <a:ext cx="502741" cy="238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715549" y="5552997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41823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841062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4" name="直接箭头连接符 73"/>
          <p:cNvCxnSpPr>
            <a:stCxn id="70" idx="2"/>
            <a:endCxn id="72" idx="0"/>
          </p:cNvCxnSpPr>
          <p:nvPr/>
        </p:nvCxnSpPr>
        <p:spPr>
          <a:xfrm>
            <a:off x="1254999" y="5792501"/>
            <a:ext cx="48539" cy="22594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75" name="直接箭头连接符 74"/>
          <p:cNvCxnSpPr>
            <a:stCxn id="71" idx="2"/>
            <a:endCxn id="73" idx="0"/>
          </p:cNvCxnSpPr>
          <p:nvPr/>
        </p:nvCxnSpPr>
        <p:spPr>
          <a:xfrm>
            <a:off x="1966920" y="5803479"/>
            <a:ext cx="35859" cy="21496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6" name="上下箭头 75"/>
          <p:cNvSpPr/>
          <p:nvPr/>
        </p:nvSpPr>
        <p:spPr>
          <a:xfrm>
            <a:off x="3078187" y="5286412"/>
            <a:ext cx="127115" cy="218761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7" name="曲线连接符 76"/>
          <p:cNvCxnSpPr>
            <a:stCxn id="71" idx="3"/>
            <a:endCxn id="46" idx="1"/>
          </p:cNvCxnSpPr>
          <p:nvPr/>
        </p:nvCxnSpPr>
        <p:spPr>
          <a:xfrm>
            <a:off x="2218289" y="5678239"/>
            <a:ext cx="458443" cy="6732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4347771" y="261188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42848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58514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8236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93902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3" name="曲线连接符 82"/>
          <p:cNvCxnSpPr>
            <a:stCxn id="78" idx="2"/>
            <a:endCxn id="63" idx="0"/>
          </p:cNvCxnSpPr>
          <p:nvPr/>
        </p:nvCxnSpPr>
        <p:spPr>
          <a:xfrm rot="5400000">
            <a:off x="3879079" y="2235217"/>
            <a:ext cx="297666" cy="147461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84" name="直接连接符 83"/>
          <p:cNvCxnSpPr/>
          <p:nvPr/>
        </p:nvCxnSpPr>
        <p:spPr>
          <a:xfrm flipV="1">
            <a:off x="513806" y="2122665"/>
            <a:ext cx="2819324" cy="5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1289718" y="214625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物理机</a:t>
            </a:r>
            <a:endParaRPr lang="es-ES" altLang="zh-CN" sz="1000" dirty="0" smtClean="0"/>
          </a:p>
        </p:txBody>
      </p:sp>
      <p:sp>
        <p:nvSpPr>
          <p:cNvPr id="89" name="矩形 88"/>
          <p:cNvSpPr/>
          <p:nvPr/>
        </p:nvSpPr>
        <p:spPr>
          <a:xfrm>
            <a:off x="2009091" y="214370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调度器</a:t>
            </a:r>
            <a:endParaRPr lang="es-ES" altLang="zh-CN" sz="1000" dirty="0" smtClean="0"/>
          </a:p>
        </p:txBody>
      </p:sp>
      <p:sp>
        <p:nvSpPr>
          <p:cNvPr id="117" name="圆角矩形 116"/>
          <p:cNvSpPr/>
          <p:nvPr/>
        </p:nvSpPr>
        <p:spPr>
          <a:xfrm>
            <a:off x="1360808" y="1388110"/>
            <a:ext cx="420299" cy="717698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8" name="圆角矩形 117"/>
          <p:cNvSpPr/>
          <p:nvPr/>
        </p:nvSpPr>
        <p:spPr>
          <a:xfrm>
            <a:off x="2095631" y="1036321"/>
            <a:ext cx="420299" cy="1064565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443969" y="1802677"/>
            <a:ext cx="115966" cy="1654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398880" y="179397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1605024" y="179748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396184" y="195486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608001" y="194987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1404503" y="158905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611914" y="158114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400146" y="141051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607557" y="140261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126047" y="179832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2332191" y="180183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2123351" y="195921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2335168" y="19542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2131670" y="16029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2339081" y="159502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127313" y="142439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2334724" y="141648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127310" y="1231984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334721" y="1224079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2122953" y="1053452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2330364" y="1045547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17" idx="1"/>
            <a:endCxn id="117" idx="3"/>
          </p:cNvCxnSpPr>
          <p:nvPr/>
        </p:nvCxnSpPr>
        <p:spPr>
          <a:xfrm>
            <a:off x="1360808" y="1746959"/>
            <a:ext cx="4202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/>
          <p:cNvSpPr txBox="1"/>
          <p:nvPr/>
        </p:nvSpPr>
        <p:spPr>
          <a:xfrm>
            <a:off x="702792" y="1502008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request</a:t>
            </a:r>
          </a:p>
        </p:txBody>
      </p:sp>
      <p:cxnSp>
        <p:nvCxnSpPr>
          <p:cNvPr id="146" name="直接连接符 145"/>
          <p:cNvCxnSpPr>
            <a:stCxn id="117" idx="1"/>
          </p:cNvCxnSpPr>
          <p:nvPr/>
        </p:nvCxnSpPr>
        <p:spPr>
          <a:xfrm flipH="1">
            <a:off x="1141823" y="1746959"/>
            <a:ext cx="218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文本框 141"/>
          <p:cNvSpPr txBox="1"/>
          <p:nvPr/>
        </p:nvSpPr>
        <p:spPr>
          <a:xfrm>
            <a:off x="1054833" y="1861056"/>
            <a:ext cx="4276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sed</a:t>
            </a:r>
          </a:p>
        </p:txBody>
      </p:sp>
      <p:cxnSp>
        <p:nvCxnSpPr>
          <p:cNvPr id="150" name="直接连接符 149"/>
          <p:cNvCxnSpPr/>
          <p:nvPr/>
        </p:nvCxnSpPr>
        <p:spPr>
          <a:xfrm flipH="1">
            <a:off x="842931" y="1397635"/>
            <a:ext cx="553254" cy="1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38533" y="1389569"/>
            <a:ext cx="0" cy="7385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V="1">
            <a:off x="1828161" y="1222459"/>
            <a:ext cx="255476" cy="307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V="1">
            <a:off x="2095500" y="1393314"/>
            <a:ext cx="419682" cy="686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2692113" y="1036022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2719149" y="1721385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table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2676732" y="1089858"/>
            <a:ext cx="5263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卖部分</a:t>
            </a:r>
            <a:endParaRPr kumimoji="1" lang="en-US" altLang="zh-CN" sz="10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unstable</a:t>
            </a:r>
          </a:p>
        </p:txBody>
      </p:sp>
      <p:cxnSp>
        <p:nvCxnSpPr>
          <p:cNvPr id="171" name="直接连接符 170"/>
          <p:cNvCxnSpPr/>
          <p:nvPr/>
        </p:nvCxnSpPr>
        <p:spPr>
          <a:xfrm>
            <a:off x="2676732" y="1388110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2869804" y="1036022"/>
            <a:ext cx="0" cy="110767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5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直接连接符 147"/>
          <p:cNvCxnSpPr/>
          <p:nvPr/>
        </p:nvCxnSpPr>
        <p:spPr>
          <a:xfrm>
            <a:off x="1254999" y="1746959"/>
            <a:ext cx="0" cy="3811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87798"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在线、离线混合调度、资源超卖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2447109"/>
            <a:ext cx="5307088" cy="3851615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477875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不同业务部署在不同的集群中，单集群规模大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在线业务具有明显日级别波峰、波谷特性，用户为保证服务的性能和稳定性按照波峰申请资源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部分用户对于自己服务的资源使用情况不了解，申请资源时具有盲目性，通常申请过量资源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集群资源分配率高，使用率低，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平均资源利用率不到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-feature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：欧拉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支持能力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的支持，支持资源实时上报、计算超卖资源，作业驱逐。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scheduler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：集群调度器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的支持，在统一资源模型下支持多类型业务场景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62041" y="4146317"/>
            <a:ext cx="1531697" cy="1916945"/>
          </a:xfrm>
          <a:prstGeom prst="roundRect">
            <a:avLst>
              <a:gd name="adj" fmla="val 665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5238" y="3959341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Node1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77253" y="4219203"/>
            <a:ext cx="1853019" cy="1916945"/>
          </a:xfrm>
          <a:prstGeom prst="roundRect">
            <a:avLst>
              <a:gd name="adj" fmla="val 5198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2041" y="3957373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Node2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1013" y="4663252"/>
            <a:ext cx="1211205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55193" y="4647071"/>
            <a:ext cx="1529661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4590410" y="4778496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4957165" y="4778940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4778501" y="5142739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327481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1559936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4811" y="4834091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21111" y="511439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59935" y="5113947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68272" y="511830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55193" y="4320832"/>
            <a:ext cx="1529661" cy="293085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11012" y="4333298"/>
            <a:ext cx="1234458" cy="281621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转码、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76" y="3649390"/>
            <a:ext cx="291437" cy="283665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2091916" y="3607220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19505" y="3680141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  API Server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8552" y="259065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5927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1593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13143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69804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86329" y="4938445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92787" y="5154508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7" name="曲线连接符 36"/>
          <p:cNvCxnSpPr>
            <a:stCxn id="53" idx="2"/>
            <a:endCxn id="63" idx="0"/>
          </p:cNvCxnSpPr>
          <p:nvPr/>
        </p:nvCxnSpPr>
        <p:spPr>
          <a:xfrm rot="16200000" flipH="1">
            <a:off x="2337859" y="2168608"/>
            <a:ext cx="318061" cy="1587434"/>
          </a:xfrm>
          <a:prstGeom prst="curvedConnector3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8" name="曲线连接符 37"/>
          <p:cNvCxnSpPr>
            <a:stCxn id="30" idx="2"/>
            <a:endCxn id="63" idx="0"/>
          </p:cNvCxnSpPr>
          <p:nvPr/>
        </p:nvCxnSpPr>
        <p:spPr>
          <a:xfrm rot="16200000" flipH="1">
            <a:off x="2833854" y="2664604"/>
            <a:ext cx="318895" cy="594608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9" name="曲线连接符 38"/>
          <p:cNvCxnSpPr>
            <a:stCxn id="28" idx="2"/>
          </p:cNvCxnSpPr>
          <p:nvPr/>
        </p:nvCxnSpPr>
        <p:spPr>
          <a:xfrm rot="5400000">
            <a:off x="2338074" y="3266669"/>
            <a:ext cx="248975" cy="165609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0" name="曲线连接符 39"/>
          <p:cNvCxnSpPr>
            <a:stCxn id="28" idx="2"/>
            <a:endCxn id="11" idx="0"/>
          </p:cNvCxnSpPr>
          <p:nvPr/>
        </p:nvCxnSpPr>
        <p:spPr>
          <a:xfrm rot="16200000" flipH="1">
            <a:off x="3922697" y="3338136"/>
            <a:ext cx="248975" cy="151315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1" name="直接箭头连接符 40"/>
          <p:cNvCxnSpPr>
            <a:stCxn id="63" idx="2"/>
            <a:endCxn id="28" idx="0"/>
          </p:cNvCxnSpPr>
          <p:nvPr/>
        </p:nvCxnSpPr>
        <p:spPr>
          <a:xfrm>
            <a:off x="3290605" y="3484362"/>
            <a:ext cx="0" cy="12285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5152975" y="5517485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88917" y="5520991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19291" y="5520066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Spark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30647" y="4696294"/>
            <a:ext cx="816520" cy="5728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OBS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76732" y="5522391"/>
            <a:ext cx="900077" cy="446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SFS Turbo Cache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096934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35552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76249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0" name="直接箭头连接符 49"/>
          <p:cNvCxnSpPr>
            <a:stCxn id="42" idx="2"/>
            <a:endCxn id="49" idx="0"/>
          </p:cNvCxnSpPr>
          <p:nvPr/>
        </p:nvCxnSpPr>
        <p:spPr>
          <a:xfrm flipH="1">
            <a:off x="5337964" y="5767967"/>
            <a:ext cx="66381" cy="26358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1" name="直接箭头连接符 50"/>
          <p:cNvCxnSpPr>
            <a:stCxn id="43" idx="2"/>
            <a:endCxn id="48" idx="0"/>
          </p:cNvCxnSpPr>
          <p:nvPr/>
        </p:nvCxnSpPr>
        <p:spPr>
          <a:xfrm flipH="1">
            <a:off x="4797265" y="5771473"/>
            <a:ext cx="43022" cy="26007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2" name="直接箭头连接符 51"/>
          <p:cNvCxnSpPr>
            <a:stCxn id="44" idx="2"/>
            <a:endCxn id="47" idx="0"/>
          </p:cNvCxnSpPr>
          <p:nvPr/>
        </p:nvCxnSpPr>
        <p:spPr>
          <a:xfrm flipH="1">
            <a:off x="4258649" y="5770549"/>
            <a:ext cx="12013" cy="26100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360808" y="2591485"/>
            <a:ext cx="684729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>
            <a:off x="1446408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>
            <a:off x="1611914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>
            <a:off x="1790061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401804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333130" y="2606344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6351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748056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92625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2" name="曲线连接符 61"/>
          <p:cNvCxnSpPr>
            <a:stCxn id="58" idx="2"/>
            <a:endCxn id="63" idx="0"/>
          </p:cNvCxnSpPr>
          <p:nvPr/>
        </p:nvCxnSpPr>
        <p:spPr>
          <a:xfrm rot="5400000">
            <a:off x="3368990" y="2739770"/>
            <a:ext cx="303202" cy="45997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sp>
        <p:nvSpPr>
          <p:cNvPr id="63" name="圆角矩形 62"/>
          <p:cNvSpPr/>
          <p:nvPr/>
        </p:nvSpPr>
        <p:spPr>
          <a:xfrm>
            <a:off x="2091916" y="3121356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917131" y="3198771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调度引擎</a:t>
            </a:r>
          </a:p>
        </p:txBody>
      </p:sp>
      <p:pic>
        <p:nvPicPr>
          <p:cNvPr id="65" name="Picture 2" descr="Avat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4"/>
          <a:stretch/>
        </p:blipFill>
        <p:spPr bwMode="auto">
          <a:xfrm>
            <a:off x="2389324" y="3152629"/>
            <a:ext cx="416911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椭圆 65"/>
          <p:cNvSpPr/>
          <p:nvPr/>
        </p:nvSpPr>
        <p:spPr>
          <a:xfrm>
            <a:off x="4254724" y="4939991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408559" y="5120037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8" name="曲线连接符 67"/>
          <p:cNvCxnSpPr>
            <a:stCxn id="44" idx="2"/>
            <a:endCxn id="46" idx="3"/>
          </p:cNvCxnSpPr>
          <p:nvPr/>
        </p:nvCxnSpPr>
        <p:spPr>
          <a:xfrm rot="5400000" flipH="1">
            <a:off x="3911240" y="5411129"/>
            <a:ext cx="24990" cy="693853"/>
          </a:xfrm>
          <a:prstGeom prst="curvedConnector4">
            <a:avLst>
              <a:gd name="adj1" fmla="val -685807"/>
              <a:gd name="adj2" fmla="val 68114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69" name="曲线连接符 68"/>
          <p:cNvCxnSpPr>
            <a:stCxn id="43" idx="2"/>
            <a:endCxn id="46" idx="3"/>
          </p:cNvCxnSpPr>
          <p:nvPr/>
        </p:nvCxnSpPr>
        <p:spPr>
          <a:xfrm rot="5400000" flipH="1">
            <a:off x="4195591" y="5126778"/>
            <a:ext cx="25914" cy="1263479"/>
          </a:xfrm>
          <a:prstGeom prst="curvedConnector4">
            <a:avLst>
              <a:gd name="adj1" fmla="val -661344"/>
              <a:gd name="adj2" fmla="val 59948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1003629" y="5553820"/>
            <a:ext cx="502741" cy="238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715549" y="5552997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41823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841062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4" name="直接箭头连接符 73"/>
          <p:cNvCxnSpPr>
            <a:stCxn id="70" idx="2"/>
            <a:endCxn id="72" idx="0"/>
          </p:cNvCxnSpPr>
          <p:nvPr/>
        </p:nvCxnSpPr>
        <p:spPr>
          <a:xfrm>
            <a:off x="1254999" y="5792501"/>
            <a:ext cx="48539" cy="22594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75" name="直接箭头连接符 74"/>
          <p:cNvCxnSpPr>
            <a:stCxn id="71" idx="2"/>
            <a:endCxn id="73" idx="0"/>
          </p:cNvCxnSpPr>
          <p:nvPr/>
        </p:nvCxnSpPr>
        <p:spPr>
          <a:xfrm>
            <a:off x="1966920" y="5803479"/>
            <a:ext cx="35859" cy="21496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6" name="上下箭头 75"/>
          <p:cNvSpPr/>
          <p:nvPr/>
        </p:nvSpPr>
        <p:spPr>
          <a:xfrm>
            <a:off x="3078187" y="5286412"/>
            <a:ext cx="127115" cy="218761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7" name="曲线连接符 76"/>
          <p:cNvCxnSpPr>
            <a:stCxn id="71" idx="3"/>
            <a:endCxn id="46" idx="1"/>
          </p:cNvCxnSpPr>
          <p:nvPr/>
        </p:nvCxnSpPr>
        <p:spPr>
          <a:xfrm>
            <a:off x="2218289" y="5678239"/>
            <a:ext cx="458443" cy="6732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4347771" y="261188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42848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58514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8236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93902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3" name="曲线连接符 82"/>
          <p:cNvCxnSpPr>
            <a:stCxn id="78" idx="2"/>
            <a:endCxn id="63" idx="0"/>
          </p:cNvCxnSpPr>
          <p:nvPr/>
        </p:nvCxnSpPr>
        <p:spPr>
          <a:xfrm rot="5400000">
            <a:off x="3879079" y="2235217"/>
            <a:ext cx="297666" cy="147461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84" name="直接连接符 83"/>
          <p:cNvCxnSpPr/>
          <p:nvPr/>
        </p:nvCxnSpPr>
        <p:spPr>
          <a:xfrm flipV="1">
            <a:off x="513806" y="2122665"/>
            <a:ext cx="2819324" cy="5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1289718" y="214625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物理机</a:t>
            </a:r>
            <a:endParaRPr lang="es-ES" altLang="zh-CN" sz="1000" dirty="0" smtClean="0"/>
          </a:p>
        </p:txBody>
      </p:sp>
      <p:sp>
        <p:nvSpPr>
          <p:cNvPr id="89" name="矩形 88"/>
          <p:cNvSpPr/>
          <p:nvPr/>
        </p:nvSpPr>
        <p:spPr>
          <a:xfrm>
            <a:off x="2009091" y="214370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调度器</a:t>
            </a:r>
            <a:endParaRPr lang="es-ES" altLang="zh-CN" sz="1000" dirty="0" smtClean="0"/>
          </a:p>
        </p:txBody>
      </p:sp>
      <p:sp>
        <p:nvSpPr>
          <p:cNvPr id="117" name="圆角矩形 116"/>
          <p:cNvSpPr/>
          <p:nvPr/>
        </p:nvSpPr>
        <p:spPr>
          <a:xfrm>
            <a:off x="1360808" y="1388110"/>
            <a:ext cx="420299" cy="717698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8" name="圆角矩形 117"/>
          <p:cNvSpPr/>
          <p:nvPr/>
        </p:nvSpPr>
        <p:spPr>
          <a:xfrm>
            <a:off x="2095631" y="1036321"/>
            <a:ext cx="420299" cy="1064565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443969" y="1802677"/>
            <a:ext cx="115966" cy="1654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398880" y="179397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1605024" y="179748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396184" y="195486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608001" y="194987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1404503" y="158905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611914" y="158114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400146" y="141051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607557" y="140261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126047" y="179832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2332191" y="180183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2123351" y="195921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2335168" y="19542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2131670" y="16029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2339081" y="159502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127313" y="142439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2334724" y="141648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127310" y="1231984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334721" y="1224079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2122953" y="1053452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2330364" y="1045547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17" idx="1"/>
            <a:endCxn id="117" idx="3"/>
          </p:cNvCxnSpPr>
          <p:nvPr/>
        </p:nvCxnSpPr>
        <p:spPr>
          <a:xfrm>
            <a:off x="1360808" y="1746959"/>
            <a:ext cx="4202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/>
          <p:cNvSpPr txBox="1"/>
          <p:nvPr/>
        </p:nvSpPr>
        <p:spPr>
          <a:xfrm>
            <a:off x="702792" y="1502008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request</a:t>
            </a:r>
          </a:p>
        </p:txBody>
      </p:sp>
      <p:cxnSp>
        <p:nvCxnSpPr>
          <p:cNvPr id="146" name="直接连接符 145"/>
          <p:cNvCxnSpPr>
            <a:stCxn id="117" idx="1"/>
          </p:cNvCxnSpPr>
          <p:nvPr/>
        </p:nvCxnSpPr>
        <p:spPr>
          <a:xfrm flipH="1">
            <a:off x="1141823" y="1746959"/>
            <a:ext cx="218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文本框 141"/>
          <p:cNvSpPr txBox="1"/>
          <p:nvPr/>
        </p:nvSpPr>
        <p:spPr>
          <a:xfrm>
            <a:off x="1054833" y="1861056"/>
            <a:ext cx="4276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sed</a:t>
            </a:r>
          </a:p>
        </p:txBody>
      </p:sp>
      <p:cxnSp>
        <p:nvCxnSpPr>
          <p:cNvPr id="150" name="直接连接符 149"/>
          <p:cNvCxnSpPr/>
          <p:nvPr/>
        </p:nvCxnSpPr>
        <p:spPr>
          <a:xfrm flipH="1">
            <a:off x="842931" y="1397635"/>
            <a:ext cx="553254" cy="1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38533" y="1389569"/>
            <a:ext cx="0" cy="7385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V="1">
            <a:off x="1828161" y="1222459"/>
            <a:ext cx="255476" cy="307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V="1">
            <a:off x="2095500" y="1393314"/>
            <a:ext cx="419682" cy="686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2692113" y="1036022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2719149" y="1721385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table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2676732" y="1089858"/>
            <a:ext cx="5263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卖部分</a:t>
            </a:r>
            <a:endParaRPr kumimoji="1" lang="en-US" altLang="zh-CN" sz="10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unstable</a:t>
            </a:r>
          </a:p>
        </p:txBody>
      </p:sp>
      <p:cxnSp>
        <p:nvCxnSpPr>
          <p:cNvPr id="171" name="直接连接符 170"/>
          <p:cNvCxnSpPr/>
          <p:nvPr/>
        </p:nvCxnSpPr>
        <p:spPr>
          <a:xfrm>
            <a:off x="2676732" y="1388110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2869804" y="1036022"/>
            <a:ext cx="0" cy="110767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直接连接符 147"/>
          <p:cNvCxnSpPr/>
          <p:nvPr/>
        </p:nvCxnSpPr>
        <p:spPr>
          <a:xfrm>
            <a:off x="1254999" y="1746959"/>
            <a:ext cx="0" cy="3811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87798">
              <a:lnSpc>
                <a:spcPts val="3430"/>
              </a:lnSpc>
            </a:pPr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在线、离线混合调度、资源超卖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2447109"/>
            <a:ext cx="5307088" cy="3851615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2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2"/>
            <a:ext cx="4410236" cy="3477875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场景和诉求：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不同业务部署在不同的集群中，单集群规模大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在线业务具有明显日级别波峰、波谷特性，用户为保证服务的性能和稳定性按照波峰申请资源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部分用户对于自己服务的资源使用情况不了解，申请资源时具有盲目性，通常申请过量资源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集群资源分配率高，使用率低，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平均资源利用率不到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zh-CN" altLang="en-US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-feature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：欧拉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支持能力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kubelet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的支持，支持资源实时上报、计算超卖资源，作业驱逐。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3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scheduler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：集群调度器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，添加对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的支持，在统一资源模型下支持多类型业务场景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62041" y="4146317"/>
            <a:ext cx="1531697" cy="1916945"/>
          </a:xfrm>
          <a:prstGeom prst="roundRect">
            <a:avLst>
              <a:gd name="adj" fmla="val 6654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5238" y="3959341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Node1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877253" y="4219203"/>
            <a:ext cx="1853019" cy="1916945"/>
          </a:xfrm>
          <a:prstGeom prst="roundRect">
            <a:avLst>
              <a:gd name="adj" fmla="val 5198"/>
            </a:avLst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42041" y="3957373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Node2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1013" y="4663252"/>
            <a:ext cx="1211205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55193" y="4647071"/>
            <a:ext cx="1529661" cy="752719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4590410" y="4778496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4957165" y="4778940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4778501" y="5142739"/>
            <a:ext cx="116883" cy="132183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327481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1559936" y="4812161"/>
            <a:ext cx="116883" cy="145401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4811" y="4834091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21111" y="511439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59935" y="5113947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68272" y="5118300"/>
            <a:ext cx="122858" cy="101536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055193" y="4320832"/>
            <a:ext cx="1529661" cy="293085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11012" y="4333298"/>
            <a:ext cx="1234458" cy="281621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转码、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76" y="3649390"/>
            <a:ext cx="291437" cy="283665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2091916" y="3607220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19505" y="3680141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  API Server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278552" y="259065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5927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15930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13143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869804" y="2640530"/>
            <a:ext cx="122858" cy="122858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86329" y="4938445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92787" y="5154508"/>
            <a:ext cx="122858" cy="92305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7" name="曲线连接符 36"/>
          <p:cNvCxnSpPr>
            <a:stCxn id="53" idx="2"/>
            <a:endCxn id="63" idx="0"/>
          </p:cNvCxnSpPr>
          <p:nvPr/>
        </p:nvCxnSpPr>
        <p:spPr>
          <a:xfrm rot="16200000" flipH="1">
            <a:off x="2337859" y="2168608"/>
            <a:ext cx="318061" cy="1587434"/>
          </a:xfrm>
          <a:prstGeom prst="curvedConnector3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8" name="曲线连接符 37"/>
          <p:cNvCxnSpPr>
            <a:stCxn id="30" idx="2"/>
            <a:endCxn id="63" idx="0"/>
          </p:cNvCxnSpPr>
          <p:nvPr/>
        </p:nvCxnSpPr>
        <p:spPr>
          <a:xfrm rot="16200000" flipH="1">
            <a:off x="2833854" y="2664604"/>
            <a:ext cx="318895" cy="594608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39" name="曲线连接符 38"/>
          <p:cNvCxnSpPr>
            <a:stCxn id="28" idx="2"/>
          </p:cNvCxnSpPr>
          <p:nvPr/>
        </p:nvCxnSpPr>
        <p:spPr>
          <a:xfrm rot="5400000">
            <a:off x="2338074" y="3266669"/>
            <a:ext cx="248975" cy="1656090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0" name="曲线连接符 39"/>
          <p:cNvCxnSpPr>
            <a:stCxn id="28" idx="2"/>
            <a:endCxn id="11" idx="0"/>
          </p:cNvCxnSpPr>
          <p:nvPr/>
        </p:nvCxnSpPr>
        <p:spPr>
          <a:xfrm rot="16200000" flipH="1">
            <a:off x="3922697" y="3338136"/>
            <a:ext cx="248975" cy="151315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41" name="直接箭头连接符 40"/>
          <p:cNvCxnSpPr>
            <a:stCxn id="63" idx="2"/>
            <a:endCxn id="28" idx="0"/>
          </p:cNvCxnSpPr>
          <p:nvPr/>
        </p:nvCxnSpPr>
        <p:spPr>
          <a:xfrm>
            <a:off x="3290605" y="3484362"/>
            <a:ext cx="0" cy="12285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42" name="矩形 41"/>
          <p:cNvSpPr/>
          <p:nvPr/>
        </p:nvSpPr>
        <p:spPr>
          <a:xfrm>
            <a:off x="5152975" y="5517485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88917" y="5520991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19291" y="5520066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Spark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730647" y="4696294"/>
            <a:ext cx="816520" cy="5728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OBS</a:t>
            </a:r>
            <a:endParaRPr lang="zh-CN" altLang="en-US" sz="16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76732" y="5522391"/>
            <a:ext cx="900077" cy="4463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SFS Turbo Cache</a:t>
            </a:r>
            <a:endParaRPr lang="zh-CN" altLang="en-US" sz="105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096934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635552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76249" y="6031551"/>
            <a:ext cx="323429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0" name="直接箭头连接符 49"/>
          <p:cNvCxnSpPr>
            <a:stCxn id="42" idx="2"/>
            <a:endCxn id="49" idx="0"/>
          </p:cNvCxnSpPr>
          <p:nvPr/>
        </p:nvCxnSpPr>
        <p:spPr>
          <a:xfrm flipH="1">
            <a:off x="5337964" y="5767967"/>
            <a:ext cx="66381" cy="26358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1" name="直接箭头连接符 50"/>
          <p:cNvCxnSpPr>
            <a:stCxn id="43" idx="2"/>
            <a:endCxn id="48" idx="0"/>
          </p:cNvCxnSpPr>
          <p:nvPr/>
        </p:nvCxnSpPr>
        <p:spPr>
          <a:xfrm flipH="1">
            <a:off x="4797265" y="5771473"/>
            <a:ext cx="43022" cy="26007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52" name="直接箭头连接符 51"/>
          <p:cNvCxnSpPr>
            <a:stCxn id="44" idx="2"/>
            <a:endCxn id="47" idx="0"/>
          </p:cNvCxnSpPr>
          <p:nvPr/>
        </p:nvCxnSpPr>
        <p:spPr>
          <a:xfrm flipH="1">
            <a:off x="4258649" y="5770549"/>
            <a:ext cx="12013" cy="26100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360808" y="2591485"/>
            <a:ext cx="684729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>
            <a:off x="1446408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等腰三角形 54"/>
          <p:cNvSpPr/>
          <p:nvPr/>
        </p:nvSpPr>
        <p:spPr>
          <a:xfrm>
            <a:off x="1611914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等腰三角形 55"/>
          <p:cNvSpPr/>
          <p:nvPr/>
        </p:nvSpPr>
        <p:spPr>
          <a:xfrm>
            <a:off x="1790061" y="2596283"/>
            <a:ext cx="116883" cy="175935"/>
          </a:xfrm>
          <a:prstGeom prst="triangl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401804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333130" y="2606344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6351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748056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926259" y="2634558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2" name="曲线连接符 61"/>
          <p:cNvCxnSpPr>
            <a:stCxn id="58" idx="2"/>
            <a:endCxn id="63" idx="0"/>
          </p:cNvCxnSpPr>
          <p:nvPr/>
        </p:nvCxnSpPr>
        <p:spPr>
          <a:xfrm rot="5400000">
            <a:off x="3368990" y="2739770"/>
            <a:ext cx="303202" cy="45997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sp>
        <p:nvSpPr>
          <p:cNvPr id="63" name="圆角矩形 62"/>
          <p:cNvSpPr/>
          <p:nvPr/>
        </p:nvSpPr>
        <p:spPr>
          <a:xfrm>
            <a:off x="2091916" y="3121356"/>
            <a:ext cx="2397378" cy="363006"/>
          </a:xfrm>
          <a:prstGeom prst="roundRect">
            <a:avLst/>
          </a:prstGeom>
          <a:noFill/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917131" y="3198771"/>
            <a:ext cx="12442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526">
              <a:defRPr/>
            </a:pPr>
            <a:r>
              <a:rPr lang="en-US" altLang="zh-CN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05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调度引擎</a:t>
            </a:r>
          </a:p>
        </p:txBody>
      </p:sp>
      <p:pic>
        <p:nvPicPr>
          <p:cNvPr id="65" name="Picture 2" descr="Avat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4"/>
          <a:stretch/>
        </p:blipFill>
        <p:spPr bwMode="auto">
          <a:xfrm>
            <a:off x="2389324" y="3152629"/>
            <a:ext cx="416911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椭圆 65"/>
          <p:cNvSpPr/>
          <p:nvPr/>
        </p:nvSpPr>
        <p:spPr>
          <a:xfrm>
            <a:off x="4254724" y="4939991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408559" y="5120037"/>
            <a:ext cx="139703" cy="135271"/>
          </a:xfrm>
          <a:prstGeom prst="ellipse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8" name="曲线连接符 67"/>
          <p:cNvCxnSpPr>
            <a:stCxn id="44" idx="2"/>
            <a:endCxn id="46" idx="3"/>
          </p:cNvCxnSpPr>
          <p:nvPr/>
        </p:nvCxnSpPr>
        <p:spPr>
          <a:xfrm rot="5400000" flipH="1">
            <a:off x="3911240" y="5411129"/>
            <a:ext cx="24990" cy="693853"/>
          </a:xfrm>
          <a:prstGeom prst="curvedConnector4">
            <a:avLst>
              <a:gd name="adj1" fmla="val -685807"/>
              <a:gd name="adj2" fmla="val 68114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69" name="曲线连接符 68"/>
          <p:cNvCxnSpPr>
            <a:stCxn id="43" idx="2"/>
            <a:endCxn id="46" idx="3"/>
          </p:cNvCxnSpPr>
          <p:nvPr/>
        </p:nvCxnSpPr>
        <p:spPr>
          <a:xfrm rot="5400000" flipH="1">
            <a:off x="4195591" y="5126778"/>
            <a:ext cx="25914" cy="1263479"/>
          </a:xfrm>
          <a:prstGeom prst="curvedConnector4">
            <a:avLst>
              <a:gd name="adj1" fmla="val -661344"/>
              <a:gd name="adj2" fmla="val 59948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0" name="矩形 69"/>
          <p:cNvSpPr/>
          <p:nvPr/>
        </p:nvSpPr>
        <p:spPr>
          <a:xfrm>
            <a:off x="1003629" y="5553820"/>
            <a:ext cx="502741" cy="238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Web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715549" y="5552997"/>
            <a:ext cx="502741" cy="2504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110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tfjob</a:t>
            </a:r>
            <a:endParaRPr lang="zh-CN" altLang="en-US" sz="1100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141823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841062" y="6018443"/>
            <a:ext cx="323430" cy="167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altLang="zh-CN" sz="700" dirty="0">
                <a:solidFill>
                  <a:schemeClr val="bg2">
                    <a:lumMod val="10000"/>
                  </a:schemeClr>
                </a:solidFill>
                <a:latin typeface="Calibri"/>
                <a:ea typeface="宋体" panose="02010600030101010101" pitchFamily="2" charset="-122"/>
              </a:rPr>
              <a:t>ENI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4" name="直接箭头连接符 73"/>
          <p:cNvCxnSpPr>
            <a:stCxn id="70" idx="2"/>
            <a:endCxn id="72" idx="0"/>
          </p:cNvCxnSpPr>
          <p:nvPr/>
        </p:nvCxnSpPr>
        <p:spPr>
          <a:xfrm>
            <a:off x="1254999" y="5792501"/>
            <a:ext cx="48539" cy="22594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75" name="直接箭头连接符 74"/>
          <p:cNvCxnSpPr>
            <a:stCxn id="71" idx="2"/>
            <a:endCxn id="73" idx="0"/>
          </p:cNvCxnSpPr>
          <p:nvPr/>
        </p:nvCxnSpPr>
        <p:spPr>
          <a:xfrm>
            <a:off x="1966920" y="5803479"/>
            <a:ext cx="35859" cy="21496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6" name="上下箭头 75"/>
          <p:cNvSpPr/>
          <p:nvPr/>
        </p:nvSpPr>
        <p:spPr>
          <a:xfrm>
            <a:off x="3078187" y="5286412"/>
            <a:ext cx="127115" cy="218761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7" name="曲线连接符 76"/>
          <p:cNvCxnSpPr>
            <a:stCxn id="71" idx="3"/>
            <a:endCxn id="46" idx="1"/>
          </p:cNvCxnSpPr>
          <p:nvPr/>
        </p:nvCxnSpPr>
        <p:spPr>
          <a:xfrm>
            <a:off x="2218289" y="5678239"/>
            <a:ext cx="458443" cy="6732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tailEnd type="triangle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4347771" y="2611880"/>
            <a:ext cx="834893" cy="2118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en-US" sz="1799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42848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585149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8236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939023" y="2661759"/>
            <a:ext cx="122858" cy="122858"/>
          </a:xfrm>
          <a:prstGeom prst="rect">
            <a:avLst/>
          </a:prstGeom>
          <a:solidFill>
            <a:srgbClr val="FFCC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526">
              <a:defRPr/>
            </a:pPr>
            <a:endParaRPr lang="zh-CN" altLang="en-US" sz="17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83" name="曲线连接符 82"/>
          <p:cNvCxnSpPr>
            <a:stCxn id="78" idx="2"/>
            <a:endCxn id="63" idx="0"/>
          </p:cNvCxnSpPr>
          <p:nvPr/>
        </p:nvCxnSpPr>
        <p:spPr>
          <a:xfrm rot="5400000">
            <a:off x="3879079" y="2235217"/>
            <a:ext cx="297666" cy="1474612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  <a:effectLst/>
        </p:spPr>
      </p:cxnSp>
      <p:cxnSp>
        <p:nvCxnSpPr>
          <p:cNvPr id="84" name="直接连接符 83"/>
          <p:cNvCxnSpPr/>
          <p:nvPr/>
        </p:nvCxnSpPr>
        <p:spPr>
          <a:xfrm flipV="1">
            <a:off x="513806" y="2122665"/>
            <a:ext cx="2819324" cy="54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1289718" y="214625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 smtClean="0"/>
              <a:t>物理机</a:t>
            </a:r>
            <a:endParaRPr lang="es-ES" altLang="zh-CN" sz="1000" dirty="0" smtClean="0"/>
          </a:p>
        </p:txBody>
      </p:sp>
      <p:sp>
        <p:nvSpPr>
          <p:cNvPr id="89" name="矩形 88"/>
          <p:cNvSpPr/>
          <p:nvPr/>
        </p:nvSpPr>
        <p:spPr>
          <a:xfrm>
            <a:off x="2009091" y="214370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/>
              <a:t>调度器</a:t>
            </a:r>
            <a:endParaRPr lang="es-ES" altLang="zh-CN" sz="1000" dirty="0" smtClean="0"/>
          </a:p>
        </p:txBody>
      </p:sp>
      <p:sp>
        <p:nvSpPr>
          <p:cNvPr id="117" name="圆角矩形 116"/>
          <p:cNvSpPr/>
          <p:nvPr/>
        </p:nvSpPr>
        <p:spPr>
          <a:xfrm>
            <a:off x="1360808" y="1388110"/>
            <a:ext cx="420299" cy="717698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8" name="圆角矩形 117"/>
          <p:cNvSpPr/>
          <p:nvPr/>
        </p:nvSpPr>
        <p:spPr>
          <a:xfrm>
            <a:off x="2095631" y="1036321"/>
            <a:ext cx="420299" cy="1064565"/>
          </a:xfrm>
          <a:prstGeom prst="round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1443969" y="1802677"/>
            <a:ext cx="115966" cy="1654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398880" y="179397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>
            <a:off x="1605024" y="179748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>
            <a:off x="1396184" y="195486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>
            <a:off x="1608001" y="194987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4" name="椭圆 123"/>
          <p:cNvSpPr/>
          <p:nvPr/>
        </p:nvSpPr>
        <p:spPr>
          <a:xfrm>
            <a:off x="1404503" y="158905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/>
        </p:nvSpPr>
        <p:spPr>
          <a:xfrm>
            <a:off x="1611914" y="158114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1400146" y="141051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1607557" y="140261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2126047" y="179832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2332191" y="1801835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2123351" y="1959217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2335168" y="19542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2131670" y="1602926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2339081" y="1595021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2127313" y="1424394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2334724" y="1416489"/>
            <a:ext cx="161056" cy="1367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2127310" y="1231984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椭圆 136"/>
          <p:cNvSpPr/>
          <p:nvPr/>
        </p:nvSpPr>
        <p:spPr>
          <a:xfrm>
            <a:off x="2334721" y="1224079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椭圆 137"/>
          <p:cNvSpPr/>
          <p:nvPr/>
        </p:nvSpPr>
        <p:spPr>
          <a:xfrm>
            <a:off x="2122953" y="1053452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椭圆 138"/>
          <p:cNvSpPr/>
          <p:nvPr/>
        </p:nvSpPr>
        <p:spPr>
          <a:xfrm>
            <a:off x="2330364" y="1045547"/>
            <a:ext cx="161056" cy="136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1" name="直接连接符 140"/>
          <p:cNvCxnSpPr>
            <a:stCxn id="117" idx="1"/>
            <a:endCxn id="117" idx="3"/>
          </p:cNvCxnSpPr>
          <p:nvPr/>
        </p:nvCxnSpPr>
        <p:spPr>
          <a:xfrm>
            <a:off x="1360808" y="1746959"/>
            <a:ext cx="420299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本框 142"/>
          <p:cNvSpPr txBox="1"/>
          <p:nvPr/>
        </p:nvSpPr>
        <p:spPr>
          <a:xfrm>
            <a:off x="702792" y="1502008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request</a:t>
            </a:r>
          </a:p>
        </p:txBody>
      </p:sp>
      <p:cxnSp>
        <p:nvCxnSpPr>
          <p:cNvPr id="146" name="直接连接符 145"/>
          <p:cNvCxnSpPr>
            <a:stCxn id="117" idx="1"/>
          </p:cNvCxnSpPr>
          <p:nvPr/>
        </p:nvCxnSpPr>
        <p:spPr>
          <a:xfrm flipH="1">
            <a:off x="1141823" y="1746959"/>
            <a:ext cx="2189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文本框 141"/>
          <p:cNvSpPr txBox="1"/>
          <p:nvPr/>
        </p:nvSpPr>
        <p:spPr>
          <a:xfrm>
            <a:off x="1054833" y="1861056"/>
            <a:ext cx="42767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sed</a:t>
            </a:r>
          </a:p>
        </p:txBody>
      </p:sp>
      <p:cxnSp>
        <p:nvCxnSpPr>
          <p:cNvPr id="150" name="直接连接符 149"/>
          <p:cNvCxnSpPr/>
          <p:nvPr/>
        </p:nvCxnSpPr>
        <p:spPr>
          <a:xfrm flipH="1">
            <a:off x="842931" y="1397635"/>
            <a:ext cx="553254" cy="1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38533" y="1389569"/>
            <a:ext cx="0" cy="7385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V="1">
            <a:off x="1828161" y="1222459"/>
            <a:ext cx="255476" cy="3073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 flipV="1">
            <a:off x="2095500" y="1393314"/>
            <a:ext cx="419682" cy="686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2692113" y="1036022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/>
          <p:cNvSpPr txBox="1"/>
          <p:nvPr/>
        </p:nvSpPr>
        <p:spPr>
          <a:xfrm>
            <a:off x="2719149" y="1721385"/>
            <a:ext cx="5263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zh-CN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table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2676732" y="1089858"/>
            <a:ext cx="5263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</a:t>
            </a:r>
            <a:r>
              <a:rPr kumimoji="1" lang="zh-CN" altLang="en-US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卖部分</a:t>
            </a:r>
            <a:endParaRPr kumimoji="1" lang="en-US" altLang="zh-CN" sz="1000" dirty="0" smtClean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kumimoji="1" lang="en-US" altLang="zh-CN" sz="1000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unstable</a:t>
            </a:r>
          </a:p>
        </p:txBody>
      </p:sp>
      <p:cxnSp>
        <p:nvCxnSpPr>
          <p:cNvPr id="171" name="直接连接符 170"/>
          <p:cNvCxnSpPr/>
          <p:nvPr/>
        </p:nvCxnSpPr>
        <p:spPr>
          <a:xfrm>
            <a:off x="2676732" y="1388110"/>
            <a:ext cx="421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2869804" y="1036022"/>
            <a:ext cx="0" cy="110767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0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11">
            <a:extLst>
              <a:ext uri="{FF2B5EF4-FFF2-40B4-BE49-F238E27FC236}">
                <a16:creationId xmlns="" xmlns:a16="http://schemas.microsoft.com/office/drawing/2014/main" id="{D8C76CE7-6291-4809-A956-6BD31E1F1D87}"/>
              </a:ext>
            </a:extLst>
          </p:cNvPr>
          <p:cNvSpPr/>
          <p:nvPr/>
        </p:nvSpPr>
        <p:spPr>
          <a:xfrm>
            <a:off x="662781" y="1155701"/>
            <a:ext cx="6544056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圆角矩形 11">
            <a:extLst>
              <a:ext uri="{FF2B5EF4-FFF2-40B4-BE49-F238E27FC236}">
                <a16:creationId xmlns="" xmlns:a16="http://schemas.microsoft.com/office/drawing/2014/main" id="{AA2528F1-EEAE-4D23-91B0-5DDC15D12418}"/>
              </a:ext>
            </a:extLst>
          </p:cNvPr>
          <p:cNvSpPr/>
          <p:nvPr/>
        </p:nvSpPr>
        <p:spPr>
          <a:xfrm>
            <a:off x="7393781" y="1155701"/>
            <a:ext cx="4127500" cy="5143023"/>
          </a:xfrm>
          <a:prstGeom prst="rect">
            <a:avLst/>
          </a:prstGeom>
          <a:solidFill>
            <a:srgbClr val="FFFFFF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E3FEC38-953A-4880-97A6-E3ADFFA61D8D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某内容电商：</a:t>
            </a:r>
            <a:r>
              <a:rPr kumimoji="1" lang="en-US" altLang="zh-CN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kumimoji="1" lang="en-US" altLang="zh-CN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训练平台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E09538-2AB7-409B-8912-7EC1EF28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5" y="2689784"/>
            <a:ext cx="768496" cy="100381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D9309B-6381-4B3B-BBB6-5E2CB02F355D}"/>
              </a:ext>
            </a:extLst>
          </p:cNvPr>
          <p:cNvSpPr/>
          <p:nvPr/>
        </p:nvSpPr>
        <p:spPr>
          <a:xfrm>
            <a:off x="1889760" y="29271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在线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服务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47A5C8D-B676-4821-B40B-6934FB3B3ED5}"/>
              </a:ext>
            </a:extLst>
          </p:cNvPr>
          <p:cNvSpPr/>
          <p:nvPr/>
        </p:nvSpPr>
        <p:spPr>
          <a:xfrm>
            <a:off x="1889760" y="41562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标签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计算</a:t>
            </a:r>
          </a:p>
        </p:txBody>
      </p:sp>
      <p:sp>
        <p:nvSpPr>
          <p:cNvPr id="6" name="下箭头 29">
            <a:extLst>
              <a:ext uri="{FF2B5EF4-FFF2-40B4-BE49-F238E27FC236}">
                <a16:creationId xmlns="" xmlns:a16="http://schemas.microsoft.com/office/drawing/2014/main" id="{0BB79B89-A161-4228-A725-E11DBC5461D4}"/>
              </a:ext>
            </a:extLst>
          </p:cNvPr>
          <p:cNvSpPr/>
          <p:nvPr/>
        </p:nvSpPr>
        <p:spPr>
          <a:xfrm rot="16200000">
            <a:off x="2735711" y="4223909"/>
            <a:ext cx="186534" cy="373069"/>
          </a:xfrm>
          <a:prstGeom prst="downArrow">
            <a:avLst>
              <a:gd name="adj1" fmla="val 50000"/>
              <a:gd name="adj2" fmla="val 60706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4119911-5BD2-4521-9F44-7C94063BF0F6}"/>
              </a:ext>
            </a:extLst>
          </p:cNvPr>
          <p:cNvSpPr/>
          <p:nvPr/>
        </p:nvSpPr>
        <p:spPr>
          <a:xfrm>
            <a:off x="5094822" y="3073425"/>
            <a:ext cx="967855" cy="31119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模型训练 </a:t>
            </a:r>
          </a:p>
        </p:txBody>
      </p:sp>
      <p:sp>
        <p:nvSpPr>
          <p:cNvPr id="8" name="罐形 48">
            <a:extLst>
              <a:ext uri="{FF2B5EF4-FFF2-40B4-BE49-F238E27FC236}">
                <a16:creationId xmlns="" xmlns:a16="http://schemas.microsoft.com/office/drawing/2014/main" id="{192B977C-B1F7-4CE1-953E-12BF7E28C1C1}"/>
              </a:ext>
            </a:extLst>
          </p:cNvPr>
          <p:cNvSpPr/>
          <p:nvPr/>
        </p:nvSpPr>
        <p:spPr>
          <a:xfrm>
            <a:off x="6061401" y="1701800"/>
            <a:ext cx="956124" cy="505956"/>
          </a:xfrm>
          <a:prstGeom prst="can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模型</a:t>
            </a:r>
          </a:p>
        </p:txBody>
      </p:sp>
      <p:sp>
        <p:nvSpPr>
          <p:cNvPr id="9" name="下箭头 32">
            <a:extLst>
              <a:ext uri="{FF2B5EF4-FFF2-40B4-BE49-F238E27FC236}">
                <a16:creationId xmlns="" xmlns:a16="http://schemas.microsoft.com/office/drawing/2014/main" id="{5E375448-C1DB-42EB-8A89-0CF654F369F4}"/>
              </a:ext>
            </a:extLst>
          </p:cNvPr>
          <p:cNvSpPr/>
          <p:nvPr/>
        </p:nvSpPr>
        <p:spPr>
          <a:xfrm rot="10800000">
            <a:off x="6454403" y="2235011"/>
            <a:ext cx="170123" cy="3007148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3035183-A422-4624-AA23-29627FDED490}"/>
              </a:ext>
            </a:extLst>
          </p:cNvPr>
          <p:cNvSpPr txBox="1"/>
          <p:nvPr/>
        </p:nvSpPr>
        <p:spPr>
          <a:xfrm>
            <a:off x="6744260" y="2992248"/>
            <a:ext cx="184666" cy="149267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发布全量模型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B8B7ED7-63AD-4E4F-A7DB-2B9533B8B026}"/>
              </a:ext>
            </a:extLst>
          </p:cNvPr>
          <p:cNvSpPr/>
          <p:nvPr/>
        </p:nvSpPr>
        <p:spPr>
          <a:xfrm>
            <a:off x="3531084" y="1705004"/>
            <a:ext cx="1088119" cy="48310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模型推荐服务 </a:t>
            </a:r>
          </a:p>
        </p:txBody>
      </p:sp>
      <p:cxnSp>
        <p:nvCxnSpPr>
          <p:cNvPr id="12" name="直线箭头连接符 51">
            <a:extLst>
              <a:ext uri="{FF2B5EF4-FFF2-40B4-BE49-F238E27FC236}">
                <a16:creationId xmlns="" xmlns:a16="http://schemas.microsoft.com/office/drawing/2014/main" id="{2A55D856-2D2B-44B9-A7E8-063D7592EBD1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flipH="1" flipV="1">
            <a:off x="4619203" y="1946558"/>
            <a:ext cx="1442199" cy="8221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55">
            <a:extLst>
              <a:ext uri="{FF2B5EF4-FFF2-40B4-BE49-F238E27FC236}">
                <a16:creationId xmlns="" xmlns:a16="http://schemas.microsoft.com/office/drawing/2014/main" id="{1E3057A6-54F8-4C5D-91BF-CB9DC45DC562}"/>
              </a:ext>
            </a:extLst>
          </p:cNvPr>
          <p:cNvCxnSpPr>
            <a:cxnSpLocks/>
          </p:cNvCxnSpPr>
          <p:nvPr/>
        </p:nvCxnSpPr>
        <p:spPr>
          <a:xfrm flipH="1">
            <a:off x="1590620" y="3191385"/>
            <a:ext cx="310891" cy="0"/>
          </a:xfrm>
          <a:prstGeom prst="straightConnector1">
            <a:avLst/>
          </a:prstGeom>
          <a:ln w="19050">
            <a:solidFill>
              <a:srgbClr val="898989">
                <a:alpha val="4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箭头 38">
            <a:extLst>
              <a:ext uri="{FF2B5EF4-FFF2-40B4-BE49-F238E27FC236}">
                <a16:creationId xmlns="" xmlns:a16="http://schemas.microsoft.com/office/drawing/2014/main" id="{5CB572F5-A974-45DA-B13C-6254B50B8997}"/>
              </a:ext>
            </a:extLst>
          </p:cNvPr>
          <p:cNvSpPr/>
          <p:nvPr/>
        </p:nvSpPr>
        <p:spPr>
          <a:xfrm rot="16200000">
            <a:off x="2735711" y="3006479"/>
            <a:ext cx="186534" cy="373069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53D4F05-7B2B-4B05-BAA3-34CE02C564F7}"/>
              </a:ext>
            </a:extLst>
          </p:cNvPr>
          <p:cNvSpPr/>
          <p:nvPr/>
        </p:nvSpPr>
        <p:spPr>
          <a:xfrm>
            <a:off x="3833266" y="3530472"/>
            <a:ext cx="929733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Flink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训练数据生成</a:t>
            </a:r>
          </a:p>
        </p:txBody>
      </p:sp>
      <p:sp>
        <p:nvSpPr>
          <p:cNvPr id="16" name="下箭头 40">
            <a:extLst>
              <a:ext uri="{FF2B5EF4-FFF2-40B4-BE49-F238E27FC236}">
                <a16:creationId xmlns="" xmlns:a16="http://schemas.microsoft.com/office/drawing/2014/main" id="{48EA683E-E402-4F26-95B2-FF65F0DF748E}"/>
              </a:ext>
            </a:extLst>
          </p:cNvPr>
          <p:cNvSpPr/>
          <p:nvPr/>
        </p:nvSpPr>
        <p:spPr>
          <a:xfrm rot="16200000">
            <a:off x="4840032" y="3661783"/>
            <a:ext cx="186534" cy="29075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罐形 41">
            <a:extLst>
              <a:ext uri="{FF2B5EF4-FFF2-40B4-BE49-F238E27FC236}">
                <a16:creationId xmlns="" xmlns:a16="http://schemas.microsoft.com/office/drawing/2014/main" id="{260F8538-F916-4DE1-9C94-0BECE616F8F5}"/>
              </a:ext>
            </a:extLst>
          </p:cNvPr>
          <p:cNvSpPr/>
          <p:nvPr/>
        </p:nvSpPr>
        <p:spPr>
          <a:xfrm>
            <a:off x="3035875" y="2896039"/>
            <a:ext cx="863049" cy="579624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特征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KV</a:t>
            </a: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缓存</a:t>
            </a:r>
          </a:p>
        </p:txBody>
      </p:sp>
      <p:sp>
        <p:nvSpPr>
          <p:cNvPr id="18" name="罐形 41">
            <a:extLst>
              <a:ext uri="{FF2B5EF4-FFF2-40B4-BE49-F238E27FC236}">
                <a16:creationId xmlns="" xmlns:a16="http://schemas.microsoft.com/office/drawing/2014/main" id="{5D320B3D-A376-45D9-BF9E-093A0ACF3B2E}"/>
              </a:ext>
            </a:extLst>
          </p:cNvPr>
          <p:cNvSpPr/>
          <p:nvPr/>
        </p:nvSpPr>
        <p:spPr>
          <a:xfrm>
            <a:off x="5090081" y="4329137"/>
            <a:ext cx="984560" cy="493797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</a:t>
            </a:r>
          </a:p>
        </p:txBody>
      </p:sp>
      <p:sp>
        <p:nvSpPr>
          <p:cNvPr id="19" name="直角上箭头 44">
            <a:extLst>
              <a:ext uri="{FF2B5EF4-FFF2-40B4-BE49-F238E27FC236}">
                <a16:creationId xmlns="" xmlns:a16="http://schemas.microsoft.com/office/drawing/2014/main" id="{D3AD3E22-C2BD-44C9-9724-0EE7F9D6F67E}"/>
              </a:ext>
            </a:extLst>
          </p:cNvPr>
          <p:cNvSpPr/>
          <p:nvPr/>
        </p:nvSpPr>
        <p:spPr>
          <a:xfrm rot="5400000">
            <a:off x="1088960" y="3870674"/>
            <a:ext cx="795329" cy="595276"/>
          </a:xfrm>
          <a:prstGeom prst="bentUpArrow">
            <a:avLst>
              <a:gd name="adj1" fmla="val 18290"/>
              <a:gd name="adj2" fmla="val 22204"/>
              <a:gd name="adj3" fmla="val 37301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上箭头 45">
            <a:extLst>
              <a:ext uri="{FF2B5EF4-FFF2-40B4-BE49-F238E27FC236}">
                <a16:creationId xmlns="" xmlns:a16="http://schemas.microsoft.com/office/drawing/2014/main" id="{91261C6E-C5A3-4A40-8BA7-A459D95D1FA4}"/>
              </a:ext>
            </a:extLst>
          </p:cNvPr>
          <p:cNvSpPr/>
          <p:nvPr/>
        </p:nvSpPr>
        <p:spPr>
          <a:xfrm>
            <a:off x="3907215" y="4094509"/>
            <a:ext cx="542147" cy="382574"/>
          </a:xfrm>
          <a:prstGeom prst="bentUpArrow">
            <a:avLst>
              <a:gd name="adj1" fmla="val 29745"/>
              <a:gd name="adj2" fmla="val 26363"/>
              <a:gd name="adj3" fmla="val 2761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直角上箭头 46">
            <a:extLst>
              <a:ext uri="{FF2B5EF4-FFF2-40B4-BE49-F238E27FC236}">
                <a16:creationId xmlns="" xmlns:a16="http://schemas.microsoft.com/office/drawing/2014/main" id="{7EB53363-79D9-4C33-A68F-C456F189565B}"/>
              </a:ext>
            </a:extLst>
          </p:cNvPr>
          <p:cNvSpPr/>
          <p:nvPr/>
        </p:nvSpPr>
        <p:spPr>
          <a:xfrm flipV="1">
            <a:off x="3908256" y="3093089"/>
            <a:ext cx="541105" cy="382574"/>
          </a:xfrm>
          <a:prstGeom prst="bentUpArrow">
            <a:avLst>
              <a:gd name="adj1" fmla="val 28440"/>
              <a:gd name="adj2" fmla="val 38761"/>
              <a:gd name="adj3" fmla="val 2500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A344EFB-1E28-4D72-B4C1-1DC32A869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5" r="1697"/>
          <a:stretch/>
        </p:blipFill>
        <p:spPr>
          <a:xfrm>
            <a:off x="3028692" y="4211674"/>
            <a:ext cx="826445" cy="3530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02858D6-6F26-4EC6-A622-5CB49708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227" y="3604356"/>
            <a:ext cx="1068832" cy="344499"/>
          </a:xfrm>
          <a:prstGeom prst="rect">
            <a:avLst/>
          </a:prstGeom>
        </p:spPr>
      </p:pic>
      <p:sp>
        <p:nvSpPr>
          <p:cNvPr id="24" name="下箭头 50">
            <a:extLst>
              <a:ext uri="{FF2B5EF4-FFF2-40B4-BE49-F238E27FC236}">
                <a16:creationId xmlns="" xmlns:a16="http://schemas.microsoft.com/office/drawing/2014/main" id="{7C1AA605-5A70-4361-BE9F-100DB114033C}"/>
              </a:ext>
            </a:extLst>
          </p:cNvPr>
          <p:cNvSpPr/>
          <p:nvPr/>
        </p:nvSpPr>
        <p:spPr>
          <a:xfrm>
            <a:off x="5486784" y="3957805"/>
            <a:ext cx="165561" cy="35271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0609699-98DB-4EBE-AED9-025B8DCA98E8}"/>
              </a:ext>
            </a:extLst>
          </p:cNvPr>
          <p:cNvSpPr/>
          <p:nvPr/>
        </p:nvSpPr>
        <p:spPr>
          <a:xfrm>
            <a:off x="5058467" y="5346306"/>
            <a:ext cx="195905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基于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Volcano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的模型训练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5AFD343-02CF-4354-81AA-4F7E2F6D9587}"/>
              </a:ext>
            </a:extLst>
          </p:cNvPr>
          <p:cNvSpPr txBox="1"/>
          <p:nvPr/>
        </p:nvSpPr>
        <p:spPr>
          <a:xfrm>
            <a:off x="4289065" y="2543315"/>
            <a:ext cx="7053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发布更新 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AE0C7E88-27D4-49DB-81C4-3B3D179F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8464" y="2446889"/>
            <a:ext cx="1068832" cy="344499"/>
          </a:xfrm>
          <a:prstGeom prst="rect">
            <a:avLst/>
          </a:prstGeom>
        </p:spPr>
      </p:pic>
      <p:sp>
        <p:nvSpPr>
          <p:cNvPr id="28" name="下箭头 55">
            <a:extLst>
              <a:ext uri="{FF2B5EF4-FFF2-40B4-BE49-F238E27FC236}">
                <a16:creationId xmlns="" xmlns:a16="http://schemas.microsoft.com/office/drawing/2014/main" id="{D24F032D-30AB-42A5-9BFD-63427E315D71}"/>
              </a:ext>
            </a:extLst>
          </p:cNvPr>
          <p:cNvSpPr/>
          <p:nvPr/>
        </p:nvSpPr>
        <p:spPr>
          <a:xfrm rot="10800000">
            <a:off x="5496092" y="3395165"/>
            <a:ext cx="171711" cy="212697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肘形连接符 60">
            <a:extLst>
              <a:ext uri="{FF2B5EF4-FFF2-40B4-BE49-F238E27FC236}">
                <a16:creationId xmlns="" xmlns:a16="http://schemas.microsoft.com/office/drawing/2014/main" id="{9D634B09-7854-40B9-9D39-901C8B1549C6}"/>
              </a:ext>
            </a:extLst>
          </p:cNvPr>
          <p:cNvCxnSpPr>
            <a:stCxn id="11" idx="1"/>
            <a:endCxn id="4" idx="0"/>
          </p:cNvCxnSpPr>
          <p:nvPr/>
        </p:nvCxnSpPr>
        <p:spPr>
          <a:xfrm rot="10800000" flipV="1">
            <a:off x="2241485" y="1946557"/>
            <a:ext cx="1289599" cy="980571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箭头 69">
            <a:extLst>
              <a:ext uri="{FF2B5EF4-FFF2-40B4-BE49-F238E27FC236}">
                <a16:creationId xmlns="" xmlns:a16="http://schemas.microsoft.com/office/drawing/2014/main" id="{D8E593E4-2D2C-4725-B896-9AB9B726778F}"/>
              </a:ext>
            </a:extLst>
          </p:cNvPr>
          <p:cNvSpPr/>
          <p:nvPr/>
        </p:nvSpPr>
        <p:spPr>
          <a:xfrm rot="10800000">
            <a:off x="5479268" y="2806791"/>
            <a:ext cx="152640" cy="251231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下箭头 75">
            <a:extLst>
              <a:ext uri="{FF2B5EF4-FFF2-40B4-BE49-F238E27FC236}">
                <a16:creationId xmlns="" xmlns:a16="http://schemas.microsoft.com/office/drawing/2014/main" id="{CC812E9B-EC29-428B-A2BD-E0C5D5E60BC7}"/>
              </a:ext>
            </a:extLst>
          </p:cNvPr>
          <p:cNvSpPr/>
          <p:nvPr/>
        </p:nvSpPr>
        <p:spPr>
          <a:xfrm>
            <a:off x="5496595" y="4871969"/>
            <a:ext cx="155748" cy="370192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8">
            <a:extLst>
              <a:ext uri="{FF2B5EF4-FFF2-40B4-BE49-F238E27FC236}">
                <a16:creationId xmlns="" xmlns:a16="http://schemas.microsoft.com/office/drawing/2014/main" id="{B663D4CB-409D-45C6-A4B0-4539733BD451}"/>
              </a:ext>
            </a:extLst>
          </p:cNvPr>
          <p:cNvSpPr txBox="1"/>
          <p:nvPr/>
        </p:nvSpPr>
        <p:spPr>
          <a:xfrm>
            <a:off x="7564517" y="1462237"/>
            <a:ext cx="3874083" cy="449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电商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，近千亿级参数推荐模型，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在线、离线训练平台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训练集群近千台计算节点，计算密集型模型，单个训练任务包含上百个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达到最佳拓扑调度，训练速度优化到最佳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集群资源规划自动化，无需人工手动配置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同集群大小作业资源竞争、要求提供防饿死机制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改造后，总体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训练速度提升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应用感知调度，无需人工提前规划资源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的调度，解决大作业饿死问题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4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11">
            <a:extLst>
              <a:ext uri="{FF2B5EF4-FFF2-40B4-BE49-F238E27FC236}">
                <a16:creationId xmlns="" xmlns:a16="http://schemas.microsoft.com/office/drawing/2014/main" id="{D8C76CE7-6291-4809-A956-6BD31E1F1D87}"/>
              </a:ext>
            </a:extLst>
          </p:cNvPr>
          <p:cNvSpPr/>
          <p:nvPr/>
        </p:nvSpPr>
        <p:spPr>
          <a:xfrm>
            <a:off x="662781" y="1155701"/>
            <a:ext cx="6544056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圆角矩形 11">
            <a:extLst>
              <a:ext uri="{FF2B5EF4-FFF2-40B4-BE49-F238E27FC236}">
                <a16:creationId xmlns="" xmlns:a16="http://schemas.microsoft.com/office/drawing/2014/main" id="{AA2528F1-EEAE-4D23-91B0-5DDC15D12418}"/>
              </a:ext>
            </a:extLst>
          </p:cNvPr>
          <p:cNvSpPr/>
          <p:nvPr/>
        </p:nvSpPr>
        <p:spPr>
          <a:xfrm>
            <a:off x="7393781" y="1155701"/>
            <a:ext cx="4127500" cy="5143023"/>
          </a:xfrm>
          <a:prstGeom prst="rect">
            <a:avLst/>
          </a:prstGeom>
          <a:solidFill>
            <a:srgbClr val="FFFFFF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E3FEC38-953A-4880-97A6-E3ADFFA61D8D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某内容电商：</a:t>
            </a:r>
            <a:r>
              <a:rPr kumimoji="1" lang="en-US" altLang="zh-CN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kumimoji="1" lang="en-US" altLang="zh-CN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训练平台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E09538-2AB7-409B-8912-7EC1EF28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5" y="2689784"/>
            <a:ext cx="768496" cy="100381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D9309B-6381-4B3B-BBB6-5E2CB02F355D}"/>
              </a:ext>
            </a:extLst>
          </p:cNvPr>
          <p:cNvSpPr/>
          <p:nvPr/>
        </p:nvSpPr>
        <p:spPr>
          <a:xfrm>
            <a:off x="1889760" y="29271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在线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服务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47A5C8D-B676-4821-B40B-6934FB3B3ED5}"/>
              </a:ext>
            </a:extLst>
          </p:cNvPr>
          <p:cNvSpPr/>
          <p:nvPr/>
        </p:nvSpPr>
        <p:spPr>
          <a:xfrm>
            <a:off x="1889760" y="41562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标签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计算</a:t>
            </a:r>
          </a:p>
        </p:txBody>
      </p:sp>
      <p:sp>
        <p:nvSpPr>
          <p:cNvPr id="6" name="下箭头 29">
            <a:extLst>
              <a:ext uri="{FF2B5EF4-FFF2-40B4-BE49-F238E27FC236}">
                <a16:creationId xmlns="" xmlns:a16="http://schemas.microsoft.com/office/drawing/2014/main" id="{0BB79B89-A161-4228-A725-E11DBC5461D4}"/>
              </a:ext>
            </a:extLst>
          </p:cNvPr>
          <p:cNvSpPr/>
          <p:nvPr/>
        </p:nvSpPr>
        <p:spPr>
          <a:xfrm rot="16200000">
            <a:off x="2735711" y="4223909"/>
            <a:ext cx="186534" cy="373069"/>
          </a:xfrm>
          <a:prstGeom prst="downArrow">
            <a:avLst>
              <a:gd name="adj1" fmla="val 50000"/>
              <a:gd name="adj2" fmla="val 60706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4119911-5BD2-4521-9F44-7C94063BF0F6}"/>
              </a:ext>
            </a:extLst>
          </p:cNvPr>
          <p:cNvSpPr/>
          <p:nvPr/>
        </p:nvSpPr>
        <p:spPr>
          <a:xfrm>
            <a:off x="5094822" y="3073425"/>
            <a:ext cx="967855" cy="31119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模型训练 </a:t>
            </a:r>
          </a:p>
        </p:txBody>
      </p:sp>
      <p:sp>
        <p:nvSpPr>
          <p:cNvPr id="8" name="罐形 48">
            <a:extLst>
              <a:ext uri="{FF2B5EF4-FFF2-40B4-BE49-F238E27FC236}">
                <a16:creationId xmlns="" xmlns:a16="http://schemas.microsoft.com/office/drawing/2014/main" id="{192B977C-B1F7-4CE1-953E-12BF7E28C1C1}"/>
              </a:ext>
            </a:extLst>
          </p:cNvPr>
          <p:cNvSpPr/>
          <p:nvPr/>
        </p:nvSpPr>
        <p:spPr>
          <a:xfrm>
            <a:off x="6061401" y="1701800"/>
            <a:ext cx="956124" cy="505956"/>
          </a:xfrm>
          <a:prstGeom prst="can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模型</a:t>
            </a:r>
          </a:p>
        </p:txBody>
      </p:sp>
      <p:sp>
        <p:nvSpPr>
          <p:cNvPr id="9" name="下箭头 32">
            <a:extLst>
              <a:ext uri="{FF2B5EF4-FFF2-40B4-BE49-F238E27FC236}">
                <a16:creationId xmlns="" xmlns:a16="http://schemas.microsoft.com/office/drawing/2014/main" id="{5E375448-C1DB-42EB-8A89-0CF654F369F4}"/>
              </a:ext>
            </a:extLst>
          </p:cNvPr>
          <p:cNvSpPr/>
          <p:nvPr/>
        </p:nvSpPr>
        <p:spPr>
          <a:xfrm rot="10800000">
            <a:off x="6454403" y="2235011"/>
            <a:ext cx="170123" cy="3007148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3035183-A422-4624-AA23-29627FDED490}"/>
              </a:ext>
            </a:extLst>
          </p:cNvPr>
          <p:cNvSpPr txBox="1"/>
          <p:nvPr/>
        </p:nvSpPr>
        <p:spPr>
          <a:xfrm>
            <a:off x="6744260" y="2992248"/>
            <a:ext cx="184666" cy="149267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发布全量模型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B8B7ED7-63AD-4E4F-A7DB-2B9533B8B026}"/>
              </a:ext>
            </a:extLst>
          </p:cNvPr>
          <p:cNvSpPr/>
          <p:nvPr/>
        </p:nvSpPr>
        <p:spPr>
          <a:xfrm>
            <a:off x="3531084" y="1705004"/>
            <a:ext cx="1088119" cy="48310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模型推荐服务 </a:t>
            </a:r>
          </a:p>
        </p:txBody>
      </p:sp>
      <p:cxnSp>
        <p:nvCxnSpPr>
          <p:cNvPr id="12" name="直线箭头连接符 51">
            <a:extLst>
              <a:ext uri="{FF2B5EF4-FFF2-40B4-BE49-F238E27FC236}">
                <a16:creationId xmlns="" xmlns:a16="http://schemas.microsoft.com/office/drawing/2014/main" id="{2A55D856-2D2B-44B9-A7E8-063D7592EBD1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flipH="1" flipV="1">
            <a:off x="4619203" y="1946558"/>
            <a:ext cx="1442199" cy="8221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55">
            <a:extLst>
              <a:ext uri="{FF2B5EF4-FFF2-40B4-BE49-F238E27FC236}">
                <a16:creationId xmlns="" xmlns:a16="http://schemas.microsoft.com/office/drawing/2014/main" id="{1E3057A6-54F8-4C5D-91BF-CB9DC45DC562}"/>
              </a:ext>
            </a:extLst>
          </p:cNvPr>
          <p:cNvCxnSpPr>
            <a:cxnSpLocks/>
          </p:cNvCxnSpPr>
          <p:nvPr/>
        </p:nvCxnSpPr>
        <p:spPr>
          <a:xfrm flipH="1">
            <a:off x="1590620" y="3191385"/>
            <a:ext cx="310891" cy="0"/>
          </a:xfrm>
          <a:prstGeom prst="straightConnector1">
            <a:avLst/>
          </a:prstGeom>
          <a:ln w="19050">
            <a:solidFill>
              <a:srgbClr val="898989">
                <a:alpha val="4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箭头 38">
            <a:extLst>
              <a:ext uri="{FF2B5EF4-FFF2-40B4-BE49-F238E27FC236}">
                <a16:creationId xmlns="" xmlns:a16="http://schemas.microsoft.com/office/drawing/2014/main" id="{5CB572F5-A974-45DA-B13C-6254B50B8997}"/>
              </a:ext>
            </a:extLst>
          </p:cNvPr>
          <p:cNvSpPr/>
          <p:nvPr/>
        </p:nvSpPr>
        <p:spPr>
          <a:xfrm rot="16200000">
            <a:off x="2735711" y="3006479"/>
            <a:ext cx="186534" cy="373069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53D4F05-7B2B-4B05-BAA3-34CE02C564F7}"/>
              </a:ext>
            </a:extLst>
          </p:cNvPr>
          <p:cNvSpPr/>
          <p:nvPr/>
        </p:nvSpPr>
        <p:spPr>
          <a:xfrm>
            <a:off x="3833266" y="3530472"/>
            <a:ext cx="929733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Flink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训练数据生成</a:t>
            </a:r>
          </a:p>
        </p:txBody>
      </p:sp>
      <p:sp>
        <p:nvSpPr>
          <p:cNvPr id="16" name="下箭头 40">
            <a:extLst>
              <a:ext uri="{FF2B5EF4-FFF2-40B4-BE49-F238E27FC236}">
                <a16:creationId xmlns="" xmlns:a16="http://schemas.microsoft.com/office/drawing/2014/main" id="{48EA683E-E402-4F26-95B2-FF65F0DF748E}"/>
              </a:ext>
            </a:extLst>
          </p:cNvPr>
          <p:cNvSpPr/>
          <p:nvPr/>
        </p:nvSpPr>
        <p:spPr>
          <a:xfrm rot="16200000">
            <a:off x="4840032" y="3661783"/>
            <a:ext cx="186534" cy="29075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罐形 41">
            <a:extLst>
              <a:ext uri="{FF2B5EF4-FFF2-40B4-BE49-F238E27FC236}">
                <a16:creationId xmlns="" xmlns:a16="http://schemas.microsoft.com/office/drawing/2014/main" id="{260F8538-F916-4DE1-9C94-0BECE616F8F5}"/>
              </a:ext>
            </a:extLst>
          </p:cNvPr>
          <p:cNvSpPr/>
          <p:nvPr/>
        </p:nvSpPr>
        <p:spPr>
          <a:xfrm>
            <a:off x="3035875" y="2896039"/>
            <a:ext cx="863049" cy="579624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特征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KV</a:t>
            </a: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缓存</a:t>
            </a:r>
          </a:p>
        </p:txBody>
      </p:sp>
      <p:sp>
        <p:nvSpPr>
          <p:cNvPr id="18" name="罐形 41">
            <a:extLst>
              <a:ext uri="{FF2B5EF4-FFF2-40B4-BE49-F238E27FC236}">
                <a16:creationId xmlns="" xmlns:a16="http://schemas.microsoft.com/office/drawing/2014/main" id="{5D320B3D-A376-45D9-BF9E-093A0ACF3B2E}"/>
              </a:ext>
            </a:extLst>
          </p:cNvPr>
          <p:cNvSpPr/>
          <p:nvPr/>
        </p:nvSpPr>
        <p:spPr>
          <a:xfrm>
            <a:off x="5090081" y="4329137"/>
            <a:ext cx="984560" cy="493797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</a:t>
            </a:r>
          </a:p>
        </p:txBody>
      </p:sp>
      <p:sp>
        <p:nvSpPr>
          <p:cNvPr id="19" name="直角上箭头 44">
            <a:extLst>
              <a:ext uri="{FF2B5EF4-FFF2-40B4-BE49-F238E27FC236}">
                <a16:creationId xmlns="" xmlns:a16="http://schemas.microsoft.com/office/drawing/2014/main" id="{D3AD3E22-C2BD-44C9-9724-0EE7F9D6F67E}"/>
              </a:ext>
            </a:extLst>
          </p:cNvPr>
          <p:cNvSpPr/>
          <p:nvPr/>
        </p:nvSpPr>
        <p:spPr>
          <a:xfrm rot="5400000">
            <a:off x="1088960" y="3870674"/>
            <a:ext cx="795329" cy="595276"/>
          </a:xfrm>
          <a:prstGeom prst="bentUpArrow">
            <a:avLst>
              <a:gd name="adj1" fmla="val 18290"/>
              <a:gd name="adj2" fmla="val 22204"/>
              <a:gd name="adj3" fmla="val 37301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上箭头 45">
            <a:extLst>
              <a:ext uri="{FF2B5EF4-FFF2-40B4-BE49-F238E27FC236}">
                <a16:creationId xmlns="" xmlns:a16="http://schemas.microsoft.com/office/drawing/2014/main" id="{91261C6E-C5A3-4A40-8BA7-A459D95D1FA4}"/>
              </a:ext>
            </a:extLst>
          </p:cNvPr>
          <p:cNvSpPr/>
          <p:nvPr/>
        </p:nvSpPr>
        <p:spPr>
          <a:xfrm>
            <a:off x="3907215" y="4094509"/>
            <a:ext cx="542147" cy="382574"/>
          </a:xfrm>
          <a:prstGeom prst="bentUpArrow">
            <a:avLst>
              <a:gd name="adj1" fmla="val 29745"/>
              <a:gd name="adj2" fmla="val 26363"/>
              <a:gd name="adj3" fmla="val 2761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直角上箭头 46">
            <a:extLst>
              <a:ext uri="{FF2B5EF4-FFF2-40B4-BE49-F238E27FC236}">
                <a16:creationId xmlns="" xmlns:a16="http://schemas.microsoft.com/office/drawing/2014/main" id="{7EB53363-79D9-4C33-A68F-C456F189565B}"/>
              </a:ext>
            </a:extLst>
          </p:cNvPr>
          <p:cNvSpPr/>
          <p:nvPr/>
        </p:nvSpPr>
        <p:spPr>
          <a:xfrm flipV="1">
            <a:off x="3908256" y="3093089"/>
            <a:ext cx="541105" cy="382574"/>
          </a:xfrm>
          <a:prstGeom prst="bentUpArrow">
            <a:avLst>
              <a:gd name="adj1" fmla="val 28440"/>
              <a:gd name="adj2" fmla="val 38761"/>
              <a:gd name="adj3" fmla="val 2500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A344EFB-1E28-4D72-B4C1-1DC32A869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5" r="1697"/>
          <a:stretch/>
        </p:blipFill>
        <p:spPr>
          <a:xfrm>
            <a:off x="3028692" y="4211674"/>
            <a:ext cx="826445" cy="3530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02858D6-6F26-4EC6-A622-5CB49708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227" y="3604356"/>
            <a:ext cx="1068832" cy="344499"/>
          </a:xfrm>
          <a:prstGeom prst="rect">
            <a:avLst/>
          </a:prstGeom>
        </p:spPr>
      </p:pic>
      <p:sp>
        <p:nvSpPr>
          <p:cNvPr id="24" name="下箭头 50">
            <a:extLst>
              <a:ext uri="{FF2B5EF4-FFF2-40B4-BE49-F238E27FC236}">
                <a16:creationId xmlns="" xmlns:a16="http://schemas.microsoft.com/office/drawing/2014/main" id="{7C1AA605-5A70-4361-BE9F-100DB114033C}"/>
              </a:ext>
            </a:extLst>
          </p:cNvPr>
          <p:cNvSpPr/>
          <p:nvPr/>
        </p:nvSpPr>
        <p:spPr>
          <a:xfrm>
            <a:off x="5486784" y="3957805"/>
            <a:ext cx="165561" cy="35271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0609699-98DB-4EBE-AED9-025B8DCA98E8}"/>
              </a:ext>
            </a:extLst>
          </p:cNvPr>
          <p:cNvSpPr/>
          <p:nvPr/>
        </p:nvSpPr>
        <p:spPr>
          <a:xfrm>
            <a:off x="5058467" y="5346306"/>
            <a:ext cx="195905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基于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Volcano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的模型训练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5AFD343-02CF-4354-81AA-4F7E2F6D9587}"/>
              </a:ext>
            </a:extLst>
          </p:cNvPr>
          <p:cNvSpPr txBox="1"/>
          <p:nvPr/>
        </p:nvSpPr>
        <p:spPr>
          <a:xfrm>
            <a:off x="4289065" y="2543315"/>
            <a:ext cx="7053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发布更新 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AE0C7E88-27D4-49DB-81C4-3B3D179F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8464" y="2446889"/>
            <a:ext cx="1068832" cy="344499"/>
          </a:xfrm>
          <a:prstGeom prst="rect">
            <a:avLst/>
          </a:prstGeom>
        </p:spPr>
      </p:pic>
      <p:sp>
        <p:nvSpPr>
          <p:cNvPr id="28" name="下箭头 55">
            <a:extLst>
              <a:ext uri="{FF2B5EF4-FFF2-40B4-BE49-F238E27FC236}">
                <a16:creationId xmlns="" xmlns:a16="http://schemas.microsoft.com/office/drawing/2014/main" id="{D24F032D-30AB-42A5-9BFD-63427E315D71}"/>
              </a:ext>
            </a:extLst>
          </p:cNvPr>
          <p:cNvSpPr/>
          <p:nvPr/>
        </p:nvSpPr>
        <p:spPr>
          <a:xfrm rot="10800000">
            <a:off x="5496092" y="3395165"/>
            <a:ext cx="171711" cy="212697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肘形连接符 60">
            <a:extLst>
              <a:ext uri="{FF2B5EF4-FFF2-40B4-BE49-F238E27FC236}">
                <a16:creationId xmlns="" xmlns:a16="http://schemas.microsoft.com/office/drawing/2014/main" id="{9D634B09-7854-40B9-9D39-901C8B1549C6}"/>
              </a:ext>
            </a:extLst>
          </p:cNvPr>
          <p:cNvCxnSpPr>
            <a:stCxn id="11" idx="1"/>
            <a:endCxn id="4" idx="0"/>
          </p:cNvCxnSpPr>
          <p:nvPr/>
        </p:nvCxnSpPr>
        <p:spPr>
          <a:xfrm rot="10800000" flipV="1">
            <a:off x="2241485" y="1946557"/>
            <a:ext cx="1289599" cy="980571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箭头 69">
            <a:extLst>
              <a:ext uri="{FF2B5EF4-FFF2-40B4-BE49-F238E27FC236}">
                <a16:creationId xmlns="" xmlns:a16="http://schemas.microsoft.com/office/drawing/2014/main" id="{D8E593E4-2D2C-4725-B896-9AB9B726778F}"/>
              </a:ext>
            </a:extLst>
          </p:cNvPr>
          <p:cNvSpPr/>
          <p:nvPr/>
        </p:nvSpPr>
        <p:spPr>
          <a:xfrm rot="10800000">
            <a:off x="5479268" y="2806791"/>
            <a:ext cx="152640" cy="251231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下箭头 75">
            <a:extLst>
              <a:ext uri="{FF2B5EF4-FFF2-40B4-BE49-F238E27FC236}">
                <a16:creationId xmlns="" xmlns:a16="http://schemas.microsoft.com/office/drawing/2014/main" id="{CC812E9B-EC29-428B-A2BD-E0C5D5E60BC7}"/>
              </a:ext>
            </a:extLst>
          </p:cNvPr>
          <p:cNvSpPr/>
          <p:nvPr/>
        </p:nvSpPr>
        <p:spPr>
          <a:xfrm>
            <a:off x="5496595" y="4871969"/>
            <a:ext cx="155748" cy="370192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8">
            <a:extLst>
              <a:ext uri="{FF2B5EF4-FFF2-40B4-BE49-F238E27FC236}">
                <a16:creationId xmlns="" xmlns:a16="http://schemas.microsoft.com/office/drawing/2014/main" id="{B663D4CB-409D-45C6-A4B0-4539733BD451}"/>
              </a:ext>
            </a:extLst>
          </p:cNvPr>
          <p:cNvSpPr txBox="1"/>
          <p:nvPr/>
        </p:nvSpPr>
        <p:spPr>
          <a:xfrm>
            <a:off x="7564517" y="1462237"/>
            <a:ext cx="3874083" cy="449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电商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，近千亿级参数推荐模型，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在线、离线训练平台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训练集群近千台计算节点，计算密集型模型，单个训练任务包含上百个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达到最佳拓扑调度，训练速度优化到最佳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集群资源规划自动化，无需人工手动配置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同集群大小作业资源竞争、要求提供防饿死机制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改造后，总体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训练速度提升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应用感知调度，无需人工提前规划资源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的调度，解决大作业饿死问题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11">
            <a:extLst>
              <a:ext uri="{FF2B5EF4-FFF2-40B4-BE49-F238E27FC236}">
                <a16:creationId xmlns="" xmlns:a16="http://schemas.microsoft.com/office/drawing/2014/main" id="{D8C76CE7-6291-4809-A956-6BD31E1F1D87}"/>
              </a:ext>
            </a:extLst>
          </p:cNvPr>
          <p:cNvSpPr/>
          <p:nvPr/>
        </p:nvSpPr>
        <p:spPr>
          <a:xfrm>
            <a:off x="662781" y="1155701"/>
            <a:ext cx="6544056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圆角矩形 11">
            <a:extLst>
              <a:ext uri="{FF2B5EF4-FFF2-40B4-BE49-F238E27FC236}">
                <a16:creationId xmlns="" xmlns:a16="http://schemas.microsoft.com/office/drawing/2014/main" id="{AA2528F1-EEAE-4D23-91B0-5DDC15D12418}"/>
              </a:ext>
            </a:extLst>
          </p:cNvPr>
          <p:cNvSpPr/>
          <p:nvPr/>
        </p:nvSpPr>
        <p:spPr>
          <a:xfrm>
            <a:off x="7393781" y="1155701"/>
            <a:ext cx="4127500" cy="5143023"/>
          </a:xfrm>
          <a:prstGeom prst="rect">
            <a:avLst/>
          </a:prstGeom>
          <a:solidFill>
            <a:srgbClr val="FFFFFF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E3FEC38-953A-4880-97A6-E3ADFFA61D8D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某内容电商：</a:t>
            </a:r>
            <a:r>
              <a:rPr kumimoji="1" lang="en-US" altLang="zh-CN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kumimoji="1" lang="en-US" altLang="zh-CN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训练平台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E09538-2AB7-409B-8912-7EC1EF28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5" y="2689784"/>
            <a:ext cx="768496" cy="100381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D9309B-6381-4B3B-BBB6-5E2CB02F355D}"/>
              </a:ext>
            </a:extLst>
          </p:cNvPr>
          <p:cNvSpPr/>
          <p:nvPr/>
        </p:nvSpPr>
        <p:spPr>
          <a:xfrm>
            <a:off x="1889760" y="29271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在线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服务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47A5C8D-B676-4821-B40B-6934FB3B3ED5}"/>
              </a:ext>
            </a:extLst>
          </p:cNvPr>
          <p:cNvSpPr/>
          <p:nvPr/>
        </p:nvSpPr>
        <p:spPr>
          <a:xfrm>
            <a:off x="1889760" y="41562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标签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计算</a:t>
            </a:r>
          </a:p>
        </p:txBody>
      </p:sp>
      <p:sp>
        <p:nvSpPr>
          <p:cNvPr id="6" name="下箭头 29">
            <a:extLst>
              <a:ext uri="{FF2B5EF4-FFF2-40B4-BE49-F238E27FC236}">
                <a16:creationId xmlns="" xmlns:a16="http://schemas.microsoft.com/office/drawing/2014/main" id="{0BB79B89-A161-4228-A725-E11DBC5461D4}"/>
              </a:ext>
            </a:extLst>
          </p:cNvPr>
          <p:cNvSpPr/>
          <p:nvPr/>
        </p:nvSpPr>
        <p:spPr>
          <a:xfrm rot="16200000">
            <a:off x="2735711" y="4223909"/>
            <a:ext cx="186534" cy="373069"/>
          </a:xfrm>
          <a:prstGeom prst="downArrow">
            <a:avLst>
              <a:gd name="adj1" fmla="val 50000"/>
              <a:gd name="adj2" fmla="val 60706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4119911-5BD2-4521-9F44-7C94063BF0F6}"/>
              </a:ext>
            </a:extLst>
          </p:cNvPr>
          <p:cNvSpPr/>
          <p:nvPr/>
        </p:nvSpPr>
        <p:spPr>
          <a:xfrm>
            <a:off x="5094822" y="3073425"/>
            <a:ext cx="967855" cy="31119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模型训练 </a:t>
            </a:r>
          </a:p>
        </p:txBody>
      </p:sp>
      <p:sp>
        <p:nvSpPr>
          <p:cNvPr id="8" name="罐形 48">
            <a:extLst>
              <a:ext uri="{FF2B5EF4-FFF2-40B4-BE49-F238E27FC236}">
                <a16:creationId xmlns="" xmlns:a16="http://schemas.microsoft.com/office/drawing/2014/main" id="{192B977C-B1F7-4CE1-953E-12BF7E28C1C1}"/>
              </a:ext>
            </a:extLst>
          </p:cNvPr>
          <p:cNvSpPr/>
          <p:nvPr/>
        </p:nvSpPr>
        <p:spPr>
          <a:xfrm>
            <a:off x="6061401" y="1701800"/>
            <a:ext cx="956124" cy="505956"/>
          </a:xfrm>
          <a:prstGeom prst="can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模型</a:t>
            </a:r>
          </a:p>
        </p:txBody>
      </p:sp>
      <p:sp>
        <p:nvSpPr>
          <p:cNvPr id="9" name="下箭头 32">
            <a:extLst>
              <a:ext uri="{FF2B5EF4-FFF2-40B4-BE49-F238E27FC236}">
                <a16:creationId xmlns="" xmlns:a16="http://schemas.microsoft.com/office/drawing/2014/main" id="{5E375448-C1DB-42EB-8A89-0CF654F369F4}"/>
              </a:ext>
            </a:extLst>
          </p:cNvPr>
          <p:cNvSpPr/>
          <p:nvPr/>
        </p:nvSpPr>
        <p:spPr>
          <a:xfrm rot="10800000">
            <a:off x="6454403" y="2235011"/>
            <a:ext cx="170123" cy="3007148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3035183-A422-4624-AA23-29627FDED490}"/>
              </a:ext>
            </a:extLst>
          </p:cNvPr>
          <p:cNvSpPr txBox="1"/>
          <p:nvPr/>
        </p:nvSpPr>
        <p:spPr>
          <a:xfrm>
            <a:off x="6744260" y="2992248"/>
            <a:ext cx="184666" cy="149267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发布全量模型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B8B7ED7-63AD-4E4F-A7DB-2B9533B8B026}"/>
              </a:ext>
            </a:extLst>
          </p:cNvPr>
          <p:cNvSpPr/>
          <p:nvPr/>
        </p:nvSpPr>
        <p:spPr>
          <a:xfrm>
            <a:off x="3531084" y="1705004"/>
            <a:ext cx="1088119" cy="48310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模型推荐服务 </a:t>
            </a:r>
          </a:p>
        </p:txBody>
      </p:sp>
      <p:cxnSp>
        <p:nvCxnSpPr>
          <p:cNvPr id="12" name="直线箭头连接符 51">
            <a:extLst>
              <a:ext uri="{FF2B5EF4-FFF2-40B4-BE49-F238E27FC236}">
                <a16:creationId xmlns="" xmlns:a16="http://schemas.microsoft.com/office/drawing/2014/main" id="{2A55D856-2D2B-44B9-A7E8-063D7592EBD1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flipH="1" flipV="1">
            <a:off x="4619203" y="1946558"/>
            <a:ext cx="1442199" cy="8221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55">
            <a:extLst>
              <a:ext uri="{FF2B5EF4-FFF2-40B4-BE49-F238E27FC236}">
                <a16:creationId xmlns="" xmlns:a16="http://schemas.microsoft.com/office/drawing/2014/main" id="{1E3057A6-54F8-4C5D-91BF-CB9DC45DC562}"/>
              </a:ext>
            </a:extLst>
          </p:cNvPr>
          <p:cNvCxnSpPr>
            <a:cxnSpLocks/>
          </p:cNvCxnSpPr>
          <p:nvPr/>
        </p:nvCxnSpPr>
        <p:spPr>
          <a:xfrm flipH="1">
            <a:off x="1590620" y="3191385"/>
            <a:ext cx="310891" cy="0"/>
          </a:xfrm>
          <a:prstGeom prst="straightConnector1">
            <a:avLst/>
          </a:prstGeom>
          <a:ln w="19050">
            <a:solidFill>
              <a:srgbClr val="898989">
                <a:alpha val="4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箭头 38">
            <a:extLst>
              <a:ext uri="{FF2B5EF4-FFF2-40B4-BE49-F238E27FC236}">
                <a16:creationId xmlns="" xmlns:a16="http://schemas.microsoft.com/office/drawing/2014/main" id="{5CB572F5-A974-45DA-B13C-6254B50B8997}"/>
              </a:ext>
            </a:extLst>
          </p:cNvPr>
          <p:cNvSpPr/>
          <p:nvPr/>
        </p:nvSpPr>
        <p:spPr>
          <a:xfrm rot="16200000">
            <a:off x="2735711" y="3006479"/>
            <a:ext cx="186534" cy="373069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53D4F05-7B2B-4B05-BAA3-34CE02C564F7}"/>
              </a:ext>
            </a:extLst>
          </p:cNvPr>
          <p:cNvSpPr/>
          <p:nvPr/>
        </p:nvSpPr>
        <p:spPr>
          <a:xfrm>
            <a:off x="3833266" y="3530472"/>
            <a:ext cx="929733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Flink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训练数据生成</a:t>
            </a:r>
          </a:p>
        </p:txBody>
      </p:sp>
      <p:sp>
        <p:nvSpPr>
          <p:cNvPr id="16" name="下箭头 40">
            <a:extLst>
              <a:ext uri="{FF2B5EF4-FFF2-40B4-BE49-F238E27FC236}">
                <a16:creationId xmlns="" xmlns:a16="http://schemas.microsoft.com/office/drawing/2014/main" id="{48EA683E-E402-4F26-95B2-FF65F0DF748E}"/>
              </a:ext>
            </a:extLst>
          </p:cNvPr>
          <p:cNvSpPr/>
          <p:nvPr/>
        </p:nvSpPr>
        <p:spPr>
          <a:xfrm rot="16200000">
            <a:off x="4840032" y="3661783"/>
            <a:ext cx="186534" cy="29075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罐形 41">
            <a:extLst>
              <a:ext uri="{FF2B5EF4-FFF2-40B4-BE49-F238E27FC236}">
                <a16:creationId xmlns="" xmlns:a16="http://schemas.microsoft.com/office/drawing/2014/main" id="{260F8538-F916-4DE1-9C94-0BECE616F8F5}"/>
              </a:ext>
            </a:extLst>
          </p:cNvPr>
          <p:cNvSpPr/>
          <p:nvPr/>
        </p:nvSpPr>
        <p:spPr>
          <a:xfrm>
            <a:off x="3035875" y="2896039"/>
            <a:ext cx="863049" cy="579624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特征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KV</a:t>
            </a: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缓存</a:t>
            </a:r>
          </a:p>
        </p:txBody>
      </p:sp>
      <p:sp>
        <p:nvSpPr>
          <p:cNvPr id="18" name="罐形 41">
            <a:extLst>
              <a:ext uri="{FF2B5EF4-FFF2-40B4-BE49-F238E27FC236}">
                <a16:creationId xmlns="" xmlns:a16="http://schemas.microsoft.com/office/drawing/2014/main" id="{5D320B3D-A376-45D9-BF9E-093A0ACF3B2E}"/>
              </a:ext>
            </a:extLst>
          </p:cNvPr>
          <p:cNvSpPr/>
          <p:nvPr/>
        </p:nvSpPr>
        <p:spPr>
          <a:xfrm>
            <a:off x="5090081" y="4329137"/>
            <a:ext cx="984560" cy="493797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</a:t>
            </a:r>
          </a:p>
        </p:txBody>
      </p:sp>
      <p:sp>
        <p:nvSpPr>
          <p:cNvPr id="19" name="直角上箭头 44">
            <a:extLst>
              <a:ext uri="{FF2B5EF4-FFF2-40B4-BE49-F238E27FC236}">
                <a16:creationId xmlns="" xmlns:a16="http://schemas.microsoft.com/office/drawing/2014/main" id="{D3AD3E22-C2BD-44C9-9724-0EE7F9D6F67E}"/>
              </a:ext>
            </a:extLst>
          </p:cNvPr>
          <p:cNvSpPr/>
          <p:nvPr/>
        </p:nvSpPr>
        <p:spPr>
          <a:xfrm rot="5400000">
            <a:off x="1088960" y="3870674"/>
            <a:ext cx="795329" cy="595276"/>
          </a:xfrm>
          <a:prstGeom prst="bentUpArrow">
            <a:avLst>
              <a:gd name="adj1" fmla="val 18290"/>
              <a:gd name="adj2" fmla="val 22204"/>
              <a:gd name="adj3" fmla="val 37301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上箭头 45">
            <a:extLst>
              <a:ext uri="{FF2B5EF4-FFF2-40B4-BE49-F238E27FC236}">
                <a16:creationId xmlns="" xmlns:a16="http://schemas.microsoft.com/office/drawing/2014/main" id="{91261C6E-C5A3-4A40-8BA7-A459D95D1FA4}"/>
              </a:ext>
            </a:extLst>
          </p:cNvPr>
          <p:cNvSpPr/>
          <p:nvPr/>
        </p:nvSpPr>
        <p:spPr>
          <a:xfrm>
            <a:off x="3907215" y="4094509"/>
            <a:ext cx="542147" cy="382574"/>
          </a:xfrm>
          <a:prstGeom prst="bentUpArrow">
            <a:avLst>
              <a:gd name="adj1" fmla="val 29745"/>
              <a:gd name="adj2" fmla="val 26363"/>
              <a:gd name="adj3" fmla="val 2761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直角上箭头 46">
            <a:extLst>
              <a:ext uri="{FF2B5EF4-FFF2-40B4-BE49-F238E27FC236}">
                <a16:creationId xmlns="" xmlns:a16="http://schemas.microsoft.com/office/drawing/2014/main" id="{7EB53363-79D9-4C33-A68F-C456F189565B}"/>
              </a:ext>
            </a:extLst>
          </p:cNvPr>
          <p:cNvSpPr/>
          <p:nvPr/>
        </p:nvSpPr>
        <p:spPr>
          <a:xfrm flipV="1">
            <a:off x="3908256" y="3093089"/>
            <a:ext cx="541105" cy="382574"/>
          </a:xfrm>
          <a:prstGeom prst="bentUpArrow">
            <a:avLst>
              <a:gd name="adj1" fmla="val 28440"/>
              <a:gd name="adj2" fmla="val 38761"/>
              <a:gd name="adj3" fmla="val 2500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A344EFB-1E28-4D72-B4C1-1DC32A869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5" r="1697"/>
          <a:stretch/>
        </p:blipFill>
        <p:spPr>
          <a:xfrm>
            <a:off x="3028692" y="4211674"/>
            <a:ext cx="826445" cy="3530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02858D6-6F26-4EC6-A622-5CB49708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227" y="3604356"/>
            <a:ext cx="1068832" cy="344499"/>
          </a:xfrm>
          <a:prstGeom prst="rect">
            <a:avLst/>
          </a:prstGeom>
        </p:spPr>
      </p:pic>
      <p:sp>
        <p:nvSpPr>
          <p:cNvPr id="24" name="下箭头 50">
            <a:extLst>
              <a:ext uri="{FF2B5EF4-FFF2-40B4-BE49-F238E27FC236}">
                <a16:creationId xmlns="" xmlns:a16="http://schemas.microsoft.com/office/drawing/2014/main" id="{7C1AA605-5A70-4361-BE9F-100DB114033C}"/>
              </a:ext>
            </a:extLst>
          </p:cNvPr>
          <p:cNvSpPr/>
          <p:nvPr/>
        </p:nvSpPr>
        <p:spPr>
          <a:xfrm>
            <a:off x="5486784" y="3957805"/>
            <a:ext cx="165561" cy="35271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0609699-98DB-4EBE-AED9-025B8DCA98E8}"/>
              </a:ext>
            </a:extLst>
          </p:cNvPr>
          <p:cNvSpPr/>
          <p:nvPr/>
        </p:nvSpPr>
        <p:spPr>
          <a:xfrm>
            <a:off x="5058467" y="5346306"/>
            <a:ext cx="195905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基于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Volcano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的模型训练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5AFD343-02CF-4354-81AA-4F7E2F6D9587}"/>
              </a:ext>
            </a:extLst>
          </p:cNvPr>
          <p:cNvSpPr txBox="1"/>
          <p:nvPr/>
        </p:nvSpPr>
        <p:spPr>
          <a:xfrm>
            <a:off x="4289065" y="2543315"/>
            <a:ext cx="7053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发布更新 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AE0C7E88-27D4-49DB-81C4-3B3D179F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8464" y="2446889"/>
            <a:ext cx="1068832" cy="344499"/>
          </a:xfrm>
          <a:prstGeom prst="rect">
            <a:avLst/>
          </a:prstGeom>
        </p:spPr>
      </p:pic>
      <p:sp>
        <p:nvSpPr>
          <p:cNvPr id="28" name="下箭头 55">
            <a:extLst>
              <a:ext uri="{FF2B5EF4-FFF2-40B4-BE49-F238E27FC236}">
                <a16:creationId xmlns="" xmlns:a16="http://schemas.microsoft.com/office/drawing/2014/main" id="{D24F032D-30AB-42A5-9BFD-63427E315D71}"/>
              </a:ext>
            </a:extLst>
          </p:cNvPr>
          <p:cNvSpPr/>
          <p:nvPr/>
        </p:nvSpPr>
        <p:spPr>
          <a:xfrm rot="10800000">
            <a:off x="5496092" y="3395165"/>
            <a:ext cx="171711" cy="212697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肘形连接符 60">
            <a:extLst>
              <a:ext uri="{FF2B5EF4-FFF2-40B4-BE49-F238E27FC236}">
                <a16:creationId xmlns="" xmlns:a16="http://schemas.microsoft.com/office/drawing/2014/main" id="{9D634B09-7854-40B9-9D39-901C8B1549C6}"/>
              </a:ext>
            </a:extLst>
          </p:cNvPr>
          <p:cNvCxnSpPr>
            <a:stCxn id="11" idx="1"/>
            <a:endCxn id="4" idx="0"/>
          </p:cNvCxnSpPr>
          <p:nvPr/>
        </p:nvCxnSpPr>
        <p:spPr>
          <a:xfrm rot="10800000" flipV="1">
            <a:off x="2241485" y="1946557"/>
            <a:ext cx="1289599" cy="980571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箭头 69">
            <a:extLst>
              <a:ext uri="{FF2B5EF4-FFF2-40B4-BE49-F238E27FC236}">
                <a16:creationId xmlns="" xmlns:a16="http://schemas.microsoft.com/office/drawing/2014/main" id="{D8E593E4-2D2C-4725-B896-9AB9B726778F}"/>
              </a:ext>
            </a:extLst>
          </p:cNvPr>
          <p:cNvSpPr/>
          <p:nvPr/>
        </p:nvSpPr>
        <p:spPr>
          <a:xfrm rot="10800000">
            <a:off x="5479268" y="2806791"/>
            <a:ext cx="152640" cy="251231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下箭头 75">
            <a:extLst>
              <a:ext uri="{FF2B5EF4-FFF2-40B4-BE49-F238E27FC236}">
                <a16:creationId xmlns="" xmlns:a16="http://schemas.microsoft.com/office/drawing/2014/main" id="{CC812E9B-EC29-428B-A2BD-E0C5D5E60BC7}"/>
              </a:ext>
            </a:extLst>
          </p:cNvPr>
          <p:cNvSpPr/>
          <p:nvPr/>
        </p:nvSpPr>
        <p:spPr>
          <a:xfrm>
            <a:off x="5496595" y="4871969"/>
            <a:ext cx="155748" cy="370192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8">
            <a:extLst>
              <a:ext uri="{FF2B5EF4-FFF2-40B4-BE49-F238E27FC236}">
                <a16:creationId xmlns="" xmlns:a16="http://schemas.microsoft.com/office/drawing/2014/main" id="{B663D4CB-409D-45C6-A4B0-4539733BD451}"/>
              </a:ext>
            </a:extLst>
          </p:cNvPr>
          <p:cNvSpPr txBox="1"/>
          <p:nvPr/>
        </p:nvSpPr>
        <p:spPr>
          <a:xfrm>
            <a:off x="7564517" y="1462237"/>
            <a:ext cx="3874083" cy="449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电商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，近千亿级参数推荐模型，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在线、离线训练平台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训练集群近千台计算节点，计算密集型模型，单个训练任务包含上百个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达到最佳拓扑调度，训练速度优化到最佳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集群资源规划自动化，无需人工手动配置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同集群大小作业资源竞争、要求提供防饿死机制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改造后，总体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训练速度提升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应用感知调度，无需人工提前规划资源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的调度，解决大作业饿死问题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3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11">
            <a:extLst>
              <a:ext uri="{FF2B5EF4-FFF2-40B4-BE49-F238E27FC236}">
                <a16:creationId xmlns="" xmlns:a16="http://schemas.microsoft.com/office/drawing/2014/main" id="{D8C76CE7-6291-4809-A956-6BD31E1F1D87}"/>
              </a:ext>
            </a:extLst>
          </p:cNvPr>
          <p:cNvSpPr/>
          <p:nvPr/>
        </p:nvSpPr>
        <p:spPr>
          <a:xfrm>
            <a:off x="662781" y="1155701"/>
            <a:ext cx="6544056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圆角矩形 11">
            <a:extLst>
              <a:ext uri="{FF2B5EF4-FFF2-40B4-BE49-F238E27FC236}">
                <a16:creationId xmlns="" xmlns:a16="http://schemas.microsoft.com/office/drawing/2014/main" id="{AA2528F1-EEAE-4D23-91B0-5DDC15D12418}"/>
              </a:ext>
            </a:extLst>
          </p:cNvPr>
          <p:cNvSpPr/>
          <p:nvPr/>
        </p:nvSpPr>
        <p:spPr>
          <a:xfrm>
            <a:off x="7393781" y="1155701"/>
            <a:ext cx="4127500" cy="5143023"/>
          </a:xfrm>
          <a:prstGeom prst="rect">
            <a:avLst/>
          </a:prstGeom>
          <a:solidFill>
            <a:srgbClr val="FFFFFF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E3FEC38-953A-4880-97A6-E3ADFFA61D8D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某内容电商：</a:t>
            </a:r>
            <a:r>
              <a:rPr kumimoji="1" lang="en-US" altLang="zh-CN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kumimoji="1" lang="en-US" altLang="zh-CN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训练平台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E09538-2AB7-409B-8912-7EC1EF28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5" y="2689784"/>
            <a:ext cx="768496" cy="100381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D9309B-6381-4B3B-BBB6-5E2CB02F355D}"/>
              </a:ext>
            </a:extLst>
          </p:cNvPr>
          <p:cNvSpPr/>
          <p:nvPr/>
        </p:nvSpPr>
        <p:spPr>
          <a:xfrm>
            <a:off x="1889760" y="29271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在线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服务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47A5C8D-B676-4821-B40B-6934FB3B3ED5}"/>
              </a:ext>
            </a:extLst>
          </p:cNvPr>
          <p:cNvSpPr/>
          <p:nvPr/>
        </p:nvSpPr>
        <p:spPr>
          <a:xfrm>
            <a:off x="1889760" y="41562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标签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计算</a:t>
            </a:r>
          </a:p>
        </p:txBody>
      </p:sp>
      <p:sp>
        <p:nvSpPr>
          <p:cNvPr id="6" name="下箭头 29">
            <a:extLst>
              <a:ext uri="{FF2B5EF4-FFF2-40B4-BE49-F238E27FC236}">
                <a16:creationId xmlns="" xmlns:a16="http://schemas.microsoft.com/office/drawing/2014/main" id="{0BB79B89-A161-4228-A725-E11DBC5461D4}"/>
              </a:ext>
            </a:extLst>
          </p:cNvPr>
          <p:cNvSpPr/>
          <p:nvPr/>
        </p:nvSpPr>
        <p:spPr>
          <a:xfrm rot="16200000">
            <a:off x="2735711" y="4223909"/>
            <a:ext cx="186534" cy="373069"/>
          </a:xfrm>
          <a:prstGeom prst="downArrow">
            <a:avLst>
              <a:gd name="adj1" fmla="val 50000"/>
              <a:gd name="adj2" fmla="val 60706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4119911-5BD2-4521-9F44-7C94063BF0F6}"/>
              </a:ext>
            </a:extLst>
          </p:cNvPr>
          <p:cNvSpPr/>
          <p:nvPr/>
        </p:nvSpPr>
        <p:spPr>
          <a:xfrm>
            <a:off x="5094822" y="3073425"/>
            <a:ext cx="967855" cy="31119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模型训练 </a:t>
            </a:r>
          </a:p>
        </p:txBody>
      </p:sp>
      <p:sp>
        <p:nvSpPr>
          <p:cNvPr id="8" name="罐形 48">
            <a:extLst>
              <a:ext uri="{FF2B5EF4-FFF2-40B4-BE49-F238E27FC236}">
                <a16:creationId xmlns="" xmlns:a16="http://schemas.microsoft.com/office/drawing/2014/main" id="{192B977C-B1F7-4CE1-953E-12BF7E28C1C1}"/>
              </a:ext>
            </a:extLst>
          </p:cNvPr>
          <p:cNvSpPr/>
          <p:nvPr/>
        </p:nvSpPr>
        <p:spPr>
          <a:xfrm>
            <a:off x="6061401" y="1701800"/>
            <a:ext cx="956124" cy="505956"/>
          </a:xfrm>
          <a:prstGeom prst="can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模型</a:t>
            </a:r>
          </a:p>
        </p:txBody>
      </p:sp>
      <p:sp>
        <p:nvSpPr>
          <p:cNvPr id="9" name="下箭头 32">
            <a:extLst>
              <a:ext uri="{FF2B5EF4-FFF2-40B4-BE49-F238E27FC236}">
                <a16:creationId xmlns="" xmlns:a16="http://schemas.microsoft.com/office/drawing/2014/main" id="{5E375448-C1DB-42EB-8A89-0CF654F369F4}"/>
              </a:ext>
            </a:extLst>
          </p:cNvPr>
          <p:cNvSpPr/>
          <p:nvPr/>
        </p:nvSpPr>
        <p:spPr>
          <a:xfrm rot="10800000">
            <a:off x="6454403" y="2235011"/>
            <a:ext cx="170123" cy="3007148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3035183-A422-4624-AA23-29627FDED490}"/>
              </a:ext>
            </a:extLst>
          </p:cNvPr>
          <p:cNvSpPr txBox="1"/>
          <p:nvPr/>
        </p:nvSpPr>
        <p:spPr>
          <a:xfrm>
            <a:off x="6744260" y="2992248"/>
            <a:ext cx="184666" cy="149267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发布全量模型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B8B7ED7-63AD-4E4F-A7DB-2B9533B8B026}"/>
              </a:ext>
            </a:extLst>
          </p:cNvPr>
          <p:cNvSpPr/>
          <p:nvPr/>
        </p:nvSpPr>
        <p:spPr>
          <a:xfrm>
            <a:off x="3531084" y="1705004"/>
            <a:ext cx="1088119" cy="48310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模型推荐服务 </a:t>
            </a:r>
          </a:p>
        </p:txBody>
      </p:sp>
      <p:cxnSp>
        <p:nvCxnSpPr>
          <p:cNvPr id="12" name="直线箭头连接符 51">
            <a:extLst>
              <a:ext uri="{FF2B5EF4-FFF2-40B4-BE49-F238E27FC236}">
                <a16:creationId xmlns="" xmlns:a16="http://schemas.microsoft.com/office/drawing/2014/main" id="{2A55D856-2D2B-44B9-A7E8-063D7592EBD1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flipH="1" flipV="1">
            <a:off x="4619203" y="1946558"/>
            <a:ext cx="1442199" cy="8221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55">
            <a:extLst>
              <a:ext uri="{FF2B5EF4-FFF2-40B4-BE49-F238E27FC236}">
                <a16:creationId xmlns="" xmlns:a16="http://schemas.microsoft.com/office/drawing/2014/main" id="{1E3057A6-54F8-4C5D-91BF-CB9DC45DC562}"/>
              </a:ext>
            </a:extLst>
          </p:cNvPr>
          <p:cNvCxnSpPr>
            <a:cxnSpLocks/>
          </p:cNvCxnSpPr>
          <p:nvPr/>
        </p:nvCxnSpPr>
        <p:spPr>
          <a:xfrm flipH="1">
            <a:off x="1590620" y="3191385"/>
            <a:ext cx="310891" cy="0"/>
          </a:xfrm>
          <a:prstGeom prst="straightConnector1">
            <a:avLst/>
          </a:prstGeom>
          <a:ln w="19050">
            <a:solidFill>
              <a:srgbClr val="898989">
                <a:alpha val="4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箭头 38">
            <a:extLst>
              <a:ext uri="{FF2B5EF4-FFF2-40B4-BE49-F238E27FC236}">
                <a16:creationId xmlns="" xmlns:a16="http://schemas.microsoft.com/office/drawing/2014/main" id="{5CB572F5-A974-45DA-B13C-6254B50B8997}"/>
              </a:ext>
            </a:extLst>
          </p:cNvPr>
          <p:cNvSpPr/>
          <p:nvPr/>
        </p:nvSpPr>
        <p:spPr>
          <a:xfrm rot="16200000">
            <a:off x="2735711" y="3006479"/>
            <a:ext cx="186534" cy="373069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53D4F05-7B2B-4B05-BAA3-34CE02C564F7}"/>
              </a:ext>
            </a:extLst>
          </p:cNvPr>
          <p:cNvSpPr/>
          <p:nvPr/>
        </p:nvSpPr>
        <p:spPr>
          <a:xfrm>
            <a:off x="3833266" y="3530472"/>
            <a:ext cx="929733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Flink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训练数据生成</a:t>
            </a:r>
          </a:p>
        </p:txBody>
      </p:sp>
      <p:sp>
        <p:nvSpPr>
          <p:cNvPr id="16" name="下箭头 40">
            <a:extLst>
              <a:ext uri="{FF2B5EF4-FFF2-40B4-BE49-F238E27FC236}">
                <a16:creationId xmlns="" xmlns:a16="http://schemas.microsoft.com/office/drawing/2014/main" id="{48EA683E-E402-4F26-95B2-FF65F0DF748E}"/>
              </a:ext>
            </a:extLst>
          </p:cNvPr>
          <p:cNvSpPr/>
          <p:nvPr/>
        </p:nvSpPr>
        <p:spPr>
          <a:xfrm rot="16200000">
            <a:off x="4840032" y="3661783"/>
            <a:ext cx="186534" cy="29075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罐形 41">
            <a:extLst>
              <a:ext uri="{FF2B5EF4-FFF2-40B4-BE49-F238E27FC236}">
                <a16:creationId xmlns="" xmlns:a16="http://schemas.microsoft.com/office/drawing/2014/main" id="{260F8538-F916-4DE1-9C94-0BECE616F8F5}"/>
              </a:ext>
            </a:extLst>
          </p:cNvPr>
          <p:cNvSpPr/>
          <p:nvPr/>
        </p:nvSpPr>
        <p:spPr>
          <a:xfrm>
            <a:off x="3035875" y="2896039"/>
            <a:ext cx="863049" cy="579624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特征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KV</a:t>
            </a: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缓存</a:t>
            </a:r>
          </a:p>
        </p:txBody>
      </p:sp>
      <p:sp>
        <p:nvSpPr>
          <p:cNvPr id="18" name="罐形 41">
            <a:extLst>
              <a:ext uri="{FF2B5EF4-FFF2-40B4-BE49-F238E27FC236}">
                <a16:creationId xmlns="" xmlns:a16="http://schemas.microsoft.com/office/drawing/2014/main" id="{5D320B3D-A376-45D9-BF9E-093A0ACF3B2E}"/>
              </a:ext>
            </a:extLst>
          </p:cNvPr>
          <p:cNvSpPr/>
          <p:nvPr/>
        </p:nvSpPr>
        <p:spPr>
          <a:xfrm>
            <a:off x="5090081" y="4329137"/>
            <a:ext cx="984560" cy="493797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</a:t>
            </a:r>
          </a:p>
        </p:txBody>
      </p:sp>
      <p:sp>
        <p:nvSpPr>
          <p:cNvPr id="19" name="直角上箭头 44">
            <a:extLst>
              <a:ext uri="{FF2B5EF4-FFF2-40B4-BE49-F238E27FC236}">
                <a16:creationId xmlns="" xmlns:a16="http://schemas.microsoft.com/office/drawing/2014/main" id="{D3AD3E22-C2BD-44C9-9724-0EE7F9D6F67E}"/>
              </a:ext>
            </a:extLst>
          </p:cNvPr>
          <p:cNvSpPr/>
          <p:nvPr/>
        </p:nvSpPr>
        <p:spPr>
          <a:xfrm rot="5400000">
            <a:off x="1088960" y="3870674"/>
            <a:ext cx="795329" cy="595276"/>
          </a:xfrm>
          <a:prstGeom prst="bentUpArrow">
            <a:avLst>
              <a:gd name="adj1" fmla="val 18290"/>
              <a:gd name="adj2" fmla="val 22204"/>
              <a:gd name="adj3" fmla="val 37301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上箭头 45">
            <a:extLst>
              <a:ext uri="{FF2B5EF4-FFF2-40B4-BE49-F238E27FC236}">
                <a16:creationId xmlns="" xmlns:a16="http://schemas.microsoft.com/office/drawing/2014/main" id="{91261C6E-C5A3-4A40-8BA7-A459D95D1FA4}"/>
              </a:ext>
            </a:extLst>
          </p:cNvPr>
          <p:cNvSpPr/>
          <p:nvPr/>
        </p:nvSpPr>
        <p:spPr>
          <a:xfrm>
            <a:off x="3907215" y="4094509"/>
            <a:ext cx="542147" cy="382574"/>
          </a:xfrm>
          <a:prstGeom prst="bentUpArrow">
            <a:avLst>
              <a:gd name="adj1" fmla="val 29745"/>
              <a:gd name="adj2" fmla="val 26363"/>
              <a:gd name="adj3" fmla="val 2761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直角上箭头 46">
            <a:extLst>
              <a:ext uri="{FF2B5EF4-FFF2-40B4-BE49-F238E27FC236}">
                <a16:creationId xmlns="" xmlns:a16="http://schemas.microsoft.com/office/drawing/2014/main" id="{7EB53363-79D9-4C33-A68F-C456F189565B}"/>
              </a:ext>
            </a:extLst>
          </p:cNvPr>
          <p:cNvSpPr/>
          <p:nvPr/>
        </p:nvSpPr>
        <p:spPr>
          <a:xfrm flipV="1">
            <a:off x="3908256" y="3093089"/>
            <a:ext cx="541105" cy="382574"/>
          </a:xfrm>
          <a:prstGeom prst="bentUpArrow">
            <a:avLst>
              <a:gd name="adj1" fmla="val 28440"/>
              <a:gd name="adj2" fmla="val 38761"/>
              <a:gd name="adj3" fmla="val 2500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A344EFB-1E28-4D72-B4C1-1DC32A869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5" r="1697"/>
          <a:stretch/>
        </p:blipFill>
        <p:spPr>
          <a:xfrm>
            <a:off x="3028692" y="4211674"/>
            <a:ext cx="826445" cy="3530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02858D6-6F26-4EC6-A622-5CB49708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227" y="3604356"/>
            <a:ext cx="1068832" cy="344499"/>
          </a:xfrm>
          <a:prstGeom prst="rect">
            <a:avLst/>
          </a:prstGeom>
        </p:spPr>
      </p:pic>
      <p:sp>
        <p:nvSpPr>
          <p:cNvPr id="24" name="下箭头 50">
            <a:extLst>
              <a:ext uri="{FF2B5EF4-FFF2-40B4-BE49-F238E27FC236}">
                <a16:creationId xmlns="" xmlns:a16="http://schemas.microsoft.com/office/drawing/2014/main" id="{7C1AA605-5A70-4361-BE9F-100DB114033C}"/>
              </a:ext>
            </a:extLst>
          </p:cNvPr>
          <p:cNvSpPr/>
          <p:nvPr/>
        </p:nvSpPr>
        <p:spPr>
          <a:xfrm>
            <a:off x="5486784" y="3957805"/>
            <a:ext cx="165561" cy="35271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0609699-98DB-4EBE-AED9-025B8DCA98E8}"/>
              </a:ext>
            </a:extLst>
          </p:cNvPr>
          <p:cNvSpPr/>
          <p:nvPr/>
        </p:nvSpPr>
        <p:spPr>
          <a:xfrm>
            <a:off x="5058467" y="5346306"/>
            <a:ext cx="195905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基于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Volcano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的模型训练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5AFD343-02CF-4354-81AA-4F7E2F6D9587}"/>
              </a:ext>
            </a:extLst>
          </p:cNvPr>
          <p:cNvSpPr txBox="1"/>
          <p:nvPr/>
        </p:nvSpPr>
        <p:spPr>
          <a:xfrm>
            <a:off x="4289065" y="2543315"/>
            <a:ext cx="7053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发布更新 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AE0C7E88-27D4-49DB-81C4-3B3D179F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8464" y="2446889"/>
            <a:ext cx="1068832" cy="344499"/>
          </a:xfrm>
          <a:prstGeom prst="rect">
            <a:avLst/>
          </a:prstGeom>
        </p:spPr>
      </p:pic>
      <p:sp>
        <p:nvSpPr>
          <p:cNvPr id="28" name="下箭头 55">
            <a:extLst>
              <a:ext uri="{FF2B5EF4-FFF2-40B4-BE49-F238E27FC236}">
                <a16:creationId xmlns="" xmlns:a16="http://schemas.microsoft.com/office/drawing/2014/main" id="{D24F032D-30AB-42A5-9BFD-63427E315D71}"/>
              </a:ext>
            </a:extLst>
          </p:cNvPr>
          <p:cNvSpPr/>
          <p:nvPr/>
        </p:nvSpPr>
        <p:spPr>
          <a:xfrm rot="10800000">
            <a:off x="5496092" y="3395165"/>
            <a:ext cx="171711" cy="212697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肘形连接符 60">
            <a:extLst>
              <a:ext uri="{FF2B5EF4-FFF2-40B4-BE49-F238E27FC236}">
                <a16:creationId xmlns="" xmlns:a16="http://schemas.microsoft.com/office/drawing/2014/main" id="{9D634B09-7854-40B9-9D39-901C8B1549C6}"/>
              </a:ext>
            </a:extLst>
          </p:cNvPr>
          <p:cNvCxnSpPr>
            <a:stCxn id="11" idx="1"/>
            <a:endCxn id="4" idx="0"/>
          </p:cNvCxnSpPr>
          <p:nvPr/>
        </p:nvCxnSpPr>
        <p:spPr>
          <a:xfrm rot="10800000" flipV="1">
            <a:off x="2241485" y="1946557"/>
            <a:ext cx="1289599" cy="980571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箭头 69">
            <a:extLst>
              <a:ext uri="{FF2B5EF4-FFF2-40B4-BE49-F238E27FC236}">
                <a16:creationId xmlns="" xmlns:a16="http://schemas.microsoft.com/office/drawing/2014/main" id="{D8E593E4-2D2C-4725-B896-9AB9B726778F}"/>
              </a:ext>
            </a:extLst>
          </p:cNvPr>
          <p:cNvSpPr/>
          <p:nvPr/>
        </p:nvSpPr>
        <p:spPr>
          <a:xfrm rot="10800000">
            <a:off x="5479268" y="2806791"/>
            <a:ext cx="152640" cy="251231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下箭头 75">
            <a:extLst>
              <a:ext uri="{FF2B5EF4-FFF2-40B4-BE49-F238E27FC236}">
                <a16:creationId xmlns="" xmlns:a16="http://schemas.microsoft.com/office/drawing/2014/main" id="{CC812E9B-EC29-428B-A2BD-E0C5D5E60BC7}"/>
              </a:ext>
            </a:extLst>
          </p:cNvPr>
          <p:cNvSpPr/>
          <p:nvPr/>
        </p:nvSpPr>
        <p:spPr>
          <a:xfrm>
            <a:off x="5496595" y="4871969"/>
            <a:ext cx="155748" cy="370192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8">
            <a:extLst>
              <a:ext uri="{FF2B5EF4-FFF2-40B4-BE49-F238E27FC236}">
                <a16:creationId xmlns="" xmlns:a16="http://schemas.microsoft.com/office/drawing/2014/main" id="{B663D4CB-409D-45C6-A4B0-4539733BD451}"/>
              </a:ext>
            </a:extLst>
          </p:cNvPr>
          <p:cNvSpPr txBox="1"/>
          <p:nvPr/>
        </p:nvSpPr>
        <p:spPr>
          <a:xfrm>
            <a:off x="7564517" y="1462237"/>
            <a:ext cx="3874083" cy="449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电商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，近千亿级参数推荐模型，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在线、离线训练平台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训练集群近千台计算节点，计算密集型模型，单个训练任务包含上百个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达到最佳拓扑调度，训练速度优化到最佳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集群资源规划自动化，无需人工手动配置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同集群大小作业资源竞争、要求提供防饿死机制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改造后，总体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训练速度提升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应用感知调度，无需人工提前规划资源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的调度，解决大作业饿死问题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84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11">
            <a:extLst>
              <a:ext uri="{FF2B5EF4-FFF2-40B4-BE49-F238E27FC236}">
                <a16:creationId xmlns="" xmlns:a16="http://schemas.microsoft.com/office/drawing/2014/main" id="{D8C76CE7-6291-4809-A956-6BD31E1F1D87}"/>
              </a:ext>
            </a:extLst>
          </p:cNvPr>
          <p:cNvSpPr/>
          <p:nvPr/>
        </p:nvSpPr>
        <p:spPr>
          <a:xfrm>
            <a:off x="662781" y="1155701"/>
            <a:ext cx="6544056" cy="5143023"/>
          </a:xfrm>
          <a:prstGeom prst="rect">
            <a:avLst/>
          </a:prstGeom>
          <a:noFill/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圆角矩形 11">
            <a:extLst>
              <a:ext uri="{FF2B5EF4-FFF2-40B4-BE49-F238E27FC236}">
                <a16:creationId xmlns="" xmlns:a16="http://schemas.microsoft.com/office/drawing/2014/main" id="{AA2528F1-EEAE-4D23-91B0-5DDC15D12418}"/>
              </a:ext>
            </a:extLst>
          </p:cNvPr>
          <p:cNvSpPr/>
          <p:nvPr/>
        </p:nvSpPr>
        <p:spPr>
          <a:xfrm>
            <a:off x="7393781" y="1155701"/>
            <a:ext cx="4127500" cy="5143023"/>
          </a:xfrm>
          <a:prstGeom prst="rect">
            <a:avLst/>
          </a:prstGeom>
          <a:solidFill>
            <a:srgbClr val="FFFFFF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E3FEC38-953A-4880-97A6-E3ADFFA61D8D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某内容电商：</a:t>
            </a:r>
            <a:r>
              <a:rPr kumimoji="1" lang="en-US" altLang="zh-CN" sz="3200" b="1" spc="-12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kumimoji="1" lang="en-US" altLang="zh-CN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3200" b="1" spc="-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训练平台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2E09538-2AB7-409B-8912-7EC1EF28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05" y="2689784"/>
            <a:ext cx="768496" cy="100381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2D9309B-6381-4B3B-BBB6-5E2CB02F355D}"/>
              </a:ext>
            </a:extLst>
          </p:cNvPr>
          <p:cNvSpPr/>
          <p:nvPr/>
        </p:nvSpPr>
        <p:spPr>
          <a:xfrm>
            <a:off x="1889760" y="29271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在线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服务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47A5C8D-B676-4821-B40B-6934FB3B3ED5}"/>
              </a:ext>
            </a:extLst>
          </p:cNvPr>
          <p:cNvSpPr/>
          <p:nvPr/>
        </p:nvSpPr>
        <p:spPr>
          <a:xfrm>
            <a:off x="1889760" y="4156228"/>
            <a:ext cx="70344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标签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计算</a:t>
            </a:r>
          </a:p>
        </p:txBody>
      </p:sp>
      <p:sp>
        <p:nvSpPr>
          <p:cNvPr id="6" name="下箭头 29">
            <a:extLst>
              <a:ext uri="{FF2B5EF4-FFF2-40B4-BE49-F238E27FC236}">
                <a16:creationId xmlns="" xmlns:a16="http://schemas.microsoft.com/office/drawing/2014/main" id="{0BB79B89-A161-4228-A725-E11DBC5461D4}"/>
              </a:ext>
            </a:extLst>
          </p:cNvPr>
          <p:cNvSpPr/>
          <p:nvPr/>
        </p:nvSpPr>
        <p:spPr>
          <a:xfrm rot="16200000">
            <a:off x="2735711" y="4223909"/>
            <a:ext cx="186534" cy="373069"/>
          </a:xfrm>
          <a:prstGeom prst="downArrow">
            <a:avLst>
              <a:gd name="adj1" fmla="val 50000"/>
              <a:gd name="adj2" fmla="val 60706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4119911-5BD2-4521-9F44-7C94063BF0F6}"/>
              </a:ext>
            </a:extLst>
          </p:cNvPr>
          <p:cNvSpPr/>
          <p:nvPr/>
        </p:nvSpPr>
        <p:spPr>
          <a:xfrm>
            <a:off x="5094822" y="3073425"/>
            <a:ext cx="967855" cy="31119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模型训练 </a:t>
            </a:r>
          </a:p>
        </p:txBody>
      </p:sp>
      <p:sp>
        <p:nvSpPr>
          <p:cNvPr id="8" name="罐形 48">
            <a:extLst>
              <a:ext uri="{FF2B5EF4-FFF2-40B4-BE49-F238E27FC236}">
                <a16:creationId xmlns="" xmlns:a16="http://schemas.microsoft.com/office/drawing/2014/main" id="{192B977C-B1F7-4CE1-953E-12BF7E28C1C1}"/>
              </a:ext>
            </a:extLst>
          </p:cNvPr>
          <p:cNvSpPr/>
          <p:nvPr/>
        </p:nvSpPr>
        <p:spPr>
          <a:xfrm>
            <a:off x="6061401" y="1701800"/>
            <a:ext cx="956124" cy="505956"/>
          </a:xfrm>
          <a:prstGeom prst="can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模型</a:t>
            </a:r>
          </a:p>
        </p:txBody>
      </p:sp>
      <p:sp>
        <p:nvSpPr>
          <p:cNvPr id="9" name="下箭头 32">
            <a:extLst>
              <a:ext uri="{FF2B5EF4-FFF2-40B4-BE49-F238E27FC236}">
                <a16:creationId xmlns="" xmlns:a16="http://schemas.microsoft.com/office/drawing/2014/main" id="{5E375448-C1DB-42EB-8A89-0CF654F369F4}"/>
              </a:ext>
            </a:extLst>
          </p:cNvPr>
          <p:cNvSpPr/>
          <p:nvPr/>
        </p:nvSpPr>
        <p:spPr>
          <a:xfrm rot="10800000">
            <a:off x="6454403" y="2235011"/>
            <a:ext cx="170123" cy="3007148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3035183-A422-4624-AA23-29627FDED490}"/>
              </a:ext>
            </a:extLst>
          </p:cNvPr>
          <p:cNvSpPr txBox="1"/>
          <p:nvPr/>
        </p:nvSpPr>
        <p:spPr>
          <a:xfrm>
            <a:off x="6744260" y="2992248"/>
            <a:ext cx="184666" cy="149267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ctr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发布全量模型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B8B7ED7-63AD-4E4F-A7DB-2B9533B8B026}"/>
              </a:ext>
            </a:extLst>
          </p:cNvPr>
          <p:cNvSpPr/>
          <p:nvPr/>
        </p:nvSpPr>
        <p:spPr>
          <a:xfrm>
            <a:off x="3531084" y="1705004"/>
            <a:ext cx="1088119" cy="483106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模型推荐服务 </a:t>
            </a:r>
          </a:p>
        </p:txBody>
      </p:sp>
      <p:cxnSp>
        <p:nvCxnSpPr>
          <p:cNvPr id="12" name="直线箭头连接符 51">
            <a:extLst>
              <a:ext uri="{FF2B5EF4-FFF2-40B4-BE49-F238E27FC236}">
                <a16:creationId xmlns="" xmlns:a16="http://schemas.microsoft.com/office/drawing/2014/main" id="{2A55D856-2D2B-44B9-A7E8-063D7592EBD1}"/>
              </a:ext>
            </a:extLst>
          </p:cNvPr>
          <p:cNvCxnSpPr>
            <a:cxnSpLocks/>
            <a:stCxn id="8" idx="2"/>
            <a:endCxn id="11" idx="3"/>
          </p:cNvCxnSpPr>
          <p:nvPr/>
        </p:nvCxnSpPr>
        <p:spPr>
          <a:xfrm flipH="1" flipV="1">
            <a:off x="4619203" y="1946558"/>
            <a:ext cx="1442199" cy="8221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55">
            <a:extLst>
              <a:ext uri="{FF2B5EF4-FFF2-40B4-BE49-F238E27FC236}">
                <a16:creationId xmlns="" xmlns:a16="http://schemas.microsoft.com/office/drawing/2014/main" id="{1E3057A6-54F8-4C5D-91BF-CB9DC45DC562}"/>
              </a:ext>
            </a:extLst>
          </p:cNvPr>
          <p:cNvCxnSpPr>
            <a:cxnSpLocks/>
          </p:cNvCxnSpPr>
          <p:nvPr/>
        </p:nvCxnSpPr>
        <p:spPr>
          <a:xfrm flipH="1">
            <a:off x="1590620" y="3191385"/>
            <a:ext cx="310891" cy="0"/>
          </a:xfrm>
          <a:prstGeom prst="straightConnector1">
            <a:avLst/>
          </a:prstGeom>
          <a:ln w="19050">
            <a:solidFill>
              <a:srgbClr val="898989">
                <a:alpha val="4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箭头 38">
            <a:extLst>
              <a:ext uri="{FF2B5EF4-FFF2-40B4-BE49-F238E27FC236}">
                <a16:creationId xmlns="" xmlns:a16="http://schemas.microsoft.com/office/drawing/2014/main" id="{5CB572F5-A974-45DA-B13C-6254B50B8997}"/>
              </a:ext>
            </a:extLst>
          </p:cNvPr>
          <p:cNvSpPr/>
          <p:nvPr/>
        </p:nvSpPr>
        <p:spPr>
          <a:xfrm rot="16200000">
            <a:off x="2735711" y="3006479"/>
            <a:ext cx="186534" cy="373069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053D4F05-7B2B-4B05-BAA3-34CE02C564F7}"/>
              </a:ext>
            </a:extLst>
          </p:cNvPr>
          <p:cNvSpPr/>
          <p:nvPr/>
        </p:nvSpPr>
        <p:spPr>
          <a:xfrm>
            <a:off x="3833266" y="3530472"/>
            <a:ext cx="929733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Flink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训练数据生成</a:t>
            </a:r>
          </a:p>
        </p:txBody>
      </p:sp>
      <p:sp>
        <p:nvSpPr>
          <p:cNvPr id="16" name="下箭头 40">
            <a:extLst>
              <a:ext uri="{FF2B5EF4-FFF2-40B4-BE49-F238E27FC236}">
                <a16:creationId xmlns="" xmlns:a16="http://schemas.microsoft.com/office/drawing/2014/main" id="{48EA683E-E402-4F26-95B2-FF65F0DF748E}"/>
              </a:ext>
            </a:extLst>
          </p:cNvPr>
          <p:cNvSpPr/>
          <p:nvPr/>
        </p:nvSpPr>
        <p:spPr>
          <a:xfrm rot="16200000">
            <a:off x="4840032" y="3661783"/>
            <a:ext cx="186534" cy="29075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罐形 41">
            <a:extLst>
              <a:ext uri="{FF2B5EF4-FFF2-40B4-BE49-F238E27FC236}">
                <a16:creationId xmlns="" xmlns:a16="http://schemas.microsoft.com/office/drawing/2014/main" id="{260F8538-F916-4DE1-9C94-0BECE616F8F5}"/>
              </a:ext>
            </a:extLst>
          </p:cNvPr>
          <p:cNvSpPr/>
          <p:nvPr/>
        </p:nvSpPr>
        <p:spPr>
          <a:xfrm>
            <a:off x="3035875" y="2896039"/>
            <a:ext cx="863049" cy="579624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特征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KV</a:t>
            </a:r>
          </a:p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缓存</a:t>
            </a:r>
          </a:p>
        </p:txBody>
      </p:sp>
      <p:sp>
        <p:nvSpPr>
          <p:cNvPr id="18" name="罐形 41">
            <a:extLst>
              <a:ext uri="{FF2B5EF4-FFF2-40B4-BE49-F238E27FC236}">
                <a16:creationId xmlns="" xmlns:a16="http://schemas.microsoft.com/office/drawing/2014/main" id="{5D320B3D-A376-45D9-BF9E-093A0ACF3B2E}"/>
              </a:ext>
            </a:extLst>
          </p:cNvPr>
          <p:cNvSpPr/>
          <p:nvPr/>
        </p:nvSpPr>
        <p:spPr>
          <a:xfrm>
            <a:off x="5090081" y="4329137"/>
            <a:ext cx="984560" cy="493797"/>
          </a:xfrm>
          <a:prstGeom prst="can">
            <a:avLst>
              <a:gd name="adj" fmla="val 16341"/>
            </a:avLst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训练数据</a:t>
            </a:r>
          </a:p>
        </p:txBody>
      </p:sp>
      <p:sp>
        <p:nvSpPr>
          <p:cNvPr id="19" name="直角上箭头 44">
            <a:extLst>
              <a:ext uri="{FF2B5EF4-FFF2-40B4-BE49-F238E27FC236}">
                <a16:creationId xmlns="" xmlns:a16="http://schemas.microsoft.com/office/drawing/2014/main" id="{D3AD3E22-C2BD-44C9-9724-0EE7F9D6F67E}"/>
              </a:ext>
            </a:extLst>
          </p:cNvPr>
          <p:cNvSpPr/>
          <p:nvPr/>
        </p:nvSpPr>
        <p:spPr>
          <a:xfrm rot="5400000">
            <a:off x="1088960" y="3870674"/>
            <a:ext cx="795329" cy="595276"/>
          </a:xfrm>
          <a:prstGeom prst="bentUpArrow">
            <a:avLst>
              <a:gd name="adj1" fmla="val 18290"/>
              <a:gd name="adj2" fmla="val 22204"/>
              <a:gd name="adj3" fmla="val 37301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直角上箭头 45">
            <a:extLst>
              <a:ext uri="{FF2B5EF4-FFF2-40B4-BE49-F238E27FC236}">
                <a16:creationId xmlns="" xmlns:a16="http://schemas.microsoft.com/office/drawing/2014/main" id="{91261C6E-C5A3-4A40-8BA7-A459D95D1FA4}"/>
              </a:ext>
            </a:extLst>
          </p:cNvPr>
          <p:cNvSpPr/>
          <p:nvPr/>
        </p:nvSpPr>
        <p:spPr>
          <a:xfrm>
            <a:off x="3907215" y="4094509"/>
            <a:ext cx="542147" cy="382574"/>
          </a:xfrm>
          <a:prstGeom prst="bentUpArrow">
            <a:avLst>
              <a:gd name="adj1" fmla="val 29745"/>
              <a:gd name="adj2" fmla="val 26363"/>
              <a:gd name="adj3" fmla="val 2761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直角上箭头 46">
            <a:extLst>
              <a:ext uri="{FF2B5EF4-FFF2-40B4-BE49-F238E27FC236}">
                <a16:creationId xmlns="" xmlns:a16="http://schemas.microsoft.com/office/drawing/2014/main" id="{7EB53363-79D9-4C33-A68F-C456F189565B}"/>
              </a:ext>
            </a:extLst>
          </p:cNvPr>
          <p:cNvSpPr/>
          <p:nvPr/>
        </p:nvSpPr>
        <p:spPr>
          <a:xfrm flipV="1">
            <a:off x="3908256" y="3093089"/>
            <a:ext cx="541105" cy="382574"/>
          </a:xfrm>
          <a:prstGeom prst="bentUpArrow">
            <a:avLst>
              <a:gd name="adj1" fmla="val 28440"/>
              <a:gd name="adj2" fmla="val 38761"/>
              <a:gd name="adj3" fmla="val 25000"/>
            </a:avLst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7A344EFB-1E28-4D72-B4C1-1DC32A869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5" r="1697"/>
          <a:stretch/>
        </p:blipFill>
        <p:spPr>
          <a:xfrm>
            <a:off x="3028692" y="4211674"/>
            <a:ext cx="826445" cy="3530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02858D6-6F26-4EC6-A622-5CB4970876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40227" y="3604356"/>
            <a:ext cx="1068832" cy="344499"/>
          </a:xfrm>
          <a:prstGeom prst="rect">
            <a:avLst/>
          </a:prstGeom>
        </p:spPr>
      </p:pic>
      <p:sp>
        <p:nvSpPr>
          <p:cNvPr id="24" name="下箭头 50">
            <a:extLst>
              <a:ext uri="{FF2B5EF4-FFF2-40B4-BE49-F238E27FC236}">
                <a16:creationId xmlns="" xmlns:a16="http://schemas.microsoft.com/office/drawing/2014/main" id="{7C1AA605-5A70-4361-BE9F-100DB114033C}"/>
              </a:ext>
            </a:extLst>
          </p:cNvPr>
          <p:cNvSpPr/>
          <p:nvPr/>
        </p:nvSpPr>
        <p:spPr>
          <a:xfrm>
            <a:off x="5486784" y="3957805"/>
            <a:ext cx="165561" cy="352716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70609699-98DB-4EBE-AED9-025B8DCA98E8}"/>
              </a:ext>
            </a:extLst>
          </p:cNvPr>
          <p:cNvSpPr/>
          <p:nvPr/>
        </p:nvSpPr>
        <p:spPr>
          <a:xfrm>
            <a:off x="5058467" y="5346306"/>
            <a:ext cx="1959058" cy="528515"/>
          </a:xfrm>
          <a:prstGeom prst="rect">
            <a:avLst/>
          </a:prstGeom>
          <a:gradFill flip="none" rotWithShape="1">
            <a:gsLst>
              <a:gs pos="47000">
                <a:schemeClr val="accent6">
                  <a:alpha val="0"/>
                </a:schemeClr>
              </a:gs>
              <a:gs pos="100000">
                <a:schemeClr val="accent5"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基于</a:t>
            </a:r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Volcano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的模型训练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A5AFD343-02CF-4354-81AA-4F7E2F6D9587}"/>
              </a:ext>
            </a:extLst>
          </p:cNvPr>
          <p:cNvSpPr txBox="1"/>
          <p:nvPr/>
        </p:nvSpPr>
        <p:spPr>
          <a:xfrm>
            <a:off x="4289065" y="2543315"/>
            <a:ext cx="7053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发布更新 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AE0C7E88-27D4-49DB-81C4-3B3D179F26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8464" y="2446889"/>
            <a:ext cx="1068832" cy="344499"/>
          </a:xfrm>
          <a:prstGeom prst="rect">
            <a:avLst/>
          </a:prstGeom>
        </p:spPr>
      </p:pic>
      <p:sp>
        <p:nvSpPr>
          <p:cNvPr id="28" name="下箭头 55">
            <a:extLst>
              <a:ext uri="{FF2B5EF4-FFF2-40B4-BE49-F238E27FC236}">
                <a16:creationId xmlns="" xmlns:a16="http://schemas.microsoft.com/office/drawing/2014/main" id="{D24F032D-30AB-42A5-9BFD-63427E315D71}"/>
              </a:ext>
            </a:extLst>
          </p:cNvPr>
          <p:cNvSpPr/>
          <p:nvPr/>
        </p:nvSpPr>
        <p:spPr>
          <a:xfrm rot="10800000">
            <a:off x="5496092" y="3395165"/>
            <a:ext cx="171711" cy="212697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肘形连接符 60">
            <a:extLst>
              <a:ext uri="{FF2B5EF4-FFF2-40B4-BE49-F238E27FC236}">
                <a16:creationId xmlns="" xmlns:a16="http://schemas.microsoft.com/office/drawing/2014/main" id="{9D634B09-7854-40B9-9D39-901C8B1549C6}"/>
              </a:ext>
            </a:extLst>
          </p:cNvPr>
          <p:cNvCxnSpPr>
            <a:stCxn id="11" idx="1"/>
            <a:endCxn id="4" idx="0"/>
          </p:cNvCxnSpPr>
          <p:nvPr/>
        </p:nvCxnSpPr>
        <p:spPr>
          <a:xfrm rot="10800000" flipV="1">
            <a:off x="2241485" y="1946557"/>
            <a:ext cx="1289599" cy="980571"/>
          </a:xfrm>
          <a:prstGeom prst="bentConnector2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箭头 69">
            <a:extLst>
              <a:ext uri="{FF2B5EF4-FFF2-40B4-BE49-F238E27FC236}">
                <a16:creationId xmlns="" xmlns:a16="http://schemas.microsoft.com/office/drawing/2014/main" id="{D8E593E4-2D2C-4725-B896-9AB9B726778F}"/>
              </a:ext>
            </a:extLst>
          </p:cNvPr>
          <p:cNvSpPr/>
          <p:nvPr/>
        </p:nvSpPr>
        <p:spPr>
          <a:xfrm rot="10800000">
            <a:off x="5479268" y="2806791"/>
            <a:ext cx="152640" cy="251231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下箭头 75">
            <a:extLst>
              <a:ext uri="{FF2B5EF4-FFF2-40B4-BE49-F238E27FC236}">
                <a16:creationId xmlns="" xmlns:a16="http://schemas.microsoft.com/office/drawing/2014/main" id="{CC812E9B-EC29-428B-A2BD-E0C5D5E60BC7}"/>
              </a:ext>
            </a:extLst>
          </p:cNvPr>
          <p:cNvSpPr/>
          <p:nvPr/>
        </p:nvSpPr>
        <p:spPr>
          <a:xfrm>
            <a:off x="5496595" y="4871969"/>
            <a:ext cx="155748" cy="370192"/>
          </a:xfrm>
          <a:prstGeom prst="downArrow">
            <a:avLst/>
          </a:prstGeom>
          <a:solidFill>
            <a:srgbClr val="B5B5B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8">
            <a:extLst>
              <a:ext uri="{FF2B5EF4-FFF2-40B4-BE49-F238E27FC236}">
                <a16:creationId xmlns="" xmlns:a16="http://schemas.microsoft.com/office/drawing/2014/main" id="{B663D4CB-409D-45C6-A4B0-4539733BD451}"/>
              </a:ext>
            </a:extLst>
          </p:cNvPr>
          <p:cNvSpPr txBox="1"/>
          <p:nvPr/>
        </p:nvSpPr>
        <p:spPr>
          <a:xfrm>
            <a:off x="7564517" y="1462237"/>
            <a:ext cx="3874083" cy="449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电商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，近千亿级参数推荐模型，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在线、离线训练平台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训练集群近千台计算节点，计算密集型模型，单个训练任务包含上百个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达到最佳拓扑调度，训练速度优化到最佳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集群资源规划自动化，无需人工手动配置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同集群大小作业资源竞争、要求提供防饿死机制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改造后，总体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训练速度提升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应用感知调度，无需人工提前规划资源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的调度，解决大作业饿死问题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DAC7C385-ABE1-4123-9387-C13881D11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" y="5590849"/>
            <a:ext cx="10858497" cy="7156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1A1EBC9-9993-41B3-9AB5-51E0BB448F05}"/>
              </a:ext>
            </a:extLst>
          </p:cNvPr>
          <p:cNvSpPr txBox="1"/>
          <p:nvPr/>
        </p:nvSpPr>
        <p:spPr>
          <a:xfrm>
            <a:off x="682266" y="396558"/>
            <a:ext cx="95847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批量计算的发展历程和趋势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58D506E-1FFA-4616-9A06-A064843BB323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C6E312D-F80D-4C70-9E57-A7E91C810F17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F41621FF-C406-4B01-AE37-A437F58B354D}"/>
              </a:ext>
            </a:extLst>
          </p:cNvPr>
          <p:cNvSpPr/>
          <p:nvPr/>
        </p:nvSpPr>
        <p:spPr>
          <a:xfrm>
            <a:off x="7458407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1C1340B-CA9A-4AC9-885C-D7D88043F767}"/>
              </a:ext>
            </a:extLst>
          </p:cNvPr>
          <p:cNvSpPr txBox="1"/>
          <p:nvPr/>
        </p:nvSpPr>
        <p:spPr>
          <a:xfrm>
            <a:off x="7316987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F0F8D0-55B0-400D-8F3D-235BBAADDE19}"/>
              </a:ext>
            </a:extLst>
          </p:cNvPr>
          <p:cNvSpPr txBox="1"/>
          <p:nvPr/>
        </p:nvSpPr>
        <p:spPr>
          <a:xfrm>
            <a:off x="7132464" y="4027870"/>
            <a:ext cx="9266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Tensorflow</a:t>
            </a:r>
            <a:endParaRPr lang="en-US" altLang="zh-CN" dirty="0"/>
          </a:p>
          <a:p>
            <a:r>
              <a:rPr lang="en-US" altLang="zh-CN" dirty="0"/>
              <a:t>Caffe2</a:t>
            </a:r>
          </a:p>
          <a:p>
            <a:r>
              <a:rPr lang="en-US" altLang="zh-CN"/>
              <a:t>Pytorch</a:t>
            </a:r>
            <a:endParaRPr lang="en-US" altLang="zh-CN" dirty="0"/>
          </a:p>
        </p:txBody>
      </p: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0E5BCA03-B3F0-4BE5-BC1E-5BE41F663D0C}"/>
              </a:ext>
            </a:extLst>
          </p:cNvPr>
          <p:cNvSpPr/>
          <p:nvPr/>
        </p:nvSpPr>
        <p:spPr>
          <a:xfrm>
            <a:off x="8331451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E2609E2-3552-4072-8721-CBE3FE9DF715}"/>
              </a:ext>
            </a:extLst>
          </p:cNvPr>
          <p:cNvSpPr txBox="1"/>
          <p:nvPr/>
        </p:nvSpPr>
        <p:spPr>
          <a:xfrm>
            <a:off x="8190031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55D704E-F9E8-4BD3-A3A4-B0AA1A3668B4}"/>
              </a:ext>
            </a:extLst>
          </p:cNvPr>
          <p:cNvSpPr txBox="1"/>
          <p:nvPr/>
        </p:nvSpPr>
        <p:spPr>
          <a:xfrm>
            <a:off x="8028768" y="4377313"/>
            <a:ext cx="8059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kubeflow</a:t>
            </a:r>
            <a:endParaRPr lang="en-US" altLang="zh-CN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9E769E0-95BB-43DA-A9F8-05D67CB25498}"/>
              </a:ext>
            </a:extLst>
          </p:cNvPr>
          <p:cNvCxnSpPr/>
          <p:nvPr/>
        </p:nvCxnSpPr>
        <p:spPr>
          <a:xfrm>
            <a:off x="4885641" y="2660037"/>
            <a:ext cx="0" cy="1142149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D11C837-B0E3-4602-A4D8-E63589F1CD3E}"/>
              </a:ext>
            </a:extLst>
          </p:cNvPr>
          <p:cNvSpPr txBox="1"/>
          <p:nvPr/>
        </p:nvSpPr>
        <p:spPr>
          <a:xfrm>
            <a:off x="2582054" y="2909183"/>
            <a:ext cx="9855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Hadoop 1.0</a:t>
            </a:r>
          </a:p>
          <a:p>
            <a:r>
              <a:rPr lang="en-US" altLang="zh-CN" dirty="0"/>
              <a:t>HDFS</a:t>
            </a:r>
          </a:p>
        </p:txBody>
      </p:sp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1B0D9909-A9F2-427A-9D84-F76E261A5341}"/>
              </a:ext>
            </a:extLst>
          </p:cNvPr>
          <p:cNvSpPr/>
          <p:nvPr/>
        </p:nvSpPr>
        <p:spPr>
          <a:xfrm>
            <a:off x="2880221" y="341335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7C45257-515A-460D-B5B6-21680F025D2D}"/>
              </a:ext>
            </a:extLst>
          </p:cNvPr>
          <p:cNvSpPr txBox="1"/>
          <p:nvPr/>
        </p:nvSpPr>
        <p:spPr>
          <a:xfrm>
            <a:off x="2738801" y="3509781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2006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4F7286BF-B7A3-4B21-B3B7-5528F59DCABB}"/>
              </a:ext>
            </a:extLst>
          </p:cNvPr>
          <p:cNvSpPr/>
          <p:nvPr/>
        </p:nvSpPr>
        <p:spPr>
          <a:xfrm>
            <a:off x="3668179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B72FFFE-F953-4F47-982C-66041CC175D1}"/>
              </a:ext>
            </a:extLst>
          </p:cNvPr>
          <p:cNvSpPr txBox="1"/>
          <p:nvPr/>
        </p:nvSpPr>
        <p:spPr>
          <a:xfrm>
            <a:off x="3526759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CECAA69-6D74-4D92-8327-E794D43CA08D}"/>
              </a:ext>
            </a:extLst>
          </p:cNvPr>
          <p:cNvSpPr txBox="1"/>
          <p:nvPr/>
        </p:nvSpPr>
        <p:spPr>
          <a:xfrm>
            <a:off x="3540704" y="3093849"/>
            <a:ext cx="4555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Hive</a:t>
            </a:r>
            <a:endParaRPr lang="zh-CN" altLang="en-US" dirty="0"/>
          </a:p>
        </p:txBody>
      </p:sp>
      <p:sp>
        <p:nvSpPr>
          <p:cNvPr id="22" name="等腰三角形 21">
            <a:extLst>
              <a:ext uri="{FF2B5EF4-FFF2-40B4-BE49-F238E27FC236}">
                <a16:creationId xmlns="" xmlns:a16="http://schemas.microsoft.com/office/drawing/2014/main" id="{D5727259-E7B3-4EC1-8546-DEA6EC209D66}"/>
              </a:ext>
            </a:extLst>
          </p:cNvPr>
          <p:cNvSpPr/>
          <p:nvPr/>
        </p:nvSpPr>
        <p:spPr>
          <a:xfrm>
            <a:off x="5263542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B06C874-4BE5-4147-9DD0-BA59D1102708}"/>
              </a:ext>
            </a:extLst>
          </p:cNvPr>
          <p:cNvSpPr txBox="1"/>
          <p:nvPr/>
        </p:nvSpPr>
        <p:spPr>
          <a:xfrm>
            <a:off x="5122122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B6664AB-C9F6-4D09-9C88-2E5165AC9E1E}"/>
              </a:ext>
            </a:extLst>
          </p:cNvPr>
          <p:cNvSpPr txBox="1"/>
          <p:nvPr/>
        </p:nvSpPr>
        <p:spPr>
          <a:xfrm>
            <a:off x="5050916" y="2909183"/>
            <a:ext cx="6258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YARN</a:t>
            </a:r>
          </a:p>
          <a:p>
            <a:r>
              <a:rPr lang="en-US" altLang="zh-CN"/>
              <a:t>Impala</a:t>
            </a:r>
            <a:endParaRPr lang="en-US" altLang="zh-CN" dirty="0"/>
          </a:p>
        </p:txBody>
      </p:sp>
      <p:sp>
        <p:nvSpPr>
          <p:cNvPr id="25" name="等腰三角形 24">
            <a:extLst>
              <a:ext uri="{FF2B5EF4-FFF2-40B4-BE49-F238E27FC236}">
                <a16:creationId xmlns="" xmlns:a16="http://schemas.microsoft.com/office/drawing/2014/main" id="{B5FC2A51-B27D-4DFF-8568-AE48685DD7D3}"/>
              </a:ext>
            </a:extLst>
          </p:cNvPr>
          <p:cNvSpPr/>
          <p:nvPr/>
        </p:nvSpPr>
        <p:spPr>
          <a:xfrm>
            <a:off x="7008067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E73D561-CB90-454A-8DCE-DBFC454FB11D}"/>
              </a:ext>
            </a:extLst>
          </p:cNvPr>
          <p:cNvSpPr txBox="1"/>
          <p:nvPr/>
        </p:nvSpPr>
        <p:spPr>
          <a:xfrm>
            <a:off x="6866647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FE4E12D-196D-4BC2-82D0-CA05CA66E2E4}"/>
              </a:ext>
            </a:extLst>
          </p:cNvPr>
          <p:cNvSpPr txBox="1"/>
          <p:nvPr/>
        </p:nvSpPr>
        <p:spPr>
          <a:xfrm>
            <a:off x="6823461" y="2724517"/>
            <a:ext cx="5698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</a:t>
            </a:r>
          </a:p>
          <a:p>
            <a:r>
              <a:rPr lang="en-US" altLang="zh-CN" dirty="0"/>
              <a:t>Storm</a:t>
            </a:r>
          </a:p>
          <a:p>
            <a:r>
              <a:rPr lang="en-US" altLang="zh-CN"/>
              <a:t>Flink</a:t>
            </a:r>
            <a:endParaRPr lang="en-US" altLang="zh-CN" dirty="0"/>
          </a:p>
        </p:txBody>
      </p:sp>
      <p:sp>
        <p:nvSpPr>
          <p:cNvPr id="28" name="等腰三角形 27">
            <a:extLst>
              <a:ext uri="{FF2B5EF4-FFF2-40B4-BE49-F238E27FC236}">
                <a16:creationId xmlns="" xmlns:a16="http://schemas.microsoft.com/office/drawing/2014/main" id="{450E0162-A489-489B-AF88-666D37B6243A}"/>
              </a:ext>
            </a:extLst>
          </p:cNvPr>
          <p:cNvSpPr/>
          <p:nvPr/>
        </p:nvSpPr>
        <p:spPr>
          <a:xfrm>
            <a:off x="4385976" y="341369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B184DFD6-6BE2-48CB-8987-3639E16EDAE8}"/>
              </a:ext>
            </a:extLst>
          </p:cNvPr>
          <p:cNvSpPr txBox="1"/>
          <p:nvPr/>
        </p:nvSpPr>
        <p:spPr>
          <a:xfrm>
            <a:off x="4244556" y="351012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8FC4655-7BCF-41E8-9674-9992A8F572DD}"/>
              </a:ext>
            </a:extLst>
          </p:cNvPr>
          <p:cNvSpPr txBox="1"/>
          <p:nvPr/>
        </p:nvSpPr>
        <p:spPr>
          <a:xfrm>
            <a:off x="4150619" y="2909183"/>
            <a:ext cx="6713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Hbase</a:t>
            </a:r>
          </a:p>
          <a:p>
            <a:r>
              <a:rPr lang="en-US" altLang="zh-CN"/>
              <a:t>NOSQL</a:t>
            </a:r>
            <a:endParaRPr lang="zh-CN" altLang="en-US" dirty="0"/>
          </a:p>
        </p:txBody>
      </p:sp>
      <p:sp>
        <p:nvSpPr>
          <p:cNvPr id="31" name="等腰三角形 30">
            <a:extLst>
              <a:ext uri="{FF2B5EF4-FFF2-40B4-BE49-F238E27FC236}">
                <a16:creationId xmlns="" xmlns:a16="http://schemas.microsoft.com/office/drawing/2014/main" id="{8BCF6854-F211-4FED-BC99-9654236AE1C2}"/>
              </a:ext>
            </a:extLst>
          </p:cNvPr>
          <p:cNvSpPr/>
          <p:nvPr/>
        </p:nvSpPr>
        <p:spPr>
          <a:xfrm>
            <a:off x="6015614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9E53552F-1F6A-491E-8B95-DBE775D970DA}"/>
              </a:ext>
            </a:extLst>
          </p:cNvPr>
          <p:cNvSpPr txBox="1"/>
          <p:nvPr/>
        </p:nvSpPr>
        <p:spPr>
          <a:xfrm>
            <a:off x="5874194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C760523D-EDD8-4529-8383-86CE5D9968EC}"/>
              </a:ext>
            </a:extLst>
          </p:cNvPr>
          <p:cNvSpPr txBox="1"/>
          <p:nvPr/>
        </p:nvSpPr>
        <p:spPr>
          <a:xfrm>
            <a:off x="5934690" y="3093849"/>
            <a:ext cx="3624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Tez</a:t>
            </a:r>
            <a:endParaRPr lang="en-US" altLang="zh-CN" dirty="0"/>
          </a:p>
        </p:txBody>
      </p:sp>
      <p:sp>
        <p:nvSpPr>
          <p:cNvPr id="34" name="等腰三角形 33">
            <a:extLst>
              <a:ext uri="{FF2B5EF4-FFF2-40B4-BE49-F238E27FC236}">
                <a16:creationId xmlns="" xmlns:a16="http://schemas.microsoft.com/office/drawing/2014/main" id="{A582D5FC-5139-4BD9-9CF7-51F82D4C5AFB}"/>
              </a:ext>
            </a:extLst>
          </p:cNvPr>
          <p:cNvSpPr/>
          <p:nvPr/>
        </p:nvSpPr>
        <p:spPr>
          <a:xfrm>
            <a:off x="8331451" y="3420017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520065F-A1D4-499F-93C0-1951A157C51D}"/>
              </a:ext>
            </a:extLst>
          </p:cNvPr>
          <p:cNvSpPr txBox="1"/>
          <p:nvPr/>
        </p:nvSpPr>
        <p:spPr>
          <a:xfrm>
            <a:off x="8190031" y="351644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FFEFCF2A-2399-44F4-A4B0-E271AA2E068B}"/>
              </a:ext>
            </a:extLst>
          </p:cNvPr>
          <p:cNvSpPr txBox="1"/>
          <p:nvPr/>
        </p:nvSpPr>
        <p:spPr>
          <a:xfrm>
            <a:off x="7882151" y="3093849"/>
            <a:ext cx="1066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 on k8s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28FCF048-7D76-41ED-8612-32003998E1AB}"/>
              </a:ext>
            </a:extLst>
          </p:cNvPr>
          <p:cNvCxnSpPr>
            <a:endCxn id="39" idx="2"/>
          </p:cNvCxnSpPr>
          <p:nvPr/>
        </p:nvCxnSpPr>
        <p:spPr>
          <a:xfrm flipV="1">
            <a:off x="9347815" y="2937178"/>
            <a:ext cx="380813" cy="37203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38C6097B-FAE4-4308-94A3-2167535FCDA7}"/>
              </a:ext>
            </a:extLst>
          </p:cNvPr>
          <p:cNvCxnSpPr>
            <a:endCxn id="39" idx="3"/>
          </p:cNvCxnSpPr>
          <p:nvPr/>
        </p:nvCxnSpPr>
        <p:spPr>
          <a:xfrm flipV="1">
            <a:off x="9347814" y="3167537"/>
            <a:ext cx="606473" cy="146344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椭圆 38">
            <a:extLst>
              <a:ext uri="{FF2B5EF4-FFF2-40B4-BE49-F238E27FC236}">
                <a16:creationId xmlns="" xmlns:a16="http://schemas.microsoft.com/office/drawing/2014/main" id="{35BAF8DD-2910-46F2-A1B2-F74DDEBFF6B8}"/>
              </a:ext>
            </a:extLst>
          </p:cNvPr>
          <p:cNvSpPr/>
          <p:nvPr/>
        </p:nvSpPr>
        <p:spPr>
          <a:xfrm>
            <a:off x="9728628" y="2611402"/>
            <a:ext cx="1540895" cy="651552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457200"/>
            <a:r>
              <a:rPr lang="en-US" altLang="zh-CN" sz="1200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K8s, framework, container</a:t>
            </a:r>
            <a:endParaRPr lang="zh-CN" altLang="en-US" sz="1200" kern="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69">
            <a:extLst>
              <a:ext uri="{FF2B5EF4-FFF2-40B4-BE49-F238E27FC236}">
                <a16:creationId xmlns="" xmlns:a16="http://schemas.microsoft.com/office/drawing/2014/main" id="{4B32D23F-5CBF-48D1-A43B-9B9C71488466}"/>
              </a:ext>
            </a:extLst>
          </p:cNvPr>
          <p:cNvSpPr/>
          <p:nvPr/>
        </p:nvSpPr>
        <p:spPr>
          <a:xfrm>
            <a:off x="6759544" y="4615614"/>
            <a:ext cx="4761737" cy="109731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右箭头 78">
            <a:extLst>
              <a:ext uri="{FF2B5EF4-FFF2-40B4-BE49-F238E27FC236}">
                <a16:creationId xmlns="" xmlns:a16="http://schemas.microsoft.com/office/drawing/2014/main" id="{844B99D8-71E3-4214-B80E-CC05E556C6A0}"/>
              </a:ext>
            </a:extLst>
          </p:cNvPr>
          <p:cNvSpPr/>
          <p:nvPr/>
        </p:nvSpPr>
        <p:spPr>
          <a:xfrm>
            <a:off x="2549337" y="3340233"/>
            <a:ext cx="8971943" cy="113095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右箭头 103">
            <a:extLst>
              <a:ext uri="{FF2B5EF4-FFF2-40B4-BE49-F238E27FC236}">
                <a16:creationId xmlns="" xmlns:a16="http://schemas.microsoft.com/office/drawing/2014/main" id="{2E1ACBD3-889B-4A43-9E1D-BF14EE19578A}"/>
              </a:ext>
            </a:extLst>
          </p:cNvPr>
          <p:cNvSpPr/>
          <p:nvPr/>
        </p:nvSpPr>
        <p:spPr>
          <a:xfrm>
            <a:off x="682266" y="2043362"/>
            <a:ext cx="10839015" cy="124483"/>
          </a:xfrm>
          <a:prstGeom prst="rightArrow">
            <a:avLst>
              <a:gd name="adj1" fmla="val 50000"/>
              <a:gd name="adj2" fmla="val 20835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等腰三角形 40">
            <a:extLst>
              <a:ext uri="{FF2B5EF4-FFF2-40B4-BE49-F238E27FC236}">
                <a16:creationId xmlns="" xmlns:a16="http://schemas.microsoft.com/office/drawing/2014/main" id="{44574F25-256D-4102-8FBF-9F5B3DFB5FF9}"/>
              </a:ext>
            </a:extLst>
          </p:cNvPr>
          <p:cNvSpPr/>
          <p:nvPr/>
        </p:nvSpPr>
        <p:spPr>
          <a:xfrm>
            <a:off x="8769804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A8833CA4-9914-4215-8593-410A70D7B11E}"/>
              </a:ext>
            </a:extLst>
          </p:cNvPr>
          <p:cNvSpPr txBox="1"/>
          <p:nvPr/>
        </p:nvSpPr>
        <p:spPr>
          <a:xfrm>
            <a:off x="8646140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="" xmlns:a16="http://schemas.microsoft.com/office/drawing/2014/main" id="{306813ED-10B9-489E-9D7F-07520EBCA382}"/>
              </a:ext>
            </a:extLst>
          </p:cNvPr>
          <p:cNvSpPr/>
          <p:nvPr/>
        </p:nvSpPr>
        <p:spPr>
          <a:xfrm>
            <a:off x="438597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D476CB17-6D1B-46F3-88D2-6337CB3FF837}"/>
              </a:ext>
            </a:extLst>
          </p:cNvPr>
          <p:cNvSpPr txBox="1"/>
          <p:nvPr/>
        </p:nvSpPr>
        <p:spPr>
          <a:xfrm>
            <a:off x="4244556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EA45839-CDF9-40A1-896C-059A0C1685F9}"/>
              </a:ext>
            </a:extLst>
          </p:cNvPr>
          <p:cNvSpPr txBox="1"/>
          <p:nvPr/>
        </p:nvSpPr>
        <p:spPr>
          <a:xfrm>
            <a:off x="4207686" y="1816680"/>
            <a:ext cx="5572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Slurm</a:t>
            </a:r>
            <a:endParaRPr lang="zh-CN" altLang="en-US" dirty="0"/>
          </a:p>
        </p:txBody>
      </p:sp>
      <p:sp>
        <p:nvSpPr>
          <p:cNvPr id="48" name="等腰三角形 47">
            <a:extLst>
              <a:ext uri="{FF2B5EF4-FFF2-40B4-BE49-F238E27FC236}">
                <a16:creationId xmlns="" xmlns:a16="http://schemas.microsoft.com/office/drawing/2014/main" id="{52C6C191-7D27-4FBD-A322-D8893AEEBEA4}"/>
              </a:ext>
            </a:extLst>
          </p:cNvPr>
          <p:cNvSpPr/>
          <p:nvPr/>
        </p:nvSpPr>
        <p:spPr>
          <a:xfrm>
            <a:off x="1109553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98F0BC74-6146-4E86-86B0-BE754BFE3D0F}"/>
              </a:ext>
            </a:extLst>
          </p:cNvPr>
          <p:cNvSpPr txBox="1"/>
          <p:nvPr/>
        </p:nvSpPr>
        <p:spPr>
          <a:xfrm>
            <a:off x="980154" y="2269665"/>
            <a:ext cx="39914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199*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C1464F23-1644-453D-A9B3-0E2465BFFF8D}"/>
              </a:ext>
            </a:extLst>
          </p:cNvPr>
          <p:cNvSpPr txBox="1"/>
          <p:nvPr/>
        </p:nvSpPr>
        <p:spPr>
          <a:xfrm>
            <a:off x="1001635" y="1447348"/>
            <a:ext cx="4164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LSF</a:t>
            </a:r>
          </a:p>
          <a:p>
            <a:r>
              <a:rPr lang="en-US" altLang="zh-CN" dirty="0"/>
              <a:t>PBS</a:t>
            </a:r>
          </a:p>
          <a:p>
            <a:r>
              <a:rPr lang="en-US" altLang="zh-CN" dirty="0"/>
              <a:t>SGE</a:t>
            </a:r>
            <a:endParaRPr lang="zh-CN" altLang="en-US" dirty="0"/>
          </a:p>
        </p:txBody>
      </p:sp>
      <p:sp>
        <p:nvSpPr>
          <p:cNvPr id="51" name="等腰三角形 50">
            <a:extLst>
              <a:ext uri="{FF2B5EF4-FFF2-40B4-BE49-F238E27FC236}">
                <a16:creationId xmlns="" xmlns:a16="http://schemas.microsoft.com/office/drawing/2014/main" id="{5D3139D1-15BA-4CAE-9120-D7419322A2BC}"/>
              </a:ext>
            </a:extLst>
          </p:cNvPr>
          <p:cNvSpPr/>
          <p:nvPr/>
        </p:nvSpPr>
        <p:spPr>
          <a:xfrm>
            <a:off x="1928401" y="217323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907F2A7-7E6D-4AD5-9E1E-7B8BA739196F}"/>
              </a:ext>
            </a:extLst>
          </p:cNvPr>
          <p:cNvSpPr txBox="1"/>
          <p:nvPr/>
        </p:nvSpPr>
        <p:spPr>
          <a:xfrm>
            <a:off x="1786981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78F83088-FFC0-442C-A7B0-EA264D0EC539}"/>
              </a:ext>
            </a:extLst>
          </p:cNvPr>
          <p:cNvSpPr txBox="1"/>
          <p:nvPr/>
        </p:nvSpPr>
        <p:spPr>
          <a:xfrm>
            <a:off x="1575544" y="1816680"/>
            <a:ext cx="9063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Symphony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264A7D2A-0000-4157-998B-75D8C65EB5F9}"/>
              </a:ext>
            </a:extLst>
          </p:cNvPr>
          <p:cNvSpPr txBox="1"/>
          <p:nvPr/>
        </p:nvSpPr>
        <p:spPr>
          <a:xfrm>
            <a:off x="5717740" y="1816680"/>
            <a:ext cx="7963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SGE/UGE</a:t>
            </a:r>
            <a:endParaRPr lang="zh-CN" altLang="en-US" dirty="0"/>
          </a:p>
        </p:txBody>
      </p:sp>
      <p:sp>
        <p:nvSpPr>
          <p:cNvPr id="55" name="等腰三角形 54">
            <a:extLst>
              <a:ext uri="{FF2B5EF4-FFF2-40B4-BE49-F238E27FC236}">
                <a16:creationId xmlns="" xmlns:a16="http://schemas.microsoft.com/office/drawing/2014/main" id="{7CB9A53D-37D2-4515-946B-E0F94AD1C63B}"/>
              </a:ext>
            </a:extLst>
          </p:cNvPr>
          <p:cNvSpPr/>
          <p:nvPr/>
        </p:nvSpPr>
        <p:spPr>
          <a:xfrm>
            <a:off x="331664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0B28D3EF-24A6-4B29-9932-7C695810EEB0}"/>
              </a:ext>
            </a:extLst>
          </p:cNvPr>
          <p:cNvSpPr txBox="1"/>
          <p:nvPr/>
        </p:nvSpPr>
        <p:spPr>
          <a:xfrm>
            <a:off x="2844206" y="2269665"/>
            <a:ext cx="942681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 ~ 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F63E331C-DD5F-4982-AAD1-D747929137E2}"/>
              </a:ext>
            </a:extLst>
          </p:cNvPr>
          <p:cNvSpPr txBox="1"/>
          <p:nvPr/>
        </p:nvSpPr>
        <p:spPr>
          <a:xfrm>
            <a:off x="3094113" y="1816680"/>
            <a:ext cx="6456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Globus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537A322-A943-40C9-905F-1ADF7812732B}"/>
              </a:ext>
            </a:extLst>
          </p:cNvPr>
          <p:cNvSpPr txBox="1"/>
          <p:nvPr/>
        </p:nvSpPr>
        <p:spPr>
          <a:xfrm>
            <a:off x="8390497" y="1816680"/>
            <a:ext cx="8989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36" indent="-128536" defTabSz="685584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HPC for AI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="" xmlns:a16="http://schemas.microsoft.com/office/drawing/2014/main" id="{6DA631E4-C83B-458D-808B-7AE39DF79726}"/>
              </a:ext>
            </a:extLst>
          </p:cNvPr>
          <p:cNvCxnSpPr>
            <a:endCxn id="39" idx="1"/>
          </p:cNvCxnSpPr>
          <p:nvPr/>
        </p:nvCxnSpPr>
        <p:spPr>
          <a:xfrm>
            <a:off x="9347814" y="2143942"/>
            <a:ext cx="606472" cy="56287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78C72A8D-8D9C-481D-8D7F-CA54E8187440}"/>
              </a:ext>
            </a:extLst>
          </p:cNvPr>
          <p:cNvSpPr txBox="1"/>
          <p:nvPr/>
        </p:nvSpPr>
        <p:spPr>
          <a:xfrm>
            <a:off x="9843956" y="1969058"/>
            <a:ext cx="1018227" cy="301702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5pPr marL="0" lvl="4" algn="ctr">
              <a:defRPr sz="105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4"/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isc</a:t>
            </a:r>
            <a:r>
              <a:rPr lang="en-US" altLang="zh-CN" sz="12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vhpc</a:t>
            </a:r>
            <a:endParaRPr lang="zh-CN" altLang="en-US" sz="12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D29A17C9-DB86-44CC-B673-12E829B1A6F6}"/>
              </a:ext>
            </a:extLst>
          </p:cNvPr>
          <p:cNvSpPr txBox="1"/>
          <p:nvPr/>
        </p:nvSpPr>
        <p:spPr>
          <a:xfrm>
            <a:off x="9954287" y="4192647"/>
            <a:ext cx="8204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Kubeflow</a:t>
            </a:r>
          </a:p>
          <a:p>
            <a:r>
              <a:rPr lang="en-US" altLang="zh-CN" dirty="0" err="1"/>
              <a:t>kubecon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D7967A71-C0C0-4053-B0A9-75DE6EEDE2DD}"/>
              </a:ext>
            </a:extLst>
          </p:cNvPr>
          <p:cNvCxnSpPr>
            <a:cxnSpLocks/>
          </p:cNvCxnSpPr>
          <p:nvPr/>
        </p:nvCxnSpPr>
        <p:spPr>
          <a:xfrm>
            <a:off x="6631918" y="1155701"/>
            <a:ext cx="0" cy="3477971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0E0233D9-CABA-4D63-9B3A-3A71B308F371}"/>
              </a:ext>
            </a:extLst>
          </p:cNvPr>
          <p:cNvCxnSpPr>
            <a:cxnSpLocks/>
          </p:cNvCxnSpPr>
          <p:nvPr/>
        </p:nvCxnSpPr>
        <p:spPr>
          <a:xfrm>
            <a:off x="9347814" y="1155700"/>
            <a:ext cx="0" cy="3701428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lgDash"/>
            <a:miter lim="800000"/>
          </a:ln>
          <a:effectLst/>
        </p:spPr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A939630D-DEAD-4C87-9924-35362B0510B2}"/>
              </a:ext>
            </a:extLst>
          </p:cNvPr>
          <p:cNvCxnSpPr>
            <a:cxnSpLocks/>
          </p:cNvCxnSpPr>
          <p:nvPr/>
        </p:nvCxnSpPr>
        <p:spPr>
          <a:xfrm>
            <a:off x="2549336" y="1155701"/>
            <a:ext cx="0" cy="2410025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5FFC74BB-CBEB-48D7-85BD-39318CA46DDE}"/>
              </a:ext>
            </a:extLst>
          </p:cNvPr>
          <p:cNvSpPr txBox="1"/>
          <p:nvPr/>
        </p:nvSpPr>
        <p:spPr>
          <a:xfrm>
            <a:off x="5874194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1" name="等腰三角形 160">
            <a:extLst>
              <a:ext uri="{FF2B5EF4-FFF2-40B4-BE49-F238E27FC236}">
                <a16:creationId xmlns="" xmlns:a16="http://schemas.microsoft.com/office/drawing/2014/main" id="{3EA8CFE4-95F1-4D48-8E31-F7716C943A2D}"/>
              </a:ext>
            </a:extLst>
          </p:cNvPr>
          <p:cNvSpPr/>
          <p:nvPr/>
        </p:nvSpPr>
        <p:spPr>
          <a:xfrm>
            <a:off x="601792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EC8B5C01-1568-42D6-A442-41410A470301}"/>
              </a:ext>
            </a:extLst>
          </p:cNvPr>
          <p:cNvGrpSpPr/>
          <p:nvPr/>
        </p:nvGrpSpPr>
        <p:grpSpPr>
          <a:xfrm>
            <a:off x="1449203" y="5236920"/>
            <a:ext cx="9298356" cy="784468"/>
            <a:chOff x="1446822" y="5236920"/>
            <a:chExt cx="9298356" cy="784468"/>
          </a:xfrm>
        </p:grpSpPr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6EF71A51-CCC2-41F7-96AA-A1C09499E1CF}"/>
                </a:ext>
              </a:extLst>
            </p:cNvPr>
            <p:cNvGrpSpPr/>
            <p:nvPr/>
          </p:nvGrpSpPr>
          <p:grpSpPr>
            <a:xfrm>
              <a:off x="1446822" y="5236920"/>
              <a:ext cx="3478516" cy="677108"/>
              <a:chOff x="1420354" y="5236920"/>
              <a:chExt cx="3478516" cy="677108"/>
            </a:xfrm>
          </p:grpSpPr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EE1E4D9A-6292-4E1B-81BB-3468B52E9CD5}"/>
                  </a:ext>
                </a:extLst>
              </p:cNvPr>
              <p:cNvSpPr/>
              <p:nvPr/>
            </p:nvSpPr>
            <p:spPr>
              <a:xfrm>
                <a:off x="1420354" y="5236920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长期课题：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调度效率，资源利用率</a:t>
                </a:r>
                <a:endPara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 源 池 ：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多个独立资源池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统一的大资源池</a:t>
                </a:r>
              </a:p>
            </p:txBody>
          </p:sp>
          <p:grpSp>
            <p:nvGrpSpPr>
              <p:cNvPr id="136" name="组合 135">
                <a:extLst>
                  <a:ext uri="{FF2B5EF4-FFF2-40B4-BE49-F238E27FC236}">
                    <a16:creationId xmlns="" xmlns:a16="http://schemas.microsoft.com/office/drawing/2014/main" id="{A6924E97-7423-496E-B0AF-C1283D8DC7D5}"/>
                  </a:ext>
                </a:extLst>
              </p:cNvPr>
              <p:cNvGrpSpPr/>
              <p:nvPr/>
            </p:nvGrpSpPr>
            <p:grpSpPr>
              <a:xfrm>
                <a:off x="3506698" y="5678456"/>
                <a:ext cx="147134" cy="208254"/>
                <a:chOff x="2281639" y="2346458"/>
                <a:chExt cx="323999" cy="900000"/>
              </a:xfrm>
            </p:grpSpPr>
            <p:sp>
              <p:nvSpPr>
                <p:cNvPr id="137" name="流程图: 摘录 136">
                  <a:extLst>
                    <a:ext uri="{FF2B5EF4-FFF2-40B4-BE49-F238E27FC236}">
                      <a16:creationId xmlns="" xmlns:a16="http://schemas.microsoft.com/office/drawing/2014/main" id="{555F8E7D-301F-46EA-BDCF-08472FC2E522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8" name="流程图: 摘录 137">
                  <a:extLst>
                    <a:ext uri="{FF2B5EF4-FFF2-40B4-BE49-F238E27FC236}">
                      <a16:creationId xmlns="" xmlns:a16="http://schemas.microsoft.com/office/drawing/2014/main" id="{4594DA2A-D935-479A-9554-85627076468D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9B403882-D449-47F1-8154-6D345DD089E4}"/>
                </a:ext>
              </a:extLst>
            </p:cNvPr>
            <p:cNvGrpSpPr/>
            <p:nvPr/>
          </p:nvGrpSpPr>
          <p:grpSpPr>
            <a:xfrm>
              <a:off x="7266662" y="5260641"/>
              <a:ext cx="3478516" cy="677108"/>
              <a:chOff x="5852666" y="5260641"/>
              <a:chExt cx="3478516" cy="677108"/>
            </a:xfrm>
          </p:grpSpPr>
          <p:grpSp>
            <p:nvGrpSpPr>
              <p:cNvPr id="139" name="组合 138">
                <a:extLst>
                  <a:ext uri="{FF2B5EF4-FFF2-40B4-BE49-F238E27FC236}">
                    <a16:creationId xmlns="" xmlns:a16="http://schemas.microsoft.com/office/drawing/2014/main" id="{7D346236-76B8-400C-9F3D-C2532B335F42}"/>
                  </a:ext>
                </a:extLst>
              </p:cNvPr>
              <p:cNvGrpSpPr/>
              <p:nvPr/>
            </p:nvGrpSpPr>
            <p:grpSpPr>
              <a:xfrm>
                <a:off x="7890202" y="5332127"/>
                <a:ext cx="147134" cy="208254"/>
                <a:chOff x="2281639" y="2346458"/>
                <a:chExt cx="323999" cy="900000"/>
              </a:xfrm>
            </p:grpSpPr>
            <p:sp>
              <p:nvSpPr>
                <p:cNvPr id="140" name="流程图: 摘录 139">
                  <a:extLst>
                    <a:ext uri="{FF2B5EF4-FFF2-40B4-BE49-F238E27FC236}">
                      <a16:creationId xmlns="" xmlns:a16="http://schemas.microsoft.com/office/drawing/2014/main" id="{C45F0E7E-61F5-4780-A2A3-DD9E9B12E6B1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1" name="流程图: 摘录 140">
                  <a:extLst>
                    <a:ext uri="{FF2B5EF4-FFF2-40B4-BE49-F238E27FC236}">
                      <a16:creationId xmlns="" xmlns:a16="http://schemas.microsoft.com/office/drawing/2014/main" id="{A70A9680-A892-40D5-8184-2FDA4DBCED20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="" xmlns:a16="http://schemas.microsoft.com/office/drawing/2014/main" id="{8E47F0ED-7EA4-48AD-A930-31B7FBD18F5D}"/>
                  </a:ext>
                </a:extLst>
              </p:cNvPr>
              <p:cNvGrpSpPr/>
              <p:nvPr/>
            </p:nvGrpSpPr>
            <p:grpSpPr>
              <a:xfrm>
                <a:off x="7890202" y="5665502"/>
                <a:ext cx="147134" cy="208254"/>
                <a:chOff x="2281639" y="2346458"/>
                <a:chExt cx="323999" cy="900000"/>
              </a:xfrm>
            </p:grpSpPr>
            <p:sp>
              <p:nvSpPr>
                <p:cNvPr id="143" name="流程图: 摘录 142">
                  <a:extLst>
                    <a:ext uri="{FF2B5EF4-FFF2-40B4-BE49-F238E27FC236}">
                      <a16:creationId xmlns="" xmlns:a16="http://schemas.microsoft.com/office/drawing/2014/main" id="{647A3466-01C0-4003-8D5B-4F6ACEBA3D4B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4" name="流程图: 摘录 143">
                  <a:extLst>
                    <a:ext uri="{FF2B5EF4-FFF2-40B4-BE49-F238E27FC236}">
                      <a16:creationId xmlns="" xmlns:a16="http://schemas.microsoft.com/office/drawing/2014/main" id="{21DFC28A-1FC3-4596-8761-787CA19297D5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7" name="矩形 76">
                <a:extLst>
                  <a:ext uri="{FF2B5EF4-FFF2-40B4-BE49-F238E27FC236}">
                    <a16:creationId xmlns="" xmlns:a16="http://schemas.microsoft.com/office/drawing/2014/main" id="{E695BF90-5DDF-451B-9A60-51045FF854E5}"/>
                  </a:ext>
                </a:extLst>
              </p:cNvPr>
              <p:cNvSpPr/>
              <p:nvPr/>
            </p:nvSpPr>
            <p:spPr>
              <a:xfrm>
                <a:off x="5852666" y="5260641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业务类型：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单一作业平台                     在离线作业混部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 术 栈 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自建底层技术栈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拥抱云原生底座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3DF0F936-C853-42F2-A30C-B523763641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36920"/>
              <a:ext cx="0" cy="784468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60000">
                    <a:schemeClr val="bg1">
                      <a:lumMod val="60000"/>
                      <a:lumOff val="40000"/>
                    </a:schemeClr>
                  </a:gs>
                  <a:gs pos="40000">
                    <a:schemeClr val="bg1">
                      <a:lumMod val="60000"/>
                      <a:lumOff val="4000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1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kumimoji="1"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投资公司：基于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构建大规模计算平台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1155701"/>
            <a:ext cx="5307088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828372E-4C30-4D97-9079-9AB52C54F5D1}"/>
              </a:ext>
            </a:extLst>
          </p:cNvPr>
          <p:cNvSpPr/>
          <p:nvPr/>
        </p:nvSpPr>
        <p:spPr>
          <a:xfrm>
            <a:off x="2558164" y="5565026"/>
            <a:ext cx="125675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2450"/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用户服务架构图</a:t>
            </a: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411193"/>
            <a:ext cx="4410236" cy="4632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某金融投资公司，业务场景主要为策略研究开发、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训练与推理、大数据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和离线批处理任务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要求调度系统提供公平机制，满足公司内多团队资源共享，保证各自业务的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要求系统提供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解决基本死锁问题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Job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Job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提供的队列调度、公平调度策略，满足用户的多租户资源共享的诉求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，生产环境稳定支持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天增长量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进行深度二次开发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D065880C-C0F5-44EE-B2EF-AA50FBDA0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" t="3073" r="1772" b="2721"/>
          <a:stretch/>
        </p:blipFill>
        <p:spPr>
          <a:xfrm>
            <a:off x="907368" y="1673634"/>
            <a:ext cx="4817915" cy="36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kumimoji="1"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投资公司：基于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构建大规模计算平台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1155701"/>
            <a:ext cx="5307088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828372E-4C30-4D97-9079-9AB52C54F5D1}"/>
              </a:ext>
            </a:extLst>
          </p:cNvPr>
          <p:cNvSpPr/>
          <p:nvPr/>
        </p:nvSpPr>
        <p:spPr>
          <a:xfrm>
            <a:off x="2558164" y="5565026"/>
            <a:ext cx="125675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2450"/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用户服务架构图</a:t>
            </a: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411193"/>
            <a:ext cx="4410236" cy="4632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某金融投资公司，业务场景主要为策略研究开发、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训练与推理、大数据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和离线批处理任务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要求调度系统提供公平机制，满足公司内多团队资源共享，保证各自业务的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要求系统提供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解决基本死锁问题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Job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Job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提供的队列调度、公平调度策略，满足用户的多租户资源共享的诉求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，生产环境稳定支持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天增长量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进行深度二次开发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D065880C-C0F5-44EE-B2EF-AA50FBDA0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" t="3073" r="1772" b="2721"/>
          <a:stretch/>
        </p:blipFill>
        <p:spPr>
          <a:xfrm>
            <a:off x="907368" y="1673634"/>
            <a:ext cx="4817915" cy="36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kumimoji="1"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投资公司：基于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构建大规模计算平台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1155701"/>
            <a:ext cx="5307088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828372E-4C30-4D97-9079-9AB52C54F5D1}"/>
              </a:ext>
            </a:extLst>
          </p:cNvPr>
          <p:cNvSpPr/>
          <p:nvPr/>
        </p:nvSpPr>
        <p:spPr>
          <a:xfrm>
            <a:off x="2558164" y="5565026"/>
            <a:ext cx="125675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2450"/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用户服务架构图</a:t>
            </a: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411193"/>
            <a:ext cx="4410236" cy="4632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某金融投资公司，业务场景主要为策略研究开发、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训练与推理、大数据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和离线批处理任务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要求调度系统提供公平机制，满足公司内多团队资源共享，保证各自业务的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要求系统提供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解决基本死锁问题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Job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Job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提供的队列调度、公平调度策略，满足用户的多租户资源共享的诉求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，生产环境稳定支持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天增长量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进行深度二次开发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D065880C-C0F5-44EE-B2EF-AA50FBDA0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" t="3073" r="1772" b="2721"/>
          <a:stretch/>
        </p:blipFill>
        <p:spPr>
          <a:xfrm>
            <a:off x="907368" y="1673634"/>
            <a:ext cx="4817915" cy="36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kumimoji="1"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投资公司：基于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构建大规模计算平台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1155701"/>
            <a:ext cx="5307088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828372E-4C30-4D97-9079-9AB52C54F5D1}"/>
              </a:ext>
            </a:extLst>
          </p:cNvPr>
          <p:cNvSpPr/>
          <p:nvPr/>
        </p:nvSpPr>
        <p:spPr>
          <a:xfrm>
            <a:off x="2558164" y="5565026"/>
            <a:ext cx="125675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2450"/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用户服务架构图</a:t>
            </a: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411193"/>
            <a:ext cx="4410236" cy="4632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某金融投资公司，业务场景主要为策略研究开发、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训练与推理、大数据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和离线批处理任务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要求调度系统提供公平机制，满足公司内多团队资源共享，保证各自业务的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要求系统提供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解决基本死锁问题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Job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Job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提供的队列调度、公平调度策略，满足用户的多租户资源共享的诉求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，生产环境稳定支持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天增长量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进行深度二次开发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D065880C-C0F5-44EE-B2EF-AA50FBDA0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" t="3073" r="1772" b="2721"/>
          <a:stretch/>
        </p:blipFill>
        <p:spPr>
          <a:xfrm>
            <a:off x="907368" y="1673634"/>
            <a:ext cx="4817915" cy="36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51FCB21-A5EB-4451-BF94-0DB367312FF6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kumimoji="1"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投资公司：基于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构建大规模计算平台</a:t>
            </a:r>
          </a:p>
        </p:txBody>
      </p:sp>
      <p:sp>
        <p:nvSpPr>
          <p:cNvPr id="3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="" xmlns:a16="http://schemas.microsoft.com/office/drawing/2014/main" id="{43F6B69E-C5E1-4326-82DB-9F77C89CF821}"/>
              </a:ext>
            </a:extLst>
          </p:cNvPr>
          <p:cNvSpPr/>
          <p:nvPr/>
        </p:nvSpPr>
        <p:spPr>
          <a:xfrm>
            <a:off x="662781" y="1155701"/>
            <a:ext cx="5307088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828372E-4C30-4D97-9079-9AB52C54F5D1}"/>
              </a:ext>
            </a:extLst>
          </p:cNvPr>
          <p:cNvSpPr/>
          <p:nvPr/>
        </p:nvSpPr>
        <p:spPr>
          <a:xfrm>
            <a:off x="2558164" y="5565026"/>
            <a:ext cx="125675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912450"/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用户服务架构图</a:t>
            </a:r>
          </a:p>
        </p:txBody>
      </p:sp>
      <p:sp>
        <p:nvSpPr>
          <p:cNvPr id="8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411193"/>
            <a:ext cx="4410236" cy="4632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某金融投资公司，业务场景主要为策略研究开发、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训练与推理、大数据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和离线批处理任务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要求调度系统提供公平机制，满足公司内多团队资源共享，保证各自业务的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要求系统提供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Gang-scheduling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解决基本死锁问题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要求调度系统统一支持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Job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统一支持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、数据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和离线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Job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提供的队列调度、公平调度策略，满足用户的多租户资源共享的诉求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，生产环境稳定支持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天增长量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Volcano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进行深度二次开发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D065880C-C0F5-44EE-B2EF-AA50FBDA0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" t="3073" r="1772" b="2721"/>
          <a:stretch/>
        </p:blipFill>
        <p:spPr>
          <a:xfrm>
            <a:off x="907368" y="1673634"/>
            <a:ext cx="4817915" cy="36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3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81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76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0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DAC7C385-ABE1-4123-9387-C13881D11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" y="5590849"/>
            <a:ext cx="10858497" cy="7156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1A1EBC9-9993-41B3-9AB5-51E0BB448F05}"/>
              </a:ext>
            </a:extLst>
          </p:cNvPr>
          <p:cNvSpPr txBox="1"/>
          <p:nvPr/>
        </p:nvSpPr>
        <p:spPr>
          <a:xfrm>
            <a:off x="682266" y="396558"/>
            <a:ext cx="95847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批量计算的发展历程和趋势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58D506E-1FFA-4616-9A06-A064843BB323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C6E312D-F80D-4C70-9E57-A7E91C810F17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F41621FF-C406-4B01-AE37-A437F58B354D}"/>
              </a:ext>
            </a:extLst>
          </p:cNvPr>
          <p:cNvSpPr/>
          <p:nvPr/>
        </p:nvSpPr>
        <p:spPr>
          <a:xfrm>
            <a:off x="7458407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1C1340B-CA9A-4AC9-885C-D7D88043F767}"/>
              </a:ext>
            </a:extLst>
          </p:cNvPr>
          <p:cNvSpPr txBox="1"/>
          <p:nvPr/>
        </p:nvSpPr>
        <p:spPr>
          <a:xfrm>
            <a:off x="7316987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F0F8D0-55B0-400D-8F3D-235BBAADDE19}"/>
              </a:ext>
            </a:extLst>
          </p:cNvPr>
          <p:cNvSpPr txBox="1"/>
          <p:nvPr/>
        </p:nvSpPr>
        <p:spPr>
          <a:xfrm>
            <a:off x="7132464" y="4027870"/>
            <a:ext cx="9266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Tensorflow</a:t>
            </a:r>
            <a:endParaRPr lang="en-US" altLang="zh-CN" dirty="0"/>
          </a:p>
          <a:p>
            <a:r>
              <a:rPr lang="en-US" altLang="zh-CN" dirty="0"/>
              <a:t>Caffe2</a:t>
            </a:r>
          </a:p>
          <a:p>
            <a:r>
              <a:rPr lang="en-US" altLang="zh-CN"/>
              <a:t>Pytorch</a:t>
            </a:r>
            <a:endParaRPr lang="en-US" altLang="zh-CN" dirty="0"/>
          </a:p>
        </p:txBody>
      </p: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0E5BCA03-B3F0-4BE5-BC1E-5BE41F663D0C}"/>
              </a:ext>
            </a:extLst>
          </p:cNvPr>
          <p:cNvSpPr/>
          <p:nvPr/>
        </p:nvSpPr>
        <p:spPr>
          <a:xfrm>
            <a:off x="8331451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E2609E2-3552-4072-8721-CBE3FE9DF715}"/>
              </a:ext>
            </a:extLst>
          </p:cNvPr>
          <p:cNvSpPr txBox="1"/>
          <p:nvPr/>
        </p:nvSpPr>
        <p:spPr>
          <a:xfrm>
            <a:off x="8190031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55D704E-F9E8-4BD3-A3A4-B0AA1A3668B4}"/>
              </a:ext>
            </a:extLst>
          </p:cNvPr>
          <p:cNvSpPr txBox="1"/>
          <p:nvPr/>
        </p:nvSpPr>
        <p:spPr>
          <a:xfrm>
            <a:off x="8028768" y="4377313"/>
            <a:ext cx="8059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kubeflow</a:t>
            </a:r>
            <a:endParaRPr lang="en-US" altLang="zh-CN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9E769E0-95BB-43DA-A9F8-05D67CB25498}"/>
              </a:ext>
            </a:extLst>
          </p:cNvPr>
          <p:cNvCxnSpPr/>
          <p:nvPr/>
        </p:nvCxnSpPr>
        <p:spPr>
          <a:xfrm>
            <a:off x="4885641" y="2660037"/>
            <a:ext cx="0" cy="1142149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D11C837-B0E3-4602-A4D8-E63589F1CD3E}"/>
              </a:ext>
            </a:extLst>
          </p:cNvPr>
          <p:cNvSpPr txBox="1"/>
          <p:nvPr/>
        </p:nvSpPr>
        <p:spPr>
          <a:xfrm>
            <a:off x="2582054" y="2909183"/>
            <a:ext cx="9855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Hadoop 1.0</a:t>
            </a:r>
          </a:p>
          <a:p>
            <a:r>
              <a:rPr lang="en-US" altLang="zh-CN" dirty="0"/>
              <a:t>HDFS</a:t>
            </a:r>
          </a:p>
        </p:txBody>
      </p:sp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1B0D9909-A9F2-427A-9D84-F76E261A5341}"/>
              </a:ext>
            </a:extLst>
          </p:cNvPr>
          <p:cNvSpPr/>
          <p:nvPr/>
        </p:nvSpPr>
        <p:spPr>
          <a:xfrm>
            <a:off x="2880221" y="341335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7C45257-515A-460D-B5B6-21680F025D2D}"/>
              </a:ext>
            </a:extLst>
          </p:cNvPr>
          <p:cNvSpPr txBox="1"/>
          <p:nvPr/>
        </p:nvSpPr>
        <p:spPr>
          <a:xfrm>
            <a:off x="2738801" y="3509781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2006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4F7286BF-B7A3-4B21-B3B7-5528F59DCABB}"/>
              </a:ext>
            </a:extLst>
          </p:cNvPr>
          <p:cNvSpPr/>
          <p:nvPr/>
        </p:nvSpPr>
        <p:spPr>
          <a:xfrm>
            <a:off x="3668179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B72FFFE-F953-4F47-982C-66041CC175D1}"/>
              </a:ext>
            </a:extLst>
          </p:cNvPr>
          <p:cNvSpPr txBox="1"/>
          <p:nvPr/>
        </p:nvSpPr>
        <p:spPr>
          <a:xfrm>
            <a:off x="3526759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CECAA69-6D74-4D92-8327-E794D43CA08D}"/>
              </a:ext>
            </a:extLst>
          </p:cNvPr>
          <p:cNvSpPr txBox="1"/>
          <p:nvPr/>
        </p:nvSpPr>
        <p:spPr>
          <a:xfrm>
            <a:off x="3540704" y="3093849"/>
            <a:ext cx="4555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Hive</a:t>
            </a:r>
            <a:endParaRPr lang="zh-CN" altLang="en-US" dirty="0"/>
          </a:p>
        </p:txBody>
      </p:sp>
      <p:sp>
        <p:nvSpPr>
          <p:cNvPr id="22" name="等腰三角形 21">
            <a:extLst>
              <a:ext uri="{FF2B5EF4-FFF2-40B4-BE49-F238E27FC236}">
                <a16:creationId xmlns="" xmlns:a16="http://schemas.microsoft.com/office/drawing/2014/main" id="{D5727259-E7B3-4EC1-8546-DEA6EC209D66}"/>
              </a:ext>
            </a:extLst>
          </p:cNvPr>
          <p:cNvSpPr/>
          <p:nvPr/>
        </p:nvSpPr>
        <p:spPr>
          <a:xfrm>
            <a:off x="5263542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B06C874-4BE5-4147-9DD0-BA59D1102708}"/>
              </a:ext>
            </a:extLst>
          </p:cNvPr>
          <p:cNvSpPr txBox="1"/>
          <p:nvPr/>
        </p:nvSpPr>
        <p:spPr>
          <a:xfrm>
            <a:off x="5122122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B6664AB-C9F6-4D09-9C88-2E5165AC9E1E}"/>
              </a:ext>
            </a:extLst>
          </p:cNvPr>
          <p:cNvSpPr txBox="1"/>
          <p:nvPr/>
        </p:nvSpPr>
        <p:spPr>
          <a:xfrm>
            <a:off x="5050916" y="2909183"/>
            <a:ext cx="6258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YARN</a:t>
            </a:r>
          </a:p>
          <a:p>
            <a:r>
              <a:rPr lang="en-US" altLang="zh-CN"/>
              <a:t>Impala</a:t>
            </a:r>
            <a:endParaRPr lang="en-US" altLang="zh-CN" dirty="0"/>
          </a:p>
        </p:txBody>
      </p:sp>
      <p:sp>
        <p:nvSpPr>
          <p:cNvPr id="25" name="等腰三角形 24">
            <a:extLst>
              <a:ext uri="{FF2B5EF4-FFF2-40B4-BE49-F238E27FC236}">
                <a16:creationId xmlns="" xmlns:a16="http://schemas.microsoft.com/office/drawing/2014/main" id="{B5FC2A51-B27D-4DFF-8568-AE48685DD7D3}"/>
              </a:ext>
            </a:extLst>
          </p:cNvPr>
          <p:cNvSpPr/>
          <p:nvPr/>
        </p:nvSpPr>
        <p:spPr>
          <a:xfrm>
            <a:off x="7008067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E73D561-CB90-454A-8DCE-DBFC454FB11D}"/>
              </a:ext>
            </a:extLst>
          </p:cNvPr>
          <p:cNvSpPr txBox="1"/>
          <p:nvPr/>
        </p:nvSpPr>
        <p:spPr>
          <a:xfrm>
            <a:off x="6866647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FE4E12D-196D-4BC2-82D0-CA05CA66E2E4}"/>
              </a:ext>
            </a:extLst>
          </p:cNvPr>
          <p:cNvSpPr txBox="1"/>
          <p:nvPr/>
        </p:nvSpPr>
        <p:spPr>
          <a:xfrm>
            <a:off x="6823461" y="2724517"/>
            <a:ext cx="5698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</a:t>
            </a:r>
          </a:p>
          <a:p>
            <a:r>
              <a:rPr lang="en-US" altLang="zh-CN" dirty="0"/>
              <a:t>Storm</a:t>
            </a:r>
          </a:p>
          <a:p>
            <a:r>
              <a:rPr lang="en-US" altLang="zh-CN"/>
              <a:t>Flink</a:t>
            </a:r>
            <a:endParaRPr lang="en-US" altLang="zh-CN" dirty="0"/>
          </a:p>
        </p:txBody>
      </p:sp>
      <p:sp>
        <p:nvSpPr>
          <p:cNvPr id="28" name="等腰三角形 27">
            <a:extLst>
              <a:ext uri="{FF2B5EF4-FFF2-40B4-BE49-F238E27FC236}">
                <a16:creationId xmlns="" xmlns:a16="http://schemas.microsoft.com/office/drawing/2014/main" id="{450E0162-A489-489B-AF88-666D37B6243A}"/>
              </a:ext>
            </a:extLst>
          </p:cNvPr>
          <p:cNvSpPr/>
          <p:nvPr/>
        </p:nvSpPr>
        <p:spPr>
          <a:xfrm>
            <a:off x="4385976" y="341369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B184DFD6-6BE2-48CB-8987-3639E16EDAE8}"/>
              </a:ext>
            </a:extLst>
          </p:cNvPr>
          <p:cNvSpPr txBox="1"/>
          <p:nvPr/>
        </p:nvSpPr>
        <p:spPr>
          <a:xfrm>
            <a:off x="4244556" y="351012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8FC4655-7BCF-41E8-9674-9992A8F572DD}"/>
              </a:ext>
            </a:extLst>
          </p:cNvPr>
          <p:cNvSpPr txBox="1"/>
          <p:nvPr/>
        </p:nvSpPr>
        <p:spPr>
          <a:xfrm>
            <a:off x="4150619" y="2909183"/>
            <a:ext cx="6713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Hbase</a:t>
            </a:r>
          </a:p>
          <a:p>
            <a:r>
              <a:rPr lang="en-US" altLang="zh-CN"/>
              <a:t>NOSQL</a:t>
            </a:r>
            <a:endParaRPr lang="zh-CN" altLang="en-US" dirty="0"/>
          </a:p>
        </p:txBody>
      </p:sp>
      <p:sp>
        <p:nvSpPr>
          <p:cNvPr id="31" name="等腰三角形 30">
            <a:extLst>
              <a:ext uri="{FF2B5EF4-FFF2-40B4-BE49-F238E27FC236}">
                <a16:creationId xmlns="" xmlns:a16="http://schemas.microsoft.com/office/drawing/2014/main" id="{8BCF6854-F211-4FED-BC99-9654236AE1C2}"/>
              </a:ext>
            </a:extLst>
          </p:cNvPr>
          <p:cNvSpPr/>
          <p:nvPr/>
        </p:nvSpPr>
        <p:spPr>
          <a:xfrm>
            <a:off x="6015614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9E53552F-1F6A-491E-8B95-DBE775D970DA}"/>
              </a:ext>
            </a:extLst>
          </p:cNvPr>
          <p:cNvSpPr txBox="1"/>
          <p:nvPr/>
        </p:nvSpPr>
        <p:spPr>
          <a:xfrm>
            <a:off x="5874194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C760523D-EDD8-4529-8383-86CE5D9968EC}"/>
              </a:ext>
            </a:extLst>
          </p:cNvPr>
          <p:cNvSpPr txBox="1"/>
          <p:nvPr/>
        </p:nvSpPr>
        <p:spPr>
          <a:xfrm>
            <a:off x="5934690" y="3093849"/>
            <a:ext cx="3624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Tez</a:t>
            </a:r>
            <a:endParaRPr lang="en-US" altLang="zh-CN" dirty="0"/>
          </a:p>
        </p:txBody>
      </p:sp>
      <p:sp>
        <p:nvSpPr>
          <p:cNvPr id="34" name="等腰三角形 33">
            <a:extLst>
              <a:ext uri="{FF2B5EF4-FFF2-40B4-BE49-F238E27FC236}">
                <a16:creationId xmlns="" xmlns:a16="http://schemas.microsoft.com/office/drawing/2014/main" id="{A582D5FC-5139-4BD9-9CF7-51F82D4C5AFB}"/>
              </a:ext>
            </a:extLst>
          </p:cNvPr>
          <p:cNvSpPr/>
          <p:nvPr/>
        </p:nvSpPr>
        <p:spPr>
          <a:xfrm>
            <a:off x="8331451" y="3420017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520065F-A1D4-499F-93C0-1951A157C51D}"/>
              </a:ext>
            </a:extLst>
          </p:cNvPr>
          <p:cNvSpPr txBox="1"/>
          <p:nvPr/>
        </p:nvSpPr>
        <p:spPr>
          <a:xfrm>
            <a:off x="8190031" y="351644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FFEFCF2A-2399-44F4-A4B0-E271AA2E068B}"/>
              </a:ext>
            </a:extLst>
          </p:cNvPr>
          <p:cNvSpPr txBox="1"/>
          <p:nvPr/>
        </p:nvSpPr>
        <p:spPr>
          <a:xfrm>
            <a:off x="7882151" y="3093849"/>
            <a:ext cx="1066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 on k8s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28FCF048-7D76-41ED-8612-32003998E1AB}"/>
              </a:ext>
            </a:extLst>
          </p:cNvPr>
          <p:cNvCxnSpPr>
            <a:endCxn id="39" idx="2"/>
          </p:cNvCxnSpPr>
          <p:nvPr/>
        </p:nvCxnSpPr>
        <p:spPr>
          <a:xfrm flipV="1">
            <a:off x="9347815" y="2937178"/>
            <a:ext cx="380813" cy="37203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38C6097B-FAE4-4308-94A3-2167535FCDA7}"/>
              </a:ext>
            </a:extLst>
          </p:cNvPr>
          <p:cNvCxnSpPr>
            <a:endCxn id="39" idx="3"/>
          </p:cNvCxnSpPr>
          <p:nvPr/>
        </p:nvCxnSpPr>
        <p:spPr>
          <a:xfrm flipV="1">
            <a:off x="9347814" y="3167537"/>
            <a:ext cx="606473" cy="146344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椭圆 38">
            <a:extLst>
              <a:ext uri="{FF2B5EF4-FFF2-40B4-BE49-F238E27FC236}">
                <a16:creationId xmlns="" xmlns:a16="http://schemas.microsoft.com/office/drawing/2014/main" id="{35BAF8DD-2910-46F2-A1B2-F74DDEBFF6B8}"/>
              </a:ext>
            </a:extLst>
          </p:cNvPr>
          <p:cNvSpPr/>
          <p:nvPr/>
        </p:nvSpPr>
        <p:spPr>
          <a:xfrm>
            <a:off x="9728628" y="2611402"/>
            <a:ext cx="1540895" cy="651552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457200"/>
            <a:r>
              <a:rPr lang="en-US" altLang="zh-CN" sz="1200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K8s, framework, container</a:t>
            </a:r>
            <a:endParaRPr lang="zh-CN" altLang="en-US" sz="1200" kern="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69">
            <a:extLst>
              <a:ext uri="{FF2B5EF4-FFF2-40B4-BE49-F238E27FC236}">
                <a16:creationId xmlns="" xmlns:a16="http://schemas.microsoft.com/office/drawing/2014/main" id="{4B32D23F-5CBF-48D1-A43B-9B9C71488466}"/>
              </a:ext>
            </a:extLst>
          </p:cNvPr>
          <p:cNvSpPr/>
          <p:nvPr/>
        </p:nvSpPr>
        <p:spPr>
          <a:xfrm>
            <a:off x="6759544" y="4615614"/>
            <a:ext cx="4761737" cy="109731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右箭头 78">
            <a:extLst>
              <a:ext uri="{FF2B5EF4-FFF2-40B4-BE49-F238E27FC236}">
                <a16:creationId xmlns="" xmlns:a16="http://schemas.microsoft.com/office/drawing/2014/main" id="{844B99D8-71E3-4214-B80E-CC05E556C6A0}"/>
              </a:ext>
            </a:extLst>
          </p:cNvPr>
          <p:cNvSpPr/>
          <p:nvPr/>
        </p:nvSpPr>
        <p:spPr>
          <a:xfrm>
            <a:off x="2549337" y="3340233"/>
            <a:ext cx="8971943" cy="113095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右箭头 103">
            <a:extLst>
              <a:ext uri="{FF2B5EF4-FFF2-40B4-BE49-F238E27FC236}">
                <a16:creationId xmlns="" xmlns:a16="http://schemas.microsoft.com/office/drawing/2014/main" id="{2E1ACBD3-889B-4A43-9E1D-BF14EE19578A}"/>
              </a:ext>
            </a:extLst>
          </p:cNvPr>
          <p:cNvSpPr/>
          <p:nvPr/>
        </p:nvSpPr>
        <p:spPr>
          <a:xfrm>
            <a:off x="682266" y="2043362"/>
            <a:ext cx="10839015" cy="124483"/>
          </a:xfrm>
          <a:prstGeom prst="rightArrow">
            <a:avLst>
              <a:gd name="adj1" fmla="val 50000"/>
              <a:gd name="adj2" fmla="val 20835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等腰三角形 40">
            <a:extLst>
              <a:ext uri="{FF2B5EF4-FFF2-40B4-BE49-F238E27FC236}">
                <a16:creationId xmlns="" xmlns:a16="http://schemas.microsoft.com/office/drawing/2014/main" id="{44574F25-256D-4102-8FBF-9F5B3DFB5FF9}"/>
              </a:ext>
            </a:extLst>
          </p:cNvPr>
          <p:cNvSpPr/>
          <p:nvPr/>
        </p:nvSpPr>
        <p:spPr>
          <a:xfrm>
            <a:off x="8769804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A8833CA4-9914-4215-8593-410A70D7B11E}"/>
              </a:ext>
            </a:extLst>
          </p:cNvPr>
          <p:cNvSpPr txBox="1"/>
          <p:nvPr/>
        </p:nvSpPr>
        <p:spPr>
          <a:xfrm>
            <a:off x="8646140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="" xmlns:a16="http://schemas.microsoft.com/office/drawing/2014/main" id="{306813ED-10B9-489E-9D7F-07520EBCA382}"/>
              </a:ext>
            </a:extLst>
          </p:cNvPr>
          <p:cNvSpPr/>
          <p:nvPr/>
        </p:nvSpPr>
        <p:spPr>
          <a:xfrm>
            <a:off x="438597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D476CB17-6D1B-46F3-88D2-6337CB3FF837}"/>
              </a:ext>
            </a:extLst>
          </p:cNvPr>
          <p:cNvSpPr txBox="1"/>
          <p:nvPr/>
        </p:nvSpPr>
        <p:spPr>
          <a:xfrm>
            <a:off x="4244556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EA45839-CDF9-40A1-896C-059A0C1685F9}"/>
              </a:ext>
            </a:extLst>
          </p:cNvPr>
          <p:cNvSpPr txBox="1"/>
          <p:nvPr/>
        </p:nvSpPr>
        <p:spPr>
          <a:xfrm>
            <a:off x="4207686" y="1816680"/>
            <a:ext cx="5572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Slurm</a:t>
            </a:r>
            <a:endParaRPr lang="zh-CN" altLang="en-US" dirty="0"/>
          </a:p>
        </p:txBody>
      </p:sp>
      <p:sp>
        <p:nvSpPr>
          <p:cNvPr id="48" name="等腰三角形 47">
            <a:extLst>
              <a:ext uri="{FF2B5EF4-FFF2-40B4-BE49-F238E27FC236}">
                <a16:creationId xmlns="" xmlns:a16="http://schemas.microsoft.com/office/drawing/2014/main" id="{52C6C191-7D27-4FBD-A322-D8893AEEBEA4}"/>
              </a:ext>
            </a:extLst>
          </p:cNvPr>
          <p:cNvSpPr/>
          <p:nvPr/>
        </p:nvSpPr>
        <p:spPr>
          <a:xfrm>
            <a:off x="1109553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98F0BC74-6146-4E86-86B0-BE754BFE3D0F}"/>
              </a:ext>
            </a:extLst>
          </p:cNvPr>
          <p:cNvSpPr txBox="1"/>
          <p:nvPr/>
        </p:nvSpPr>
        <p:spPr>
          <a:xfrm>
            <a:off x="980154" y="2269665"/>
            <a:ext cx="39914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199*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C1464F23-1644-453D-A9B3-0E2465BFFF8D}"/>
              </a:ext>
            </a:extLst>
          </p:cNvPr>
          <p:cNvSpPr txBox="1"/>
          <p:nvPr/>
        </p:nvSpPr>
        <p:spPr>
          <a:xfrm>
            <a:off x="1001635" y="1447348"/>
            <a:ext cx="4164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LSF</a:t>
            </a:r>
          </a:p>
          <a:p>
            <a:r>
              <a:rPr lang="en-US" altLang="zh-CN" dirty="0"/>
              <a:t>PBS</a:t>
            </a:r>
          </a:p>
          <a:p>
            <a:r>
              <a:rPr lang="en-US" altLang="zh-CN" dirty="0"/>
              <a:t>SGE</a:t>
            </a:r>
            <a:endParaRPr lang="zh-CN" altLang="en-US" dirty="0"/>
          </a:p>
        </p:txBody>
      </p:sp>
      <p:sp>
        <p:nvSpPr>
          <p:cNvPr id="51" name="等腰三角形 50">
            <a:extLst>
              <a:ext uri="{FF2B5EF4-FFF2-40B4-BE49-F238E27FC236}">
                <a16:creationId xmlns="" xmlns:a16="http://schemas.microsoft.com/office/drawing/2014/main" id="{5D3139D1-15BA-4CAE-9120-D7419322A2BC}"/>
              </a:ext>
            </a:extLst>
          </p:cNvPr>
          <p:cNvSpPr/>
          <p:nvPr/>
        </p:nvSpPr>
        <p:spPr>
          <a:xfrm>
            <a:off x="1928401" y="217323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907F2A7-7E6D-4AD5-9E1E-7B8BA739196F}"/>
              </a:ext>
            </a:extLst>
          </p:cNvPr>
          <p:cNvSpPr txBox="1"/>
          <p:nvPr/>
        </p:nvSpPr>
        <p:spPr>
          <a:xfrm>
            <a:off x="1786981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78F83088-FFC0-442C-A7B0-EA264D0EC539}"/>
              </a:ext>
            </a:extLst>
          </p:cNvPr>
          <p:cNvSpPr txBox="1"/>
          <p:nvPr/>
        </p:nvSpPr>
        <p:spPr>
          <a:xfrm>
            <a:off x="1575544" y="1816680"/>
            <a:ext cx="9063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Symphony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264A7D2A-0000-4157-998B-75D8C65EB5F9}"/>
              </a:ext>
            </a:extLst>
          </p:cNvPr>
          <p:cNvSpPr txBox="1"/>
          <p:nvPr/>
        </p:nvSpPr>
        <p:spPr>
          <a:xfrm>
            <a:off x="5717740" y="1816680"/>
            <a:ext cx="7963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SGE/UGE</a:t>
            </a:r>
            <a:endParaRPr lang="zh-CN" altLang="en-US" dirty="0"/>
          </a:p>
        </p:txBody>
      </p:sp>
      <p:sp>
        <p:nvSpPr>
          <p:cNvPr id="55" name="等腰三角形 54">
            <a:extLst>
              <a:ext uri="{FF2B5EF4-FFF2-40B4-BE49-F238E27FC236}">
                <a16:creationId xmlns="" xmlns:a16="http://schemas.microsoft.com/office/drawing/2014/main" id="{7CB9A53D-37D2-4515-946B-E0F94AD1C63B}"/>
              </a:ext>
            </a:extLst>
          </p:cNvPr>
          <p:cNvSpPr/>
          <p:nvPr/>
        </p:nvSpPr>
        <p:spPr>
          <a:xfrm>
            <a:off x="331664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0B28D3EF-24A6-4B29-9932-7C695810EEB0}"/>
              </a:ext>
            </a:extLst>
          </p:cNvPr>
          <p:cNvSpPr txBox="1"/>
          <p:nvPr/>
        </p:nvSpPr>
        <p:spPr>
          <a:xfrm>
            <a:off x="2844206" y="2269665"/>
            <a:ext cx="942681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 ~ 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F63E331C-DD5F-4982-AAD1-D747929137E2}"/>
              </a:ext>
            </a:extLst>
          </p:cNvPr>
          <p:cNvSpPr txBox="1"/>
          <p:nvPr/>
        </p:nvSpPr>
        <p:spPr>
          <a:xfrm>
            <a:off x="3094113" y="1816680"/>
            <a:ext cx="6456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Globus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537A322-A943-40C9-905F-1ADF7812732B}"/>
              </a:ext>
            </a:extLst>
          </p:cNvPr>
          <p:cNvSpPr txBox="1"/>
          <p:nvPr/>
        </p:nvSpPr>
        <p:spPr>
          <a:xfrm>
            <a:off x="8390497" y="1816680"/>
            <a:ext cx="8989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36" indent="-128536" defTabSz="685584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HPC for AI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="" xmlns:a16="http://schemas.microsoft.com/office/drawing/2014/main" id="{6DA631E4-C83B-458D-808B-7AE39DF79726}"/>
              </a:ext>
            </a:extLst>
          </p:cNvPr>
          <p:cNvCxnSpPr>
            <a:endCxn id="39" idx="1"/>
          </p:cNvCxnSpPr>
          <p:nvPr/>
        </p:nvCxnSpPr>
        <p:spPr>
          <a:xfrm>
            <a:off x="9347814" y="2143942"/>
            <a:ext cx="606472" cy="56287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78C72A8D-8D9C-481D-8D7F-CA54E8187440}"/>
              </a:ext>
            </a:extLst>
          </p:cNvPr>
          <p:cNvSpPr txBox="1"/>
          <p:nvPr/>
        </p:nvSpPr>
        <p:spPr>
          <a:xfrm>
            <a:off x="9843956" y="1969058"/>
            <a:ext cx="1018227" cy="301702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5pPr marL="0" lvl="4" algn="ctr">
              <a:defRPr sz="105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4"/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isc</a:t>
            </a:r>
            <a:r>
              <a:rPr lang="en-US" altLang="zh-CN" sz="12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vhpc</a:t>
            </a:r>
            <a:endParaRPr lang="zh-CN" altLang="en-US" sz="12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D29A17C9-DB86-44CC-B673-12E829B1A6F6}"/>
              </a:ext>
            </a:extLst>
          </p:cNvPr>
          <p:cNvSpPr txBox="1"/>
          <p:nvPr/>
        </p:nvSpPr>
        <p:spPr>
          <a:xfrm>
            <a:off x="9954287" y="4192647"/>
            <a:ext cx="8204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Kubeflow</a:t>
            </a:r>
          </a:p>
          <a:p>
            <a:r>
              <a:rPr lang="en-US" altLang="zh-CN" dirty="0" err="1"/>
              <a:t>kubecon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D7967A71-C0C0-4053-B0A9-75DE6EEDE2DD}"/>
              </a:ext>
            </a:extLst>
          </p:cNvPr>
          <p:cNvCxnSpPr>
            <a:cxnSpLocks/>
          </p:cNvCxnSpPr>
          <p:nvPr/>
        </p:nvCxnSpPr>
        <p:spPr>
          <a:xfrm>
            <a:off x="6631918" y="1155701"/>
            <a:ext cx="0" cy="3477971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0E0233D9-CABA-4D63-9B3A-3A71B308F371}"/>
              </a:ext>
            </a:extLst>
          </p:cNvPr>
          <p:cNvCxnSpPr>
            <a:cxnSpLocks/>
          </p:cNvCxnSpPr>
          <p:nvPr/>
        </p:nvCxnSpPr>
        <p:spPr>
          <a:xfrm>
            <a:off x="9347814" y="1155700"/>
            <a:ext cx="0" cy="3701428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lgDash"/>
            <a:miter lim="800000"/>
          </a:ln>
          <a:effectLst/>
        </p:spPr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A939630D-DEAD-4C87-9924-35362B0510B2}"/>
              </a:ext>
            </a:extLst>
          </p:cNvPr>
          <p:cNvCxnSpPr>
            <a:cxnSpLocks/>
          </p:cNvCxnSpPr>
          <p:nvPr/>
        </p:nvCxnSpPr>
        <p:spPr>
          <a:xfrm>
            <a:off x="2549336" y="1155701"/>
            <a:ext cx="0" cy="2410025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5FFC74BB-CBEB-48D7-85BD-39318CA46DDE}"/>
              </a:ext>
            </a:extLst>
          </p:cNvPr>
          <p:cNvSpPr txBox="1"/>
          <p:nvPr/>
        </p:nvSpPr>
        <p:spPr>
          <a:xfrm>
            <a:off x="5874194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1" name="等腰三角形 160">
            <a:extLst>
              <a:ext uri="{FF2B5EF4-FFF2-40B4-BE49-F238E27FC236}">
                <a16:creationId xmlns="" xmlns:a16="http://schemas.microsoft.com/office/drawing/2014/main" id="{3EA8CFE4-95F1-4D48-8E31-F7716C943A2D}"/>
              </a:ext>
            </a:extLst>
          </p:cNvPr>
          <p:cNvSpPr/>
          <p:nvPr/>
        </p:nvSpPr>
        <p:spPr>
          <a:xfrm>
            <a:off x="601792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EC8B5C01-1568-42D6-A442-41410A470301}"/>
              </a:ext>
            </a:extLst>
          </p:cNvPr>
          <p:cNvGrpSpPr/>
          <p:nvPr/>
        </p:nvGrpSpPr>
        <p:grpSpPr>
          <a:xfrm>
            <a:off x="1449203" y="5236920"/>
            <a:ext cx="9298356" cy="784468"/>
            <a:chOff x="1446822" y="5236920"/>
            <a:chExt cx="9298356" cy="784468"/>
          </a:xfrm>
        </p:grpSpPr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6EF71A51-CCC2-41F7-96AA-A1C09499E1CF}"/>
                </a:ext>
              </a:extLst>
            </p:cNvPr>
            <p:cNvGrpSpPr/>
            <p:nvPr/>
          </p:nvGrpSpPr>
          <p:grpSpPr>
            <a:xfrm>
              <a:off x="1446822" y="5236920"/>
              <a:ext cx="3478516" cy="677108"/>
              <a:chOff x="1420354" y="5236920"/>
              <a:chExt cx="3478516" cy="677108"/>
            </a:xfrm>
          </p:grpSpPr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EE1E4D9A-6292-4E1B-81BB-3468B52E9CD5}"/>
                  </a:ext>
                </a:extLst>
              </p:cNvPr>
              <p:cNvSpPr/>
              <p:nvPr/>
            </p:nvSpPr>
            <p:spPr>
              <a:xfrm>
                <a:off x="1420354" y="5236920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长期课题：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调度效率，资源利用率</a:t>
                </a:r>
                <a:endPara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 源 池 ：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多个独立资源池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统一的大资源池</a:t>
                </a:r>
              </a:p>
            </p:txBody>
          </p:sp>
          <p:grpSp>
            <p:nvGrpSpPr>
              <p:cNvPr id="136" name="组合 135">
                <a:extLst>
                  <a:ext uri="{FF2B5EF4-FFF2-40B4-BE49-F238E27FC236}">
                    <a16:creationId xmlns="" xmlns:a16="http://schemas.microsoft.com/office/drawing/2014/main" id="{A6924E97-7423-496E-B0AF-C1283D8DC7D5}"/>
                  </a:ext>
                </a:extLst>
              </p:cNvPr>
              <p:cNvGrpSpPr/>
              <p:nvPr/>
            </p:nvGrpSpPr>
            <p:grpSpPr>
              <a:xfrm>
                <a:off x="3506698" y="5678456"/>
                <a:ext cx="147134" cy="208254"/>
                <a:chOff x="2281639" y="2346458"/>
                <a:chExt cx="323999" cy="900000"/>
              </a:xfrm>
            </p:grpSpPr>
            <p:sp>
              <p:nvSpPr>
                <p:cNvPr id="137" name="流程图: 摘录 136">
                  <a:extLst>
                    <a:ext uri="{FF2B5EF4-FFF2-40B4-BE49-F238E27FC236}">
                      <a16:creationId xmlns="" xmlns:a16="http://schemas.microsoft.com/office/drawing/2014/main" id="{555F8E7D-301F-46EA-BDCF-08472FC2E522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8" name="流程图: 摘录 137">
                  <a:extLst>
                    <a:ext uri="{FF2B5EF4-FFF2-40B4-BE49-F238E27FC236}">
                      <a16:creationId xmlns="" xmlns:a16="http://schemas.microsoft.com/office/drawing/2014/main" id="{4594DA2A-D935-479A-9554-85627076468D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9B403882-D449-47F1-8154-6D345DD089E4}"/>
                </a:ext>
              </a:extLst>
            </p:cNvPr>
            <p:cNvGrpSpPr/>
            <p:nvPr/>
          </p:nvGrpSpPr>
          <p:grpSpPr>
            <a:xfrm>
              <a:off x="7266662" y="5260641"/>
              <a:ext cx="3478516" cy="677108"/>
              <a:chOff x="5852666" y="5260641"/>
              <a:chExt cx="3478516" cy="677108"/>
            </a:xfrm>
          </p:grpSpPr>
          <p:grpSp>
            <p:nvGrpSpPr>
              <p:cNvPr id="139" name="组合 138">
                <a:extLst>
                  <a:ext uri="{FF2B5EF4-FFF2-40B4-BE49-F238E27FC236}">
                    <a16:creationId xmlns="" xmlns:a16="http://schemas.microsoft.com/office/drawing/2014/main" id="{7D346236-76B8-400C-9F3D-C2532B335F42}"/>
                  </a:ext>
                </a:extLst>
              </p:cNvPr>
              <p:cNvGrpSpPr/>
              <p:nvPr/>
            </p:nvGrpSpPr>
            <p:grpSpPr>
              <a:xfrm>
                <a:off x="7890202" y="5332127"/>
                <a:ext cx="147134" cy="208254"/>
                <a:chOff x="2281639" y="2346458"/>
                <a:chExt cx="323999" cy="900000"/>
              </a:xfrm>
            </p:grpSpPr>
            <p:sp>
              <p:nvSpPr>
                <p:cNvPr id="140" name="流程图: 摘录 139">
                  <a:extLst>
                    <a:ext uri="{FF2B5EF4-FFF2-40B4-BE49-F238E27FC236}">
                      <a16:creationId xmlns="" xmlns:a16="http://schemas.microsoft.com/office/drawing/2014/main" id="{C45F0E7E-61F5-4780-A2A3-DD9E9B12E6B1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1" name="流程图: 摘录 140">
                  <a:extLst>
                    <a:ext uri="{FF2B5EF4-FFF2-40B4-BE49-F238E27FC236}">
                      <a16:creationId xmlns="" xmlns:a16="http://schemas.microsoft.com/office/drawing/2014/main" id="{A70A9680-A892-40D5-8184-2FDA4DBCED20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="" xmlns:a16="http://schemas.microsoft.com/office/drawing/2014/main" id="{8E47F0ED-7EA4-48AD-A930-31B7FBD18F5D}"/>
                  </a:ext>
                </a:extLst>
              </p:cNvPr>
              <p:cNvGrpSpPr/>
              <p:nvPr/>
            </p:nvGrpSpPr>
            <p:grpSpPr>
              <a:xfrm>
                <a:off x="7890202" y="5665502"/>
                <a:ext cx="147134" cy="208254"/>
                <a:chOff x="2281639" y="2346458"/>
                <a:chExt cx="323999" cy="900000"/>
              </a:xfrm>
            </p:grpSpPr>
            <p:sp>
              <p:nvSpPr>
                <p:cNvPr id="143" name="流程图: 摘录 142">
                  <a:extLst>
                    <a:ext uri="{FF2B5EF4-FFF2-40B4-BE49-F238E27FC236}">
                      <a16:creationId xmlns="" xmlns:a16="http://schemas.microsoft.com/office/drawing/2014/main" id="{647A3466-01C0-4003-8D5B-4F6ACEBA3D4B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4" name="流程图: 摘录 143">
                  <a:extLst>
                    <a:ext uri="{FF2B5EF4-FFF2-40B4-BE49-F238E27FC236}">
                      <a16:creationId xmlns="" xmlns:a16="http://schemas.microsoft.com/office/drawing/2014/main" id="{21DFC28A-1FC3-4596-8761-787CA19297D5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7" name="矩形 76">
                <a:extLst>
                  <a:ext uri="{FF2B5EF4-FFF2-40B4-BE49-F238E27FC236}">
                    <a16:creationId xmlns="" xmlns:a16="http://schemas.microsoft.com/office/drawing/2014/main" id="{E695BF90-5DDF-451B-9A60-51045FF854E5}"/>
                  </a:ext>
                </a:extLst>
              </p:cNvPr>
              <p:cNvSpPr/>
              <p:nvPr/>
            </p:nvSpPr>
            <p:spPr>
              <a:xfrm>
                <a:off x="5852666" y="5260641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业务类型：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单一作业平台                     在离线作业混部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 术 栈 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自建底层技术栈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拥抱云原生底座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3DF0F936-C853-42F2-A30C-B523763641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36920"/>
              <a:ext cx="0" cy="784468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60000">
                    <a:schemeClr val="bg1">
                      <a:lumMod val="60000"/>
                      <a:lumOff val="40000"/>
                    </a:schemeClr>
                  </a:gs>
                  <a:gs pos="40000">
                    <a:schemeClr val="bg1">
                      <a:lumMod val="60000"/>
                      <a:lumOff val="4000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4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80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4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3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914478"/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某视频网站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: Volcano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构建</a:t>
            </a:r>
            <a:r>
              <a:rPr kumimoji="1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AI</a:t>
            </a:r>
            <a:r>
              <a:rPr kumimoji="1"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训练平台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61056" y="3547857"/>
            <a:ext cx="4376991" cy="2894440"/>
            <a:chOff x="1191685" y="4000083"/>
            <a:chExt cx="4376991" cy="3196514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A1267ED-1366-4A7A-BDCA-4C77752F3C04}"/>
                </a:ext>
              </a:extLst>
            </p:cNvPr>
            <p:cNvSpPr/>
            <p:nvPr/>
          </p:nvSpPr>
          <p:spPr>
            <a:xfrm>
              <a:off x="1191685" y="5017553"/>
              <a:ext cx="4186949" cy="702190"/>
            </a:xfrm>
            <a:prstGeom prst="rect">
              <a:avLst/>
            </a:prstGeom>
            <a:solidFill>
              <a:srgbClr val="84D0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Jarvis core</a:t>
              </a:r>
              <a:endPara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连接符: 肘形 20">
              <a:extLst>
                <a:ext uri="{FF2B5EF4-FFF2-40B4-BE49-F238E27FC236}">
                  <a16:creationId xmlns="" xmlns:a16="http://schemas.microsoft.com/office/drawing/2014/main" id="{2D690B08-B9E2-46C1-AB29-CACD8CD8811B}"/>
                </a:ext>
              </a:extLst>
            </p:cNvPr>
            <p:cNvCxnSpPr>
              <a:cxnSpLocks/>
              <a:stCxn id="25" idx="2"/>
              <a:endCxn id="8" idx="0"/>
            </p:cNvCxnSpPr>
            <p:nvPr/>
          </p:nvCxnSpPr>
          <p:spPr>
            <a:xfrm rot="16200000" flipH="1">
              <a:off x="2595248" y="4327641"/>
              <a:ext cx="278056" cy="1101768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连接符: 肘形 22">
              <a:extLst>
                <a:ext uri="{FF2B5EF4-FFF2-40B4-BE49-F238E27FC236}">
                  <a16:creationId xmlns="" xmlns:a16="http://schemas.microsoft.com/office/drawing/2014/main" id="{CF348777-A50D-4994-9700-437A82202021}"/>
                </a:ext>
              </a:extLst>
            </p:cNvPr>
            <p:cNvCxnSpPr>
              <a:cxnSpLocks/>
              <a:stCxn id="24" idx="2"/>
              <a:endCxn id="8" idx="0"/>
            </p:cNvCxnSpPr>
            <p:nvPr/>
          </p:nvCxnSpPr>
          <p:spPr>
            <a:xfrm rot="5400000">
              <a:off x="3676588" y="4341528"/>
              <a:ext cx="284597" cy="1067452"/>
            </a:xfrm>
            <a:prstGeom prst="bentConnector3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2DD5F55F-85B9-4747-8FB4-CEA676D95533}"/>
                </a:ext>
              </a:extLst>
            </p:cNvPr>
            <p:cNvSpPr txBox="1"/>
            <p:nvPr/>
          </p:nvSpPr>
          <p:spPr>
            <a:xfrm>
              <a:off x="3908709" y="4621819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CB3FDFDF-7995-44E1-8CC8-CB6E7DE1F008}"/>
                </a:ext>
              </a:extLst>
            </p:cNvPr>
            <p:cNvSpPr txBox="1"/>
            <p:nvPr/>
          </p:nvSpPr>
          <p:spPr>
            <a:xfrm>
              <a:off x="2157150" y="4633045"/>
              <a:ext cx="52163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zh-CN" sz="1100" dirty="0" err="1">
                  <a:solidFill>
                    <a:prstClr val="black"/>
                  </a:solidFill>
                  <a:cs typeface="+mn-ea"/>
                  <a:sym typeface="+mn-lt"/>
                </a:rPr>
                <a:t>grpc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21771BA-9890-4409-9801-3C7585B5C8DD}"/>
                </a:ext>
              </a:extLst>
            </p:cNvPr>
            <p:cNvSpPr/>
            <p:nvPr/>
          </p:nvSpPr>
          <p:spPr>
            <a:xfrm>
              <a:off x="1281351" y="5334681"/>
              <a:ext cx="1580861" cy="291181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Marathon</a:t>
              </a:r>
              <a:r>
                <a:rPr kumimoji="0" lang="en-US" altLang="zh-CN" sz="1200" b="0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云形 16">
              <a:extLst>
                <a:ext uri="{FF2B5EF4-FFF2-40B4-BE49-F238E27FC236}">
                  <a16:creationId xmlns="" xmlns:a16="http://schemas.microsoft.com/office/drawing/2014/main" id="{F502CAFF-64DC-4D9F-AA6F-069651123D12}"/>
                </a:ext>
              </a:extLst>
            </p:cNvPr>
            <p:cNvSpPr/>
            <p:nvPr/>
          </p:nvSpPr>
          <p:spPr>
            <a:xfrm flipH="1" flipV="1">
              <a:off x="1281351" y="6088828"/>
              <a:ext cx="1585918" cy="847654"/>
            </a:xfrm>
            <a:prstGeom prst="cloud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Mesos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="" xmlns:a16="http://schemas.microsoft.com/office/drawing/2014/main" id="{F57CD570-74F2-4A91-BCCA-BC40F0838B0C}"/>
                </a:ext>
              </a:extLst>
            </p:cNvPr>
            <p:cNvCxnSpPr>
              <a:cxnSpLocks/>
              <a:stCxn id="16" idx="2"/>
              <a:endCxn id="17" idx="1"/>
            </p:cNvCxnSpPr>
            <p:nvPr/>
          </p:nvCxnSpPr>
          <p:spPr>
            <a:xfrm>
              <a:off x="2071781" y="5625862"/>
              <a:ext cx="2528" cy="463869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038A2220-EFD7-42F0-B313-625224F1B9AF}"/>
                </a:ext>
              </a:extLst>
            </p:cNvPr>
            <p:cNvSpPr txBox="1"/>
            <p:nvPr/>
          </p:nvSpPr>
          <p:spPr>
            <a:xfrm>
              <a:off x="1397221" y="5786117"/>
              <a:ext cx="1380235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Marathon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云形 19">
              <a:extLst>
                <a:ext uri="{FF2B5EF4-FFF2-40B4-BE49-F238E27FC236}">
                  <a16:creationId xmlns="" xmlns:a16="http://schemas.microsoft.com/office/drawing/2014/main" id="{E5743567-F6BB-4FA8-BFD0-60163F49D1B3}"/>
                </a:ext>
              </a:extLst>
            </p:cNvPr>
            <p:cNvSpPr/>
            <p:nvPr/>
          </p:nvSpPr>
          <p:spPr>
            <a:xfrm flipH="1" flipV="1">
              <a:off x="3488645" y="6084846"/>
              <a:ext cx="2080031" cy="1111751"/>
            </a:xfrm>
            <a:prstGeom prst="cloud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FC412DCA-4BD9-49B8-AB4E-66018E7E69FD}"/>
                </a:ext>
              </a:extLst>
            </p:cNvPr>
            <p:cNvSpPr/>
            <p:nvPr/>
          </p:nvSpPr>
          <p:spPr>
            <a:xfrm>
              <a:off x="3597459" y="5334681"/>
              <a:ext cx="1676837" cy="291181"/>
            </a:xfrm>
            <a:prstGeom prst="rect">
              <a:avLst/>
            </a:prstGeom>
            <a:solidFill>
              <a:srgbClr val="F66F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Volcano plugin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="" xmlns:a16="http://schemas.microsoft.com/office/drawing/2014/main" id="{945F77CD-1FB4-4786-987A-93268BEFE2F4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51" y="5625862"/>
              <a:ext cx="1" cy="465410"/>
            </a:xfrm>
            <a:prstGeom prst="straightConnector1">
              <a:avLst/>
            </a:prstGeom>
            <a:solidFill>
              <a:srgbClr val="5B9BD5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93C15ED7-4091-46C9-9CA8-E4E682A8AC24}"/>
                </a:ext>
              </a:extLst>
            </p:cNvPr>
            <p:cNvSpPr txBox="1"/>
            <p:nvPr/>
          </p:nvSpPr>
          <p:spPr>
            <a:xfrm>
              <a:off x="3850268" y="5776408"/>
              <a:ext cx="1211263" cy="288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Kubernetes API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98A73D6E-C861-40DC-A697-5B0DCBD5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76" y="4249486"/>
              <a:ext cx="483472" cy="483470"/>
            </a:xfrm>
            <a:prstGeom prst="rect">
              <a:avLst/>
            </a:prstGeom>
          </p:spPr>
        </p:pic>
        <p:pic>
          <p:nvPicPr>
            <p:cNvPr id="25" name="Picture 2" descr="https://img.88icon.com/download/jpg/202002/676d043dc915f7fd27fd6960f6a39a22.jpg!con">
              <a:extLst>
                <a:ext uri="{FF2B5EF4-FFF2-40B4-BE49-F238E27FC236}">
                  <a16:creationId xmlns="" xmlns:a16="http://schemas.microsoft.com/office/drawing/2014/main" id="{CFD973B0-7307-4CF8-A9D0-C2AC289C8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656" y="4256027"/>
              <a:ext cx="483472" cy="48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FC664E89-01AA-4535-BBED-25AA9BD98A09}"/>
                </a:ext>
              </a:extLst>
            </p:cNvPr>
            <p:cNvSpPr txBox="1"/>
            <p:nvPr/>
          </p:nvSpPr>
          <p:spPr>
            <a:xfrm>
              <a:off x="4010209" y="4015188"/>
              <a:ext cx="652743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J</a:t>
              </a:r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cli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7B081AD3-2B8D-4B1C-A39F-E3D6034E0755}"/>
                </a:ext>
              </a:extLst>
            </p:cNvPr>
            <p:cNvSpPr txBox="1"/>
            <p:nvPr/>
          </p:nvSpPr>
          <p:spPr>
            <a:xfrm>
              <a:off x="1726459" y="4000083"/>
              <a:ext cx="774571" cy="288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100" dirty="0" smtClean="0">
                  <a:solidFill>
                    <a:prstClr val="black"/>
                  </a:solidFill>
                  <a:cs typeface="+mn-ea"/>
                  <a:sym typeface="+mn-lt"/>
                </a:rPr>
                <a:t>Jarvis </a:t>
              </a:r>
              <a:r>
                <a:rPr lang="en-US" altLang="zh-CN" sz="1100" dirty="0">
                  <a:solidFill>
                    <a:prstClr val="black"/>
                  </a:solidFill>
                  <a:cs typeface="+mn-ea"/>
                  <a:sym typeface="+mn-lt"/>
                </a:rPr>
                <a:t>web</a:t>
              </a:r>
              <a:endParaRPr lang="zh-CN" altLang="en-US" sz="11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右箭头 27"/>
            <p:cNvSpPr/>
            <p:nvPr/>
          </p:nvSpPr>
          <p:spPr>
            <a:xfrm>
              <a:off x="3035292" y="6361453"/>
              <a:ext cx="401144" cy="302403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260" y="6305781"/>
              <a:ext cx="911128" cy="352011"/>
            </a:xfrm>
            <a:prstGeom prst="rect">
              <a:avLst/>
            </a:prstGeom>
          </p:spPr>
        </p:pic>
        <p:pic>
          <p:nvPicPr>
            <p:cNvPr id="30" name="Picture 4" descr="https://cncf-branding.netlify.app/img/projects/kubernetes/stacked/color/kubernetes-stacked-col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708" y="6355553"/>
              <a:ext cx="660622" cy="5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cncf-branding.netlify.app/img/projects/volcano/stacked/color/volcano-stacked-colo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351" y="6379512"/>
              <a:ext cx="668945" cy="515011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5" name="组合 4"/>
          <p:cNvGrpSpPr/>
          <p:nvPr/>
        </p:nvGrpSpPr>
        <p:grpSpPr>
          <a:xfrm>
            <a:off x="1232659" y="1497398"/>
            <a:ext cx="4145151" cy="1879765"/>
            <a:chOff x="1232659" y="1497398"/>
            <a:chExt cx="4145151" cy="18797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/>
            <a:srcRect t="20873" b="11835"/>
            <a:stretch/>
          </p:blipFill>
          <p:spPr>
            <a:xfrm>
              <a:off x="1232659" y="1876425"/>
              <a:ext cx="4145151" cy="1500738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50722" y="1497398"/>
              <a:ext cx="3909857" cy="336165"/>
            </a:xfrm>
            <a:prstGeom prst="rect">
              <a:avLst/>
            </a:prstGeom>
            <a:solidFill>
              <a:srgbClr val="EEF0D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Image Recognition   NLP   Recommendation</a:t>
              </a:r>
              <a:r>
                <a:rPr lang="zh-CN" altLang="en-US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   </a:t>
              </a:r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Searching   ADs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10676" y="2243138"/>
              <a:ext cx="3389950" cy="263228"/>
            </a:xfrm>
            <a:prstGeom prst="rect">
              <a:avLst/>
            </a:prstGeom>
            <a:solidFill>
              <a:srgbClr val="FCD5B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Jarvis Deep Learning Platform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10676" y="2686288"/>
              <a:ext cx="1556387" cy="225737"/>
            </a:xfrm>
            <a:prstGeom prst="rect">
              <a:avLst/>
            </a:prstGeom>
            <a:gradFill flip="none" rotWithShape="1">
              <a:gsLst>
                <a:gs pos="0">
                  <a:srgbClr val="F2FFE4"/>
                </a:gs>
                <a:gs pos="50000">
                  <a:srgbClr val="E7FEC9"/>
                </a:gs>
                <a:gs pos="100000">
                  <a:srgbClr val="E0FCB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200" dirty="0" smtClean="0">
                  <a:solidFill>
                    <a:schemeClr val="tx1"/>
                  </a:solidFill>
                  <a:cs typeface="+mn-ea"/>
                  <a:sym typeface="+mn-lt"/>
                </a:rPr>
                <a:t>Container Management</a:t>
              </a:r>
              <a:endParaRPr lang="zh-CN" altLang="en-US" sz="1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圆角矩形 13">
            <a:extLst>
              <a:ext uri="{FF2B5EF4-FFF2-40B4-BE49-F238E27FC236}">
                <a16:creationId xmlns="" xmlns:a16="http://schemas.microsoft.com/office/drawing/2014/main" id="{E7EB1BE4-E13C-4B0D-B2F3-3B6424F24062}"/>
              </a:ext>
            </a:extLst>
          </p:cNvPr>
          <p:cNvSpPr/>
          <p:nvPr/>
        </p:nvSpPr>
        <p:spPr>
          <a:xfrm>
            <a:off x="6226895" y="1155701"/>
            <a:ext cx="5294387" cy="5143023"/>
          </a:xfrm>
          <a:prstGeom prst="rect">
            <a:avLst/>
          </a:prstGeom>
          <a:solidFill>
            <a:schemeClr val="tx2"/>
          </a:solidFill>
          <a:ln w="6350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algn="ctr" defTabSz="1219444"/>
            <a:endParaRPr lang="en-US" sz="1100">
              <a:solidFill>
                <a:schemeClr val="tx1"/>
              </a:solidFill>
              <a:ea typeface="微软雅黑" pitchFamily="34" charset="-122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8">
            <a:extLst>
              <a:ext uri="{FF2B5EF4-FFF2-40B4-BE49-F238E27FC236}">
                <a16:creationId xmlns="" xmlns:a16="http://schemas.microsoft.com/office/drawing/2014/main" id="{65005527-AAD0-488C-A535-AF652B4B0E40}"/>
              </a:ext>
            </a:extLst>
          </p:cNvPr>
          <p:cNvSpPr txBox="1"/>
          <p:nvPr/>
        </p:nvSpPr>
        <p:spPr>
          <a:xfrm>
            <a:off x="6688771" y="1556361"/>
            <a:ext cx="4410236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业务场景：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集群包含多种异构硬件资源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平台支持多种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框架包括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TensorFlow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PyTorch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Caffe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, Caffe2,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MXNet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包含多种业务类型包括广告，搜索，推荐，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NLP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/>
              </a:rPr>
              <a:t>等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en-US" sz="1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诉求：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原生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Pod/Deployment/Job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无法满足分布式训练的要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无队列管理、配额管理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调度能力缺失、如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Gang Scheduling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方案价值：</a:t>
            </a:r>
            <a:endParaRPr lang="en-US" altLang="zh-CN" sz="1400" b="1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提供高级调度策略与资源共享方式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业务稳定运行一年以上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xmlns="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271" y="111538"/>
            <a:ext cx="10736446" cy="993400"/>
          </a:xfrm>
        </p:spPr>
        <p:txBody>
          <a:bodyPr>
            <a:normAutofit/>
          </a:bodyPr>
          <a:lstStyle/>
          <a:p>
            <a:pPr marL="12373">
              <a:lnSpc>
                <a:spcPct val="200000"/>
              </a:lnSpc>
              <a:spcBef>
                <a:spcPts val="600"/>
              </a:spcBef>
            </a:pPr>
            <a:r>
              <a:rPr kumimoji="1" lang="zh-CN" altLang="en-US" sz="3200" b="1" dirty="0">
                <a:solidFill>
                  <a:srgbClr val="C00000"/>
                </a:solidFill>
              </a:rPr>
              <a:t>众多企业、机构积极参与社区贡献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4566" y="1412621"/>
            <a:ext cx="5370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CNCF Sandbox: </a:t>
            </a:r>
            <a:r>
              <a:rPr lang="en-US" altLang="zh-CN" sz="1400" dirty="0">
                <a:hlinkClick r:id="rId2"/>
              </a:rPr>
              <a:t>https://landscape.cncf.io/selected=volcano</a:t>
            </a:r>
            <a:r>
              <a:rPr lang="en-US" altLang="zh-CN" sz="1400" dirty="0"/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1900</a:t>
            </a:r>
            <a:r>
              <a:rPr lang="en-US" altLang="zh-CN" sz="1400" dirty="0"/>
              <a:t>+ GitHub Stars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120</a:t>
            </a:r>
            <a:r>
              <a:rPr lang="en-US" altLang="zh-CN" sz="1400" dirty="0"/>
              <a:t>+ Contributors from Huawei, </a:t>
            </a:r>
            <a:r>
              <a:rPr lang="en-US" altLang="zh-CN" sz="1400" b="1" dirty="0"/>
              <a:t>AWS</a:t>
            </a:r>
            <a:r>
              <a:rPr lang="en-US" altLang="zh-CN" sz="1400" dirty="0"/>
              <a:t>, JD.com, </a:t>
            </a:r>
            <a:r>
              <a:rPr lang="en-US" altLang="zh-CN" sz="1400" b="1" dirty="0" err="1"/>
              <a:t>OpenAI</a:t>
            </a:r>
            <a:r>
              <a:rPr lang="en-US" altLang="zh-CN" sz="1400" dirty="0"/>
              <a:t>, Baidu, </a:t>
            </a:r>
            <a:r>
              <a:rPr lang="en-US" altLang="zh-CN" sz="1400" dirty="0" err="1"/>
              <a:t>Tencent</a:t>
            </a:r>
            <a:r>
              <a:rPr lang="en-US" altLang="zh-CN" sz="1400" dirty="0"/>
              <a:t>, etc.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/>
              <a:t>16 </a:t>
            </a:r>
            <a:r>
              <a:rPr lang="en-US" altLang="zh-CN" sz="1400" b="1" dirty="0"/>
              <a:t>formal releases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18 </a:t>
            </a:r>
            <a:r>
              <a:rPr lang="en-US" altLang="zh-CN" sz="1400" dirty="0"/>
              <a:t>public adopters (private not included)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CII best practice: passing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License: Apache 2 License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57391" y="1535990"/>
            <a:ext cx="385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Volcano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社区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2020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年度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Top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贡献 企业、机构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4438" r="3438" b="5677"/>
          <a:stretch/>
        </p:blipFill>
        <p:spPr>
          <a:xfrm>
            <a:off x="6508167" y="1843767"/>
            <a:ext cx="3901960" cy="2801189"/>
          </a:xfrm>
          <a:prstGeom prst="rect">
            <a:avLst/>
          </a:prstGeom>
        </p:spPr>
      </p:pic>
      <p:pic>
        <p:nvPicPr>
          <p:cNvPr id="12" name="Picture 8" descr="CNCF Bran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4" y="5460825"/>
            <a:ext cx="4230079" cy="6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Kuberne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84" y="5350075"/>
            <a:ext cx="893375" cy="8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7106993" y="4727943"/>
            <a:ext cx="3843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from </a:t>
            </a:r>
            <a:r>
              <a:rPr lang="en-US" altLang="zh-CN" sz="9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6"/>
              </a:rPr>
              <a:t>https://volcano.devstats.cncf.io</a:t>
            </a:r>
            <a:endParaRPr lang="zh-CN" altLang="en-US" sz="9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C:\Users\w00503381\AppData\Roaming\eSpace_Desktop\UserData\w00503381\imagefiles\A2D6D8D1-C897-46DB-BC42-12DF7591FB9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32" y="5244453"/>
            <a:ext cx="1104621" cy="11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xmlns="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271" y="111538"/>
            <a:ext cx="10736446" cy="993400"/>
          </a:xfrm>
        </p:spPr>
        <p:txBody>
          <a:bodyPr>
            <a:normAutofit/>
          </a:bodyPr>
          <a:lstStyle/>
          <a:p>
            <a:pPr marL="12373">
              <a:lnSpc>
                <a:spcPct val="200000"/>
              </a:lnSpc>
              <a:spcBef>
                <a:spcPts val="600"/>
              </a:spcBef>
            </a:pPr>
            <a:r>
              <a:rPr kumimoji="1" lang="zh-CN" altLang="en-US" sz="3200" b="1" dirty="0">
                <a:solidFill>
                  <a:srgbClr val="C00000"/>
                </a:solidFill>
              </a:rPr>
              <a:t>众多企业、机构积极参与社区贡献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4566" y="1412621"/>
            <a:ext cx="5370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CNCF Sandbox: </a:t>
            </a:r>
            <a:r>
              <a:rPr lang="en-US" altLang="zh-CN" sz="1400" dirty="0">
                <a:hlinkClick r:id="rId2"/>
              </a:rPr>
              <a:t>https://landscape.cncf.io/selected=volcano</a:t>
            </a:r>
            <a:r>
              <a:rPr lang="en-US" altLang="zh-CN" sz="1400" dirty="0"/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1900</a:t>
            </a:r>
            <a:r>
              <a:rPr lang="en-US" altLang="zh-CN" sz="1400" dirty="0"/>
              <a:t>+ GitHub Stars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120</a:t>
            </a:r>
            <a:r>
              <a:rPr lang="en-US" altLang="zh-CN" sz="1400" dirty="0"/>
              <a:t>+ Contributors from Huawei, </a:t>
            </a:r>
            <a:r>
              <a:rPr lang="en-US" altLang="zh-CN" sz="1400" b="1" dirty="0"/>
              <a:t>AWS</a:t>
            </a:r>
            <a:r>
              <a:rPr lang="en-US" altLang="zh-CN" sz="1400" dirty="0"/>
              <a:t>, JD.com, </a:t>
            </a:r>
            <a:r>
              <a:rPr lang="en-US" altLang="zh-CN" sz="1400" b="1" dirty="0" err="1"/>
              <a:t>OpenAI</a:t>
            </a:r>
            <a:r>
              <a:rPr lang="en-US" altLang="zh-CN" sz="1400" dirty="0"/>
              <a:t>, Baidu, </a:t>
            </a:r>
            <a:r>
              <a:rPr lang="en-US" altLang="zh-CN" sz="1400" dirty="0" err="1"/>
              <a:t>Tencent</a:t>
            </a:r>
            <a:r>
              <a:rPr lang="en-US" altLang="zh-CN" sz="1400" dirty="0"/>
              <a:t>, etc.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/>
              <a:t>16 </a:t>
            </a:r>
            <a:r>
              <a:rPr lang="en-US" altLang="zh-CN" sz="1400" b="1" dirty="0"/>
              <a:t>formal releases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18 </a:t>
            </a:r>
            <a:r>
              <a:rPr lang="en-US" altLang="zh-CN" sz="1400" dirty="0"/>
              <a:t>public adopters (private not included)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CII best practice: passing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License: Apache 2 License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57391" y="1535990"/>
            <a:ext cx="385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Volcano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社区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2020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年度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Top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贡献 企业、机构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4438" r="3438" b="5677"/>
          <a:stretch/>
        </p:blipFill>
        <p:spPr>
          <a:xfrm>
            <a:off x="6508167" y="1843767"/>
            <a:ext cx="3901960" cy="2801189"/>
          </a:xfrm>
          <a:prstGeom prst="rect">
            <a:avLst/>
          </a:prstGeom>
        </p:spPr>
      </p:pic>
      <p:pic>
        <p:nvPicPr>
          <p:cNvPr id="12" name="Picture 8" descr="CNCF Bran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4" y="5460825"/>
            <a:ext cx="4230079" cy="6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Kuberne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84" y="5350075"/>
            <a:ext cx="893375" cy="8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7106993" y="4727943"/>
            <a:ext cx="3843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from </a:t>
            </a:r>
            <a:r>
              <a:rPr lang="en-US" altLang="zh-CN" sz="9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6"/>
              </a:rPr>
              <a:t>https://volcano.devstats.cncf.io</a:t>
            </a:r>
            <a:endParaRPr lang="zh-CN" altLang="en-US" sz="9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C:\Users\w00503381\AppData\Roaming\eSpace_Desktop\UserData\w00503381\imagefiles\A2D6D8D1-C897-46DB-BC42-12DF7591FB9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32" y="5244453"/>
            <a:ext cx="1104621" cy="11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8352" y="2027154"/>
            <a:ext cx="10729366" cy="4688628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002F"/>
              </a:buClr>
            </a:pPr>
            <a:endParaRPr lang="en-US" sz="1799" dirty="0">
              <a:solidFill>
                <a:srgbClr val="1D1D1A"/>
              </a:solidFill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xmlns="" id="{8A9CFCF0-18C4-6743-BE72-A16217756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271" y="111538"/>
            <a:ext cx="10736446" cy="993400"/>
          </a:xfrm>
        </p:spPr>
        <p:txBody>
          <a:bodyPr>
            <a:normAutofit/>
          </a:bodyPr>
          <a:lstStyle/>
          <a:p>
            <a:pPr marL="12373">
              <a:lnSpc>
                <a:spcPct val="200000"/>
              </a:lnSpc>
              <a:spcBef>
                <a:spcPts val="600"/>
              </a:spcBef>
            </a:pPr>
            <a:r>
              <a:rPr kumimoji="1" lang="zh-CN" altLang="en-US" sz="3200" b="1" dirty="0">
                <a:solidFill>
                  <a:srgbClr val="C00000"/>
                </a:solidFill>
              </a:rPr>
              <a:t>众多企业、机构积极参与社区贡献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4566" y="1412621"/>
            <a:ext cx="5370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CNCF Sandbox: </a:t>
            </a:r>
            <a:r>
              <a:rPr lang="en-US" altLang="zh-CN" sz="1400" dirty="0">
                <a:hlinkClick r:id="rId2"/>
              </a:rPr>
              <a:t>https://landscape.cncf.io/selected=volcano</a:t>
            </a:r>
            <a:r>
              <a:rPr lang="en-US" altLang="zh-CN" sz="1400" dirty="0"/>
              <a:t>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1900</a:t>
            </a:r>
            <a:r>
              <a:rPr lang="en-US" altLang="zh-CN" sz="1400" dirty="0"/>
              <a:t>+ GitHub Stars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120</a:t>
            </a:r>
            <a:r>
              <a:rPr lang="en-US" altLang="zh-CN" sz="1400" dirty="0"/>
              <a:t>+ Contributors from Huawei, </a:t>
            </a:r>
            <a:r>
              <a:rPr lang="en-US" altLang="zh-CN" sz="1400" b="1" dirty="0"/>
              <a:t>AWS</a:t>
            </a:r>
            <a:r>
              <a:rPr lang="en-US" altLang="zh-CN" sz="1400" dirty="0"/>
              <a:t>, JD.com, </a:t>
            </a:r>
            <a:r>
              <a:rPr lang="en-US" altLang="zh-CN" sz="1400" b="1" dirty="0" err="1"/>
              <a:t>OpenAI</a:t>
            </a:r>
            <a:r>
              <a:rPr lang="en-US" altLang="zh-CN" sz="1400" dirty="0"/>
              <a:t>, Baidu, </a:t>
            </a:r>
            <a:r>
              <a:rPr lang="en-US" altLang="zh-CN" sz="1400" dirty="0" err="1"/>
              <a:t>Tencent</a:t>
            </a:r>
            <a:r>
              <a:rPr lang="en-US" altLang="zh-CN" sz="1400" dirty="0"/>
              <a:t>, etc.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/>
              <a:t>16 </a:t>
            </a:r>
            <a:r>
              <a:rPr lang="en-US" altLang="zh-CN" sz="1400" b="1" dirty="0"/>
              <a:t>formal releases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/>
              <a:t>18 </a:t>
            </a:r>
            <a:r>
              <a:rPr lang="en-US" altLang="zh-CN" sz="1400" dirty="0"/>
              <a:t>public adopters (private not included)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CII best practice: passing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/>
              <a:t>License: Apache 2 License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57391" y="1535990"/>
            <a:ext cx="385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Volcano 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社区 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2020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年度</a:t>
            </a:r>
            <a:r>
              <a:rPr lang="en-US" altLang="zh-CN" sz="1400" dirty="0">
                <a:latin typeface="Microsoft YaHei" charset="-122"/>
                <a:ea typeface="Microsoft YaHei" charset="-122"/>
                <a:cs typeface="Microsoft YaHei" charset="-122"/>
              </a:rPr>
              <a:t>Top</a:t>
            </a:r>
            <a:r>
              <a:rPr lang="zh-CN" altLang="en-US" sz="1400" dirty="0">
                <a:latin typeface="Microsoft YaHei" charset="-122"/>
                <a:ea typeface="Microsoft YaHei" charset="-122"/>
                <a:cs typeface="Microsoft YaHei" charset="-122"/>
              </a:rPr>
              <a:t>贡献 企业、机构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4438" r="3438" b="5677"/>
          <a:stretch/>
        </p:blipFill>
        <p:spPr>
          <a:xfrm>
            <a:off x="6508167" y="1843767"/>
            <a:ext cx="3901960" cy="2801189"/>
          </a:xfrm>
          <a:prstGeom prst="rect">
            <a:avLst/>
          </a:prstGeom>
        </p:spPr>
      </p:pic>
      <p:pic>
        <p:nvPicPr>
          <p:cNvPr id="12" name="Picture 8" descr="CNCF Bran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4" y="5460825"/>
            <a:ext cx="4230079" cy="6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Kuberne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84" y="5350075"/>
            <a:ext cx="893375" cy="8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7106993" y="4727943"/>
            <a:ext cx="3843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Data from </a:t>
            </a:r>
            <a:r>
              <a:rPr lang="en-US" altLang="zh-CN" sz="900" dirty="0">
                <a:solidFill>
                  <a:srgbClr val="1D1D1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6"/>
              </a:rPr>
              <a:t>https://volcano.devstats.cncf.io</a:t>
            </a:r>
            <a:endParaRPr lang="zh-CN" altLang="en-US" sz="900" dirty="0">
              <a:solidFill>
                <a:srgbClr val="1D1D1A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C:\Users\w00503381\AppData\Roaming\eSpace_Desktop\UserData\w00503381\imagefiles\A2D6D8D1-C897-46DB-BC42-12DF7591FB9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32" y="5244453"/>
            <a:ext cx="1104621" cy="11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B4A5A45-B2EF-4FAA-80CA-55007DD7D2E4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社区版本发布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A2153009-866E-41D7-AF6D-5E6D67B26C6A}"/>
              </a:ext>
            </a:extLst>
          </p:cNvPr>
          <p:cNvCxnSpPr>
            <a:cxnSpLocks/>
          </p:cNvCxnSpPr>
          <p:nvPr/>
        </p:nvCxnSpPr>
        <p:spPr>
          <a:xfrm flipV="1">
            <a:off x="14162775" y="1589927"/>
            <a:ext cx="0" cy="3276516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副标题 2"/>
          <p:cNvSpPr txBox="1">
            <a:spLocks/>
          </p:cNvSpPr>
          <p:nvPr/>
        </p:nvSpPr>
        <p:spPr>
          <a:xfrm>
            <a:off x="3812957" y="1517715"/>
            <a:ext cx="5795858" cy="58097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ts val="3430"/>
              </a:lnSpc>
              <a:spcBef>
                <a:spcPts val="0"/>
              </a:spcBef>
              <a:buFontTx/>
              <a:buNone/>
              <a:defRPr sz="3200" kern="1200" baseline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5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779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33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8169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7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37559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7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96949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39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29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1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Volcano: A </a:t>
            </a:r>
            <a:r>
              <a:rPr lang="en-US" altLang="zh-CN" sz="2000" b="1" dirty="0" err="1">
                <a:solidFill>
                  <a:schemeClr val="tx1"/>
                </a:solidFill>
              </a:rPr>
              <a:t>Kubernetes</a:t>
            </a:r>
            <a:r>
              <a:rPr lang="en-US" altLang="zh-CN" sz="2000" b="1" dirty="0">
                <a:solidFill>
                  <a:schemeClr val="tx1"/>
                </a:solidFill>
              </a:rPr>
              <a:t> Native Batch System</a:t>
            </a:r>
          </a:p>
        </p:txBody>
      </p:sp>
      <p:pic>
        <p:nvPicPr>
          <p:cNvPr id="19" name="Picture 2" descr="Avat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4"/>
          <a:stretch/>
        </p:blipFill>
        <p:spPr bwMode="auto">
          <a:xfrm>
            <a:off x="2214822" y="1377605"/>
            <a:ext cx="1225379" cy="8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6181924" y="2525543"/>
            <a:ext cx="1843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v1.0: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GPU Sharing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Preempt and reclaim upgrade to Beta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Job dynamic scale up and down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Integrate with </a:t>
            </a:r>
            <a:r>
              <a:rPr lang="en-US" altLang="zh-CN" sz="1000" dirty="0" err="1"/>
              <a:t>flink</a:t>
            </a:r>
            <a:r>
              <a:rPr lang="en-US" altLang="zh-CN" sz="1000" dirty="0"/>
              <a:t> operator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DAG job based on Argo</a:t>
            </a:r>
            <a:endParaRPr lang="zh-CN" altLang="en-US" sz="1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493543" y="2519547"/>
            <a:ext cx="1824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v0.1: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 err="1"/>
              <a:t>IndexedJob</a:t>
            </a:r>
            <a:endParaRPr lang="en-US" altLang="zh-CN" sz="1000" dirty="0"/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Multiple Pod template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Error handling of Pod/Job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Queue/Job command line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Delay Pod Creation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Job plugins</a:t>
            </a:r>
            <a:endParaRPr lang="zh-CN" altLang="en-US" sz="1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083785" y="2529734"/>
            <a:ext cx="1650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v0.2: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Job Priority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Queue Capacity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Fair-share of NS cross Queue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 err="1"/>
              <a:t>Binpack</a:t>
            </a:r>
            <a:r>
              <a:rPr lang="en-US" altLang="zh-CN" sz="1000" dirty="0"/>
              <a:t> algorithm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Multiple event in job lifecycle policy</a:t>
            </a:r>
            <a:endParaRPr lang="zh-CN" altLang="en-US" sz="10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492224" y="2519546"/>
            <a:ext cx="1832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v0.3: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Add </a:t>
            </a:r>
            <a:r>
              <a:rPr lang="en-US" altLang="zh-CN" sz="1000" dirty="0" err="1"/>
              <a:t>maxRetry</a:t>
            </a:r>
            <a:r>
              <a:rPr lang="en-US" altLang="zh-CN" sz="1000" dirty="0"/>
              <a:t> in job controller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Bug fix of scheduler, e.g. Resource, callback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Dynamic load scheduler configuration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 network policy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Command line enhancements</a:t>
            </a:r>
            <a:endParaRPr lang="zh-CN" altLang="en-US" sz="1000" dirty="0"/>
          </a:p>
        </p:txBody>
      </p:sp>
      <p:sp>
        <p:nvSpPr>
          <p:cNvPr id="26" name="右箭头 25"/>
          <p:cNvSpPr/>
          <p:nvPr/>
        </p:nvSpPr>
        <p:spPr>
          <a:xfrm>
            <a:off x="1493543" y="4327435"/>
            <a:ext cx="8985871" cy="112986"/>
          </a:xfrm>
          <a:prstGeom prst="rightArrow">
            <a:avLst>
              <a:gd name="adj1" fmla="val 50000"/>
              <a:gd name="adj2" fmla="val 17135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2146684" y="4390193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3736942" y="4390193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5302157" y="4383929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6932245" y="4383929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>
            <a:off x="9446552" y="4394556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17812" y="451244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2019.5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06081" y="451244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2019.9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18683" y="451244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2020.1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66782" y="4516812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2020.7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249518" y="451244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2021.5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51517" y="2513436"/>
            <a:ext cx="1843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v1.3: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 </a:t>
            </a:r>
            <a:r>
              <a:rPr lang="en-US" altLang="zh-CN" sz="1000" dirty="0" err="1"/>
              <a:t>minAvailable</a:t>
            </a:r>
            <a:r>
              <a:rPr lang="en-US" altLang="zh-CN" sz="1000" dirty="0"/>
              <a:t> at task level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 task-topology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 </a:t>
            </a:r>
            <a:r>
              <a:rPr lang="en-US" altLang="zh-CN" sz="1000" dirty="0" err="1"/>
              <a:t>minSussess</a:t>
            </a:r>
            <a:r>
              <a:rPr lang="en-US" altLang="zh-CN" sz="1000" dirty="0"/>
              <a:t> for Job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Create new repository volcano.sh/</a:t>
            </a:r>
            <a:r>
              <a:rPr lang="en-US" altLang="zh-CN" sz="1000" dirty="0" err="1"/>
              <a:t>apis</a:t>
            </a:r>
            <a:endParaRPr lang="en-US" altLang="zh-CN" sz="1000" dirty="0"/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…...</a:t>
            </a:r>
            <a:endParaRPr lang="zh-CN" altLang="en-US" sz="1000" dirty="0"/>
          </a:p>
        </p:txBody>
      </p:sp>
      <p:sp>
        <p:nvSpPr>
          <p:cNvPr id="42" name="文本框 41"/>
          <p:cNvSpPr txBox="1"/>
          <p:nvPr/>
        </p:nvSpPr>
        <p:spPr>
          <a:xfrm>
            <a:off x="8014232" y="3219738"/>
            <a:ext cx="440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……</a:t>
            </a:r>
            <a:endParaRPr lang="zh-CN" altLang="en-US" sz="900" dirty="0"/>
          </a:p>
        </p:txBody>
      </p:sp>
      <p:sp>
        <p:nvSpPr>
          <p:cNvPr id="4" name="文本框 3"/>
          <p:cNvSpPr txBox="1"/>
          <p:nvPr/>
        </p:nvSpPr>
        <p:spPr>
          <a:xfrm>
            <a:off x="1469147" y="4857734"/>
            <a:ext cx="8926286" cy="1253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dirty="0">
                <a:cs typeface="+mn-ea"/>
                <a:sym typeface="+mn-lt"/>
              </a:rPr>
              <a:t>Website: </a:t>
            </a:r>
            <a:r>
              <a:rPr lang="en-US" altLang="zh-CN" sz="1000" dirty="0">
                <a:cs typeface="+mn-ea"/>
                <a:sym typeface="+mn-lt"/>
                <a:hlinkClick r:id="rId3"/>
              </a:rPr>
              <a:t>https://volcano.sh</a:t>
            </a:r>
            <a:endParaRPr lang="en-US" altLang="zh-CN" sz="1000" dirty="0">
              <a:cs typeface="+mn-ea"/>
              <a:sym typeface="+mn-lt"/>
            </a:endParaRPr>
          </a:p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b="1" dirty="0" err="1">
                <a:cs typeface="+mn-ea"/>
                <a:sym typeface="+mn-lt"/>
              </a:rPr>
              <a:t>Github</a:t>
            </a:r>
            <a:r>
              <a:rPr lang="en-US" altLang="zh-CN" sz="1000" b="1" dirty="0">
                <a:cs typeface="+mn-ea"/>
                <a:sym typeface="+mn-lt"/>
              </a:rPr>
              <a:t>: </a:t>
            </a:r>
            <a:r>
              <a:rPr lang="en-US" altLang="zh-CN" sz="1000" b="1" dirty="0">
                <a:cs typeface="+mn-ea"/>
                <a:sym typeface="+mn-lt"/>
                <a:hlinkClick r:id="rId4"/>
              </a:rPr>
              <a:t>https://github.com/volcano-sh</a:t>
            </a:r>
            <a:endParaRPr lang="en-US" altLang="zh-CN" sz="1000" b="1" dirty="0">
              <a:cs typeface="+mn-ea"/>
              <a:sym typeface="+mn-lt"/>
            </a:endParaRPr>
          </a:p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b="1" dirty="0">
                <a:cs typeface="+mn-ea"/>
                <a:sym typeface="+mn-lt"/>
              </a:rPr>
              <a:t>Slack channel: </a:t>
            </a:r>
            <a:r>
              <a:rPr lang="en-US" altLang="zh-CN" sz="1000" b="1" dirty="0">
                <a:cs typeface="+mn-ea"/>
                <a:sym typeface="+mn-lt"/>
                <a:hlinkClick r:id="rId5"/>
              </a:rPr>
              <a:t>https://volcano-sh.slack.com</a:t>
            </a:r>
            <a:endParaRPr lang="en-US" altLang="zh-CN" sz="1000" dirty="0">
              <a:cs typeface="+mn-ea"/>
              <a:sym typeface="+mn-lt"/>
            </a:endParaRPr>
          </a:p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b="1" dirty="0">
                <a:cs typeface="+mn-ea"/>
                <a:sym typeface="+mn-lt"/>
              </a:rPr>
              <a:t>Weekly community meeting: </a:t>
            </a:r>
            <a:r>
              <a:rPr lang="en-US" altLang="zh-CN" sz="1000" b="1" dirty="0">
                <a:cs typeface="+mn-ea"/>
                <a:sym typeface="+mn-lt"/>
                <a:hlinkClick r:id="rId6"/>
              </a:rPr>
              <a:t>https://zoom.us/j/91804791393</a:t>
            </a:r>
            <a:r>
              <a:rPr lang="en-US" altLang="zh-CN" sz="1000" dirty="0">
                <a:cs typeface="+mn-ea"/>
                <a:sym typeface="+mn-lt"/>
              </a:rPr>
              <a:t> | </a:t>
            </a:r>
            <a:r>
              <a:rPr lang="en-US" altLang="zh-CN" sz="1000" dirty="0">
                <a:cs typeface="+mn-ea"/>
                <a:sym typeface="+mn-lt"/>
                <a:hlinkClick r:id="rId7"/>
              </a:rPr>
              <a:t>Subscribe Meeting Calendar</a:t>
            </a:r>
            <a:endParaRPr lang="en-US" altLang="zh-CN" sz="1000" dirty="0">
              <a:cs typeface="+mn-ea"/>
              <a:sym typeface="+mn-lt"/>
            </a:endParaRPr>
          </a:p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dirty="0">
                <a:cs typeface="+mn-ea"/>
                <a:sym typeface="+mn-lt"/>
              </a:rPr>
              <a:t>Documentation: </a:t>
            </a:r>
            <a:r>
              <a:rPr lang="en-US" altLang="zh-CN" sz="1000" dirty="0">
                <a:cs typeface="+mn-ea"/>
                <a:sym typeface="+mn-lt"/>
                <a:hlinkClick r:id="rId8"/>
              </a:rPr>
              <a:t>https://volcano.sh/en/docs/</a:t>
            </a:r>
            <a:endParaRPr lang="en-US" altLang="zh-CN" sz="1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32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B4A5A45-B2EF-4FAA-80CA-55007DD7D2E4}"/>
              </a:ext>
            </a:extLst>
          </p:cNvPr>
          <p:cNvSpPr txBox="1"/>
          <p:nvPr/>
        </p:nvSpPr>
        <p:spPr>
          <a:xfrm>
            <a:off x="642824" y="396558"/>
            <a:ext cx="108984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spc="3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uawei Sans" panose="020C0503030203020204" pitchFamily="34" charset="0"/>
              </a:rPr>
              <a:t>社区版本发布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A2153009-866E-41D7-AF6D-5E6D67B26C6A}"/>
              </a:ext>
            </a:extLst>
          </p:cNvPr>
          <p:cNvCxnSpPr>
            <a:cxnSpLocks/>
          </p:cNvCxnSpPr>
          <p:nvPr/>
        </p:nvCxnSpPr>
        <p:spPr>
          <a:xfrm flipV="1">
            <a:off x="14162775" y="1589927"/>
            <a:ext cx="0" cy="3276516"/>
          </a:xfrm>
          <a:prstGeom prst="line">
            <a:avLst/>
          </a:prstGeom>
          <a:ln>
            <a:gradFill flip="none" rotWithShape="1">
              <a:gsLst>
                <a:gs pos="0">
                  <a:schemeClr val="tx2"/>
                </a:gs>
                <a:gs pos="60000">
                  <a:schemeClr val="accent1"/>
                </a:gs>
                <a:gs pos="40000">
                  <a:schemeClr val="accent1"/>
                </a:gs>
                <a:gs pos="100000">
                  <a:schemeClr val="tx2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副标题 2"/>
          <p:cNvSpPr txBox="1">
            <a:spLocks/>
          </p:cNvSpPr>
          <p:nvPr/>
        </p:nvSpPr>
        <p:spPr>
          <a:xfrm>
            <a:off x="3812957" y="1517715"/>
            <a:ext cx="5795858" cy="58097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ts val="3430"/>
              </a:lnSpc>
              <a:spcBef>
                <a:spcPts val="0"/>
              </a:spcBef>
              <a:buFontTx/>
              <a:buNone/>
              <a:defRPr sz="3200" kern="1200" baseline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5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8779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33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8169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7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37559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7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96949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39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5729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5119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000" b="1" dirty="0">
                <a:solidFill>
                  <a:schemeClr val="tx1"/>
                </a:solidFill>
              </a:rPr>
              <a:t>Volcano: A </a:t>
            </a:r>
            <a:r>
              <a:rPr lang="en-US" altLang="zh-CN" sz="2000" b="1" dirty="0" err="1">
                <a:solidFill>
                  <a:schemeClr val="tx1"/>
                </a:solidFill>
              </a:rPr>
              <a:t>Kubernetes</a:t>
            </a:r>
            <a:r>
              <a:rPr lang="en-US" altLang="zh-CN" sz="2000" b="1" dirty="0">
                <a:solidFill>
                  <a:schemeClr val="tx1"/>
                </a:solidFill>
              </a:rPr>
              <a:t> Native Batch System</a:t>
            </a:r>
          </a:p>
        </p:txBody>
      </p:sp>
      <p:pic>
        <p:nvPicPr>
          <p:cNvPr id="19" name="Picture 2" descr="Avat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14"/>
          <a:stretch/>
        </p:blipFill>
        <p:spPr bwMode="auto">
          <a:xfrm>
            <a:off x="2214822" y="1377605"/>
            <a:ext cx="1225379" cy="8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6181924" y="2525543"/>
            <a:ext cx="1843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v1.0: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GPU Sharing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Preempt and reclaim upgrade to Beta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Job dynamic scale up and down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Integrate with </a:t>
            </a:r>
            <a:r>
              <a:rPr lang="en-US" altLang="zh-CN" sz="1000" dirty="0" err="1"/>
              <a:t>flink</a:t>
            </a:r>
            <a:r>
              <a:rPr lang="en-US" altLang="zh-CN" sz="1000" dirty="0"/>
              <a:t> operator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DAG job based on Argo</a:t>
            </a:r>
            <a:endParaRPr lang="zh-CN" altLang="en-US" sz="1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493543" y="2519547"/>
            <a:ext cx="1824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v0.1: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 err="1"/>
              <a:t>IndexedJob</a:t>
            </a:r>
            <a:endParaRPr lang="en-US" altLang="zh-CN" sz="1000" dirty="0"/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Multiple Pod template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Error handling of Pod/Job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Queue/Job command line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Delay Pod Creation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Job plugins</a:t>
            </a:r>
            <a:endParaRPr lang="zh-CN" altLang="en-US" sz="1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083785" y="2529734"/>
            <a:ext cx="1650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v0.2: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Job Priority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Queue Capacity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Fair-share of NS cross Queue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 err="1"/>
              <a:t>Binpack</a:t>
            </a:r>
            <a:r>
              <a:rPr lang="en-US" altLang="zh-CN" sz="1000" dirty="0"/>
              <a:t> algorithm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Multiple event in job lifecycle policy</a:t>
            </a:r>
            <a:endParaRPr lang="zh-CN" altLang="en-US" sz="10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492224" y="2519546"/>
            <a:ext cx="1832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v0.3: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Add </a:t>
            </a:r>
            <a:r>
              <a:rPr lang="en-US" altLang="zh-CN" sz="1000" dirty="0" err="1"/>
              <a:t>maxRetry</a:t>
            </a:r>
            <a:r>
              <a:rPr lang="en-US" altLang="zh-CN" sz="1000" dirty="0"/>
              <a:t> in job controller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Bug fix of scheduler, e.g. Resource, callback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Dynamic load scheduler configuration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 network policy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Command line enhancements</a:t>
            </a:r>
            <a:endParaRPr lang="zh-CN" altLang="en-US" sz="1000" dirty="0"/>
          </a:p>
        </p:txBody>
      </p:sp>
      <p:sp>
        <p:nvSpPr>
          <p:cNvPr id="26" name="右箭头 25"/>
          <p:cNvSpPr/>
          <p:nvPr/>
        </p:nvSpPr>
        <p:spPr>
          <a:xfrm>
            <a:off x="1493543" y="4327435"/>
            <a:ext cx="8985871" cy="112986"/>
          </a:xfrm>
          <a:prstGeom prst="rightArrow">
            <a:avLst>
              <a:gd name="adj1" fmla="val 50000"/>
              <a:gd name="adj2" fmla="val 17135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2146684" y="4390193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3736942" y="4390193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9" name="等腰三角形 28"/>
          <p:cNvSpPr/>
          <p:nvPr/>
        </p:nvSpPr>
        <p:spPr>
          <a:xfrm>
            <a:off x="5302157" y="4383929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6932245" y="4383929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>
            <a:off x="9446552" y="4394556"/>
            <a:ext cx="158130" cy="1222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17812" y="451244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2019.5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06081" y="451244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2019.9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18683" y="451244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2020.1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66782" y="4516812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2020.7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249518" y="451244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C00000"/>
                </a:solidFill>
              </a:rPr>
              <a:t>2021.5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51517" y="2513436"/>
            <a:ext cx="1843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/>
              <a:t>v1.3: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 </a:t>
            </a:r>
            <a:r>
              <a:rPr lang="en-US" altLang="zh-CN" sz="1000" dirty="0" err="1"/>
              <a:t>minAvailable</a:t>
            </a:r>
            <a:r>
              <a:rPr lang="en-US" altLang="zh-CN" sz="1000" dirty="0"/>
              <a:t> at task level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 task-topology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Support </a:t>
            </a:r>
            <a:r>
              <a:rPr lang="en-US" altLang="zh-CN" sz="1000" dirty="0" err="1"/>
              <a:t>minSussess</a:t>
            </a:r>
            <a:r>
              <a:rPr lang="en-US" altLang="zh-CN" sz="1000" dirty="0"/>
              <a:t> for Job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Create new repository volcano.sh/</a:t>
            </a:r>
            <a:r>
              <a:rPr lang="en-US" altLang="zh-CN" sz="1000" dirty="0" err="1"/>
              <a:t>apis</a:t>
            </a:r>
            <a:endParaRPr lang="en-US" altLang="zh-CN" sz="1000" dirty="0"/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altLang="zh-CN" sz="1000" dirty="0"/>
              <a:t>…...</a:t>
            </a:r>
            <a:endParaRPr lang="zh-CN" altLang="en-US" sz="1000" dirty="0"/>
          </a:p>
        </p:txBody>
      </p:sp>
      <p:sp>
        <p:nvSpPr>
          <p:cNvPr id="42" name="文本框 41"/>
          <p:cNvSpPr txBox="1"/>
          <p:nvPr/>
        </p:nvSpPr>
        <p:spPr>
          <a:xfrm>
            <a:off x="8014232" y="3219738"/>
            <a:ext cx="440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……</a:t>
            </a:r>
            <a:endParaRPr lang="zh-CN" altLang="en-US" sz="900" dirty="0"/>
          </a:p>
        </p:txBody>
      </p:sp>
      <p:sp>
        <p:nvSpPr>
          <p:cNvPr id="4" name="文本框 3"/>
          <p:cNvSpPr txBox="1"/>
          <p:nvPr/>
        </p:nvSpPr>
        <p:spPr>
          <a:xfrm>
            <a:off x="1469147" y="4857734"/>
            <a:ext cx="8926286" cy="1253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dirty="0">
                <a:cs typeface="+mn-ea"/>
                <a:sym typeface="+mn-lt"/>
              </a:rPr>
              <a:t>Website: </a:t>
            </a:r>
            <a:r>
              <a:rPr lang="en-US" altLang="zh-CN" sz="1000" dirty="0">
                <a:cs typeface="+mn-ea"/>
                <a:sym typeface="+mn-lt"/>
                <a:hlinkClick r:id="rId3"/>
              </a:rPr>
              <a:t>https://volcano.sh</a:t>
            </a:r>
            <a:endParaRPr lang="en-US" altLang="zh-CN" sz="1000" dirty="0">
              <a:cs typeface="+mn-ea"/>
              <a:sym typeface="+mn-lt"/>
            </a:endParaRPr>
          </a:p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b="1" dirty="0" err="1">
                <a:cs typeface="+mn-ea"/>
                <a:sym typeface="+mn-lt"/>
              </a:rPr>
              <a:t>Github</a:t>
            </a:r>
            <a:r>
              <a:rPr lang="en-US" altLang="zh-CN" sz="1000" b="1" dirty="0">
                <a:cs typeface="+mn-ea"/>
                <a:sym typeface="+mn-lt"/>
              </a:rPr>
              <a:t>: </a:t>
            </a:r>
            <a:r>
              <a:rPr lang="en-US" altLang="zh-CN" sz="1000" b="1" dirty="0">
                <a:cs typeface="+mn-ea"/>
                <a:sym typeface="+mn-lt"/>
                <a:hlinkClick r:id="rId4"/>
              </a:rPr>
              <a:t>https://github.com/volcano-sh</a:t>
            </a:r>
            <a:endParaRPr lang="en-US" altLang="zh-CN" sz="1000" b="1" dirty="0">
              <a:cs typeface="+mn-ea"/>
              <a:sym typeface="+mn-lt"/>
            </a:endParaRPr>
          </a:p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b="1" dirty="0">
                <a:cs typeface="+mn-ea"/>
                <a:sym typeface="+mn-lt"/>
              </a:rPr>
              <a:t>Slack channel: </a:t>
            </a:r>
            <a:r>
              <a:rPr lang="en-US" altLang="zh-CN" sz="1000" b="1" dirty="0">
                <a:cs typeface="+mn-ea"/>
                <a:sym typeface="+mn-lt"/>
                <a:hlinkClick r:id="rId5"/>
              </a:rPr>
              <a:t>https://volcano-sh.slack.com</a:t>
            </a:r>
            <a:endParaRPr lang="en-US" altLang="zh-CN" sz="1000" dirty="0">
              <a:cs typeface="+mn-ea"/>
              <a:sym typeface="+mn-lt"/>
            </a:endParaRPr>
          </a:p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b="1" dirty="0">
                <a:cs typeface="+mn-ea"/>
                <a:sym typeface="+mn-lt"/>
              </a:rPr>
              <a:t>Weekly community meeting: </a:t>
            </a:r>
            <a:r>
              <a:rPr lang="en-US" altLang="zh-CN" sz="1000" b="1" dirty="0">
                <a:cs typeface="+mn-ea"/>
                <a:sym typeface="+mn-lt"/>
                <a:hlinkClick r:id="rId6"/>
              </a:rPr>
              <a:t>https://zoom.us/j/91804791393</a:t>
            </a:r>
            <a:r>
              <a:rPr lang="en-US" altLang="zh-CN" sz="1000" dirty="0">
                <a:cs typeface="+mn-ea"/>
                <a:sym typeface="+mn-lt"/>
              </a:rPr>
              <a:t> | </a:t>
            </a:r>
            <a:r>
              <a:rPr lang="en-US" altLang="zh-CN" sz="1000" dirty="0">
                <a:cs typeface="+mn-ea"/>
                <a:sym typeface="+mn-lt"/>
                <a:hlinkClick r:id="rId7"/>
              </a:rPr>
              <a:t>Subscribe Meeting Calendar</a:t>
            </a:r>
            <a:endParaRPr lang="en-US" altLang="zh-CN" sz="1000" dirty="0">
              <a:cs typeface="+mn-ea"/>
              <a:sym typeface="+mn-lt"/>
            </a:endParaRPr>
          </a:p>
          <a:p>
            <a:pPr marL="285635" indent="-28563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000" dirty="0">
                <a:cs typeface="+mn-ea"/>
                <a:sym typeface="+mn-lt"/>
              </a:rPr>
              <a:t>Documentation: </a:t>
            </a:r>
            <a:r>
              <a:rPr lang="en-US" altLang="zh-CN" sz="1000" dirty="0">
                <a:cs typeface="+mn-ea"/>
                <a:sym typeface="+mn-lt"/>
                <a:hlinkClick r:id="rId8"/>
              </a:rPr>
              <a:t>https://volcano.sh/en/docs/</a:t>
            </a:r>
            <a:endParaRPr lang="en-US" altLang="zh-CN" sz="1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DAC7C385-ABE1-4123-9387-C13881D11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67" y="5590849"/>
            <a:ext cx="10858497" cy="7156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F1A1EBC9-9993-41B3-9AB5-51E0BB448F05}"/>
              </a:ext>
            </a:extLst>
          </p:cNvPr>
          <p:cNvSpPr txBox="1"/>
          <p:nvPr/>
        </p:nvSpPr>
        <p:spPr>
          <a:xfrm>
            <a:off x="682266" y="396558"/>
            <a:ext cx="95847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HPC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、大数据、</a:t>
            </a:r>
            <a:r>
              <a:rPr kumimoji="1"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kumimoji="1"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批量计算的发展历程和趋势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58D506E-1FFA-4616-9A06-A064843BB323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C6E312D-F80D-4C70-9E57-A7E91C810F17}"/>
              </a:ext>
            </a:extLst>
          </p:cNvPr>
          <p:cNvSpPr txBox="1"/>
          <p:nvPr/>
        </p:nvSpPr>
        <p:spPr>
          <a:xfrm>
            <a:off x="3188397" y="3657601"/>
            <a:ext cx="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F41621FF-C406-4B01-AE37-A437F58B354D}"/>
              </a:ext>
            </a:extLst>
          </p:cNvPr>
          <p:cNvSpPr/>
          <p:nvPr/>
        </p:nvSpPr>
        <p:spPr>
          <a:xfrm>
            <a:off x="7458407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1C1340B-CA9A-4AC9-885C-D7D88043F767}"/>
              </a:ext>
            </a:extLst>
          </p:cNvPr>
          <p:cNvSpPr txBox="1"/>
          <p:nvPr/>
        </p:nvSpPr>
        <p:spPr>
          <a:xfrm>
            <a:off x="7316987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F0F8D0-55B0-400D-8F3D-235BBAADDE19}"/>
              </a:ext>
            </a:extLst>
          </p:cNvPr>
          <p:cNvSpPr txBox="1"/>
          <p:nvPr/>
        </p:nvSpPr>
        <p:spPr>
          <a:xfrm>
            <a:off x="7132464" y="4027870"/>
            <a:ext cx="9266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Tensorflow</a:t>
            </a:r>
            <a:endParaRPr lang="en-US" altLang="zh-CN" dirty="0"/>
          </a:p>
          <a:p>
            <a:r>
              <a:rPr lang="en-US" altLang="zh-CN" dirty="0"/>
              <a:t>Caffe2</a:t>
            </a:r>
          </a:p>
          <a:p>
            <a:r>
              <a:rPr lang="en-US" altLang="zh-CN"/>
              <a:t>Pytorch</a:t>
            </a:r>
            <a:endParaRPr lang="en-US" altLang="zh-CN" dirty="0"/>
          </a:p>
        </p:txBody>
      </p:sp>
      <p:sp>
        <p:nvSpPr>
          <p:cNvPr id="10" name="等腰三角形 9">
            <a:extLst>
              <a:ext uri="{FF2B5EF4-FFF2-40B4-BE49-F238E27FC236}">
                <a16:creationId xmlns="" xmlns:a16="http://schemas.microsoft.com/office/drawing/2014/main" id="{0E5BCA03-B3F0-4BE5-BC1E-5BE41F663D0C}"/>
              </a:ext>
            </a:extLst>
          </p:cNvPr>
          <p:cNvSpPr/>
          <p:nvPr/>
        </p:nvSpPr>
        <p:spPr>
          <a:xfrm>
            <a:off x="8331451" y="4697465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/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E2609E2-3552-4072-8721-CBE3FE9DF715}"/>
              </a:ext>
            </a:extLst>
          </p:cNvPr>
          <p:cNvSpPr txBox="1"/>
          <p:nvPr/>
        </p:nvSpPr>
        <p:spPr>
          <a:xfrm>
            <a:off x="8190031" y="4789043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55D704E-F9E8-4BD3-A3A4-B0AA1A3668B4}"/>
              </a:ext>
            </a:extLst>
          </p:cNvPr>
          <p:cNvSpPr txBox="1"/>
          <p:nvPr/>
        </p:nvSpPr>
        <p:spPr>
          <a:xfrm>
            <a:off x="8028768" y="4377313"/>
            <a:ext cx="8059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kubeflow</a:t>
            </a:r>
            <a:endParaRPr lang="en-US" altLang="zh-CN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69E769E0-95BB-43DA-A9F8-05D67CB25498}"/>
              </a:ext>
            </a:extLst>
          </p:cNvPr>
          <p:cNvCxnSpPr/>
          <p:nvPr/>
        </p:nvCxnSpPr>
        <p:spPr>
          <a:xfrm>
            <a:off x="4885641" y="2660037"/>
            <a:ext cx="0" cy="1142149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D11C837-B0E3-4602-A4D8-E63589F1CD3E}"/>
              </a:ext>
            </a:extLst>
          </p:cNvPr>
          <p:cNvSpPr txBox="1"/>
          <p:nvPr/>
        </p:nvSpPr>
        <p:spPr>
          <a:xfrm>
            <a:off x="2582054" y="2909183"/>
            <a:ext cx="98552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Hadoop 1.0</a:t>
            </a:r>
          </a:p>
          <a:p>
            <a:r>
              <a:rPr lang="en-US" altLang="zh-CN" dirty="0"/>
              <a:t>HDFS</a:t>
            </a:r>
          </a:p>
        </p:txBody>
      </p:sp>
      <p:sp>
        <p:nvSpPr>
          <p:cNvPr id="17" name="等腰三角形 16">
            <a:extLst>
              <a:ext uri="{FF2B5EF4-FFF2-40B4-BE49-F238E27FC236}">
                <a16:creationId xmlns="" xmlns:a16="http://schemas.microsoft.com/office/drawing/2014/main" id="{1B0D9909-A9F2-427A-9D84-F76E261A5341}"/>
              </a:ext>
            </a:extLst>
          </p:cNvPr>
          <p:cNvSpPr/>
          <p:nvPr/>
        </p:nvSpPr>
        <p:spPr>
          <a:xfrm>
            <a:off x="2880221" y="341335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B7C45257-515A-460D-B5B6-21680F025D2D}"/>
              </a:ext>
            </a:extLst>
          </p:cNvPr>
          <p:cNvSpPr txBox="1"/>
          <p:nvPr/>
        </p:nvSpPr>
        <p:spPr>
          <a:xfrm>
            <a:off x="2738801" y="3509781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2006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="" xmlns:a16="http://schemas.microsoft.com/office/drawing/2014/main" id="{4F7286BF-B7A3-4B21-B3B7-5528F59DCABB}"/>
              </a:ext>
            </a:extLst>
          </p:cNvPr>
          <p:cNvSpPr/>
          <p:nvPr/>
        </p:nvSpPr>
        <p:spPr>
          <a:xfrm>
            <a:off x="3668179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B72FFFE-F953-4F47-982C-66041CC175D1}"/>
              </a:ext>
            </a:extLst>
          </p:cNvPr>
          <p:cNvSpPr txBox="1"/>
          <p:nvPr/>
        </p:nvSpPr>
        <p:spPr>
          <a:xfrm>
            <a:off x="3526759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6CECAA69-6D74-4D92-8327-E794D43CA08D}"/>
              </a:ext>
            </a:extLst>
          </p:cNvPr>
          <p:cNvSpPr txBox="1"/>
          <p:nvPr/>
        </p:nvSpPr>
        <p:spPr>
          <a:xfrm>
            <a:off x="3540704" y="3093849"/>
            <a:ext cx="4555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Hive</a:t>
            </a:r>
            <a:endParaRPr lang="zh-CN" altLang="en-US" dirty="0"/>
          </a:p>
        </p:txBody>
      </p:sp>
      <p:sp>
        <p:nvSpPr>
          <p:cNvPr id="22" name="等腰三角形 21">
            <a:extLst>
              <a:ext uri="{FF2B5EF4-FFF2-40B4-BE49-F238E27FC236}">
                <a16:creationId xmlns="" xmlns:a16="http://schemas.microsoft.com/office/drawing/2014/main" id="{D5727259-E7B3-4EC1-8546-DEA6EC209D66}"/>
              </a:ext>
            </a:extLst>
          </p:cNvPr>
          <p:cNvSpPr/>
          <p:nvPr/>
        </p:nvSpPr>
        <p:spPr>
          <a:xfrm>
            <a:off x="5263542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B06C874-4BE5-4147-9DD0-BA59D1102708}"/>
              </a:ext>
            </a:extLst>
          </p:cNvPr>
          <p:cNvSpPr txBox="1"/>
          <p:nvPr/>
        </p:nvSpPr>
        <p:spPr>
          <a:xfrm>
            <a:off x="5122122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2012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5B6664AB-C9F6-4D09-9C88-2E5165AC9E1E}"/>
              </a:ext>
            </a:extLst>
          </p:cNvPr>
          <p:cNvSpPr txBox="1"/>
          <p:nvPr/>
        </p:nvSpPr>
        <p:spPr>
          <a:xfrm>
            <a:off x="5050916" y="2909183"/>
            <a:ext cx="6258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YARN</a:t>
            </a:r>
          </a:p>
          <a:p>
            <a:r>
              <a:rPr lang="en-US" altLang="zh-CN"/>
              <a:t>Impala</a:t>
            </a:r>
            <a:endParaRPr lang="en-US" altLang="zh-CN" dirty="0"/>
          </a:p>
        </p:txBody>
      </p:sp>
      <p:sp>
        <p:nvSpPr>
          <p:cNvPr id="25" name="等腰三角形 24">
            <a:extLst>
              <a:ext uri="{FF2B5EF4-FFF2-40B4-BE49-F238E27FC236}">
                <a16:creationId xmlns="" xmlns:a16="http://schemas.microsoft.com/office/drawing/2014/main" id="{B5FC2A51-B27D-4DFF-8568-AE48685DD7D3}"/>
              </a:ext>
            </a:extLst>
          </p:cNvPr>
          <p:cNvSpPr/>
          <p:nvPr/>
        </p:nvSpPr>
        <p:spPr>
          <a:xfrm>
            <a:off x="7008067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5E73D561-CB90-454A-8DCE-DBFC454FB11D}"/>
              </a:ext>
            </a:extLst>
          </p:cNvPr>
          <p:cNvSpPr txBox="1"/>
          <p:nvPr/>
        </p:nvSpPr>
        <p:spPr>
          <a:xfrm>
            <a:off x="6866647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FE4E12D-196D-4BC2-82D0-CA05CA66E2E4}"/>
              </a:ext>
            </a:extLst>
          </p:cNvPr>
          <p:cNvSpPr txBox="1"/>
          <p:nvPr/>
        </p:nvSpPr>
        <p:spPr>
          <a:xfrm>
            <a:off x="6823461" y="2724517"/>
            <a:ext cx="56983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</a:t>
            </a:r>
          </a:p>
          <a:p>
            <a:r>
              <a:rPr lang="en-US" altLang="zh-CN" dirty="0"/>
              <a:t>Storm</a:t>
            </a:r>
          </a:p>
          <a:p>
            <a:r>
              <a:rPr lang="en-US" altLang="zh-CN"/>
              <a:t>Flink</a:t>
            </a:r>
            <a:endParaRPr lang="en-US" altLang="zh-CN" dirty="0"/>
          </a:p>
        </p:txBody>
      </p:sp>
      <p:sp>
        <p:nvSpPr>
          <p:cNvPr id="28" name="等腰三角形 27">
            <a:extLst>
              <a:ext uri="{FF2B5EF4-FFF2-40B4-BE49-F238E27FC236}">
                <a16:creationId xmlns="" xmlns:a16="http://schemas.microsoft.com/office/drawing/2014/main" id="{450E0162-A489-489B-AF88-666D37B6243A}"/>
              </a:ext>
            </a:extLst>
          </p:cNvPr>
          <p:cNvSpPr/>
          <p:nvPr/>
        </p:nvSpPr>
        <p:spPr>
          <a:xfrm>
            <a:off x="4385976" y="341369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B184DFD6-6BE2-48CB-8987-3639E16EDAE8}"/>
              </a:ext>
            </a:extLst>
          </p:cNvPr>
          <p:cNvSpPr txBox="1"/>
          <p:nvPr/>
        </p:nvSpPr>
        <p:spPr>
          <a:xfrm>
            <a:off x="4244556" y="351012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8FC4655-7BCF-41E8-9674-9992A8F572DD}"/>
              </a:ext>
            </a:extLst>
          </p:cNvPr>
          <p:cNvSpPr txBox="1"/>
          <p:nvPr/>
        </p:nvSpPr>
        <p:spPr>
          <a:xfrm>
            <a:off x="4150619" y="2909183"/>
            <a:ext cx="6713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Hbase</a:t>
            </a:r>
          </a:p>
          <a:p>
            <a:r>
              <a:rPr lang="en-US" altLang="zh-CN"/>
              <a:t>NOSQL</a:t>
            </a:r>
            <a:endParaRPr lang="zh-CN" altLang="en-US" dirty="0"/>
          </a:p>
        </p:txBody>
      </p:sp>
      <p:sp>
        <p:nvSpPr>
          <p:cNvPr id="31" name="等腰三角形 30">
            <a:extLst>
              <a:ext uri="{FF2B5EF4-FFF2-40B4-BE49-F238E27FC236}">
                <a16:creationId xmlns="" xmlns:a16="http://schemas.microsoft.com/office/drawing/2014/main" id="{8BCF6854-F211-4FED-BC99-9654236AE1C2}"/>
              </a:ext>
            </a:extLst>
          </p:cNvPr>
          <p:cNvSpPr/>
          <p:nvPr/>
        </p:nvSpPr>
        <p:spPr>
          <a:xfrm>
            <a:off x="6015614" y="3413349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9E53552F-1F6A-491E-8B95-DBE775D970DA}"/>
              </a:ext>
            </a:extLst>
          </p:cNvPr>
          <p:cNvSpPr txBox="1"/>
          <p:nvPr/>
        </p:nvSpPr>
        <p:spPr>
          <a:xfrm>
            <a:off x="5874194" y="3509777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C760523D-EDD8-4529-8383-86CE5D9968EC}"/>
              </a:ext>
            </a:extLst>
          </p:cNvPr>
          <p:cNvSpPr txBox="1"/>
          <p:nvPr/>
        </p:nvSpPr>
        <p:spPr>
          <a:xfrm>
            <a:off x="5934690" y="3093849"/>
            <a:ext cx="3624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Tez</a:t>
            </a:r>
            <a:endParaRPr lang="en-US" altLang="zh-CN" dirty="0"/>
          </a:p>
        </p:txBody>
      </p:sp>
      <p:sp>
        <p:nvSpPr>
          <p:cNvPr id="34" name="等腰三角形 33">
            <a:extLst>
              <a:ext uri="{FF2B5EF4-FFF2-40B4-BE49-F238E27FC236}">
                <a16:creationId xmlns="" xmlns:a16="http://schemas.microsoft.com/office/drawing/2014/main" id="{A582D5FC-5139-4BD9-9CF7-51F82D4C5AFB}"/>
              </a:ext>
            </a:extLst>
          </p:cNvPr>
          <p:cNvSpPr/>
          <p:nvPr/>
        </p:nvSpPr>
        <p:spPr>
          <a:xfrm>
            <a:off x="8331451" y="3420017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D520065F-A1D4-499F-93C0-1951A157C51D}"/>
              </a:ext>
            </a:extLst>
          </p:cNvPr>
          <p:cNvSpPr txBox="1"/>
          <p:nvPr/>
        </p:nvSpPr>
        <p:spPr>
          <a:xfrm>
            <a:off x="8190031" y="3516445"/>
            <a:ext cx="423193" cy="333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FFEFCF2A-2399-44F4-A4B0-E271AA2E068B}"/>
              </a:ext>
            </a:extLst>
          </p:cNvPr>
          <p:cNvSpPr txBox="1"/>
          <p:nvPr/>
        </p:nvSpPr>
        <p:spPr>
          <a:xfrm>
            <a:off x="7882151" y="3093849"/>
            <a:ext cx="1066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Spark on k8s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28FCF048-7D76-41ED-8612-32003998E1AB}"/>
              </a:ext>
            </a:extLst>
          </p:cNvPr>
          <p:cNvCxnSpPr>
            <a:endCxn id="39" idx="2"/>
          </p:cNvCxnSpPr>
          <p:nvPr/>
        </p:nvCxnSpPr>
        <p:spPr>
          <a:xfrm flipV="1">
            <a:off x="9347815" y="2937178"/>
            <a:ext cx="380813" cy="372030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38C6097B-FAE4-4308-94A3-2167535FCDA7}"/>
              </a:ext>
            </a:extLst>
          </p:cNvPr>
          <p:cNvCxnSpPr>
            <a:endCxn id="39" idx="3"/>
          </p:cNvCxnSpPr>
          <p:nvPr/>
        </p:nvCxnSpPr>
        <p:spPr>
          <a:xfrm flipV="1">
            <a:off x="9347814" y="3167537"/>
            <a:ext cx="606473" cy="146344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椭圆 38">
            <a:extLst>
              <a:ext uri="{FF2B5EF4-FFF2-40B4-BE49-F238E27FC236}">
                <a16:creationId xmlns="" xmlns:a16="http://schemas.microsoft.com/office/drawing/2014/main" id="{35BAF8DD-2910-46F2-A1B2-F74DDEBFF6B8}"/>
              </a:ext>
            </a:extLst>
          </p:cNvPr>
          <p:cNvSpPr/>
          <p:nvPr/>
        </p:nvSpPr>
        <p:spPr>
          <a:xfrm>
            <a:off x="9728628" y="2611402"/>
            <a:ext cx="1540895" cy="651552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457200"/>
            <a:r>
              <a:rPr lang="en-US" altLang="zh-CN" sz="1200" kern="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K8s, framework, container</a:t>
            </a:r>
            <a:endParaRPr lang="zh-CN" altLang="en-US" sz="1200" kern="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69">
            <a:extLst>
              <a:ext uri="{FF2B5EF4-FFF2-40B4-BE49-F238E27FC236}">
                <a16:creationId xmlns="" xmlns:a16="http://schemas.microsoft.com/office/drawing/2014/main" id="{4B32D23F-5CBF-48D1-A43B-9B9C71488466}"/>
              </a:ext>
            </a:extLst>
          </p:cNvPr>
          <p:cNvSpPr/>
          <p:nvPr/>
        </p:nvSpPr>
        <p:spPr>
          <a:xfrm>
            <a:off x="6759544" y="4615614"/>
            <a:ext cx="4761737" cy="109731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右箭头 78">
            <a:extLst>
              <a:ext uri="{FF2B5EF4-FFF2-40B4-BE49-F238E27FC236}">
                <a16:creationId xmlns="" xmlns:a16="http://schemas.microsoft.com/office/drawing/2014/main" id="{844B99D8-71E3-4214-B80E-CC05E556C6A0}"/>
              </a:ext>
            </a:extLst>
          </p:cNvPr>
          <p:cNvSpPr/>
          <p:nvPr/>
        </p:nvSpPr>
        <p:spPr>
          <a:xfrm>
            <a:off x="2549337" y="3340233"/>
            <a:ext cx="8971943" cy="113095"/>
          </a:xfrm>
          <a:prstGeom prst="rightArrow">
            <a:avLst>
              <a:gd name="adj1" fmla="val 50000"/>
              <a:gd name="adj2" fmla="val 208357"/>
            </a:avLst>
          </a:prstGeom>
          <a:solidFill>
            <a:srgbClr val="B0B0B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右箭头 103">
            <a:extLst>
              <a:ext uri="{FF2B5EF4-FFF2-40B4-BE49-F238E27FC236}">
                <a16:creationId xmlns="" xmlns:a16="http://schemas.microsoft.com/office/drawing/2014/main" id="{2E1ACBD3-889B-4A43-9E1D-BF14EE19578A}"/>
              </a:ext>
            </a:extLst>
          </p:cNvPr>
          <p:cNvSpPr/>
          <p:nvPr/>
        </p:nvSpPr>
        <p:spPr>
          <a:xfrm>
            <a:off x="682266" y="2043362"/>
            <a:ext cx="10839015" cy="124483"/>
          </a:xfrm>
          <a:prstGeom prst="rightArrow">
            <a:avLst>
              <a:gd name="adj1" fmla="val 50000"/>
              <a:gd name="adj2" fmla="val 20835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等腰三角形 40">
            <a:extLst>
              <a:ext uri="{FF2B5EF4-FFF2-40B4-BE49-F238E27FC236}">
                <a16:creationId xmlns="" xmlns:a16="http://schemas.microsoft.com/office/drawing/2014/main" id="{44574F25-256D-4102-8FBF-9F5B3DFB5FF9}"/>
              </a:ext>
            </a:extLst>
          </p:cNvPr>
          <p:cNvSpPr/>
          <p:nvPr/>
        </p:nvSpPr>
        <p:spPr>
          <a:xfrm>
            <a:off x="8769804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A8833CA4-9914-4215-8593-410A70D7B11E}"/>
              </a:ext>
            </a:extLst>
          </p:cNvPr>
          <p:cNvSpPr txBox="1"/>
          <p:nvPr/>
        </p:nvSpPr>
        <p:spPr>
          <a:xfrm>
            <a:off x="8646140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="" xmlns:a16="http://schemas.microsoft.com/office/drawing/2014/main" id="{306813ED-10B9-489E-9D7F-07520EBCA382}"/>
              </a:ext>
            </a:extLst>
          </p:cNvPr>
          <p:cNvSpPr/>
          <p:nvPr/>
        </p:nvSpPr>
        <p:spPr>
          <a:xfrm>
            <a:off x="438597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D476CB17-6D1B-46F3-88D2-6337CB3FF837}"/>
              </a:ext>
            </a:extLst>
          </p:cNvPr>
          <p:cNvSpPr txBox="1"/>
          <p:nvPr/>
        </p:nvSpPr>
        <p:spPr>
          <a:xfrm>
            <a:off x="4244556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2010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EA45839-CDF9-40A1-896C-059A0C1685F9}"/>
              </a:ext>
            </a:extLst>
          </p:cNvPr>
          <p:cNvSpPr txBox="1"/>
          <p:nvPr/>
        </p:nvSpPr>
        <p:spPr>
          <a:xfrm>
            <a:off x="4207686" y="1816680"/>
            <a:ext cx="5572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Slurm</a:t>
            </a:r>
            <a:endParaRPr lang="zh-CN" altLang="en-US" dirty="0"/>
          </a:p>
        </p:txBody>
      </p:sp>
      <p:sp>
        <p:nvSpPr>
          <p:cNvPr id="48" name="等腰三角形 47">
            <a:extLst>
              <a:ext uri="{FF2B5EF4-FFF2-40B4-BE49-F238E27FC236}">
                <a16:creationId xmlns="" xmlns:a16="http://schemas.microsoft.com/office/drawing/2014/main" id="{52C6C191-7D27-4FBD-A322-D8893AEEBEA4}"/>
              </a:ext>
            </a:extLst>
          </p:cNvPr>
          <p:cNvSpPr/>
          <p:nvPr/>
        </p:nvSpPr>
        <p:spPr>
          <a:xfrm>
            <a:off x="1109553" y="2153093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98F0BC74-6146-4E86-86B0-BE754BFE3D0F}"/>
              </a:ext>
            </a:extLst>
          </p:cNvPr>
          <p:cNvSpPr txBox="1"/>
          <p:nvPr/>
        </p:nvSpPr>
        <p:spPr>
          <a:xfrm>
            <a:off x="980154" y="2269665"/>
            <a:ext cx="39914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199*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C1464F23-1644-453D-A9B3-0E2465BFFF8D}"/>
              </a:ext>
            </a:extLst>
          </p:cNvPr>
          <p:cNvSpPr txBox="1"/>
          <p:nvPr/>
        </p:nvSpPr>
        <p:spPr>
          <a:xfrm>
            <a:off x="1001635" y="1447348"/>
            <a:ext cx="41646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LSF</a:t>
            </a:r>
          </a:p>
          <a:p>
            <a:r>
              <a:rPr lang="en-US" altLang="zh-CN" dirty="0"/>
              <a:t>PBS</a:t>
            </a:r>
          </a:p>
          <a:p>
            <a:r>
              <a:rPr lang="en-US" altLang="zh-CN" dirty="0"/>
              <a:t>SGE</a:t>
            </a:r>
            <a:endParaRPr lang="zh-CN" altLang="en-US" dirty="0"/>
          </a:p>
        </p:txBody>
      </p:sp>
      <p:sp>
        <p:nvSpPr>
          <p:cNvPr id="51" name="等腰三角形 50">
            <a:extLst>
              <a:ext uri="{FF2B5EF4-FFF2-40B4-BE49-F238E27FC236}">
                <a16:creationId xmlns="" xmlns:a16="http://schemas.microsoft.com/office/drawing/2014/main" id="{5D3139D1-15BA-4CAE-9120-D7419322A2BC}"/>
              </a:ext>
            </a:extLst>
          </p:cNvPr>
          <p:cNvSpPr/>
          <p:nvPr/>
        </p:nvSpPr>
        <p:spPr>
          <a:xfrm>
            <a:off x="1928401" y="2173238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907F2A7-7E6D-4AD5-9E1E-7B8BA739196F}"/>
              </a:ext>
            </a:extLst>
          </p:cNvPr>
          <p:cNvSpPr txBox="1"/>
          <p:nvPr/>
        </p:nvSpPr>
        <p:spPr>
          <a:xfrm>
            <a:off x="1786981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78F83088-FFC0-442C-A7B0-EA264D0EC539}"/>
              </a:ext>
            </a:extLst>
          </p:cNvPr>
          <p:cNvSpPr txBox="1"/>
          <p:nvPr/>
        </p:nvSpPr>
        <p:spPr>
          <a:xfrm>
            <a:off x="1575544" y="1816680"/>
            <a:ext cx="9063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Symphony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="" xmlns:a16="http://schemas.microsoft.com/office/drawing/2014/main" id="{264A7D2A-0000-4157-998B-75D8C65EB5F9}"/>
              </a:ext>
            </a:extLst>
          </p:cNvPr>
          <p:cNvSpPr txBox="1"/>
          <p:nvPr/>
        </p:nvSpPr>
        <p:spPr>
          <a:xfrm>
            <a:off x="5717740" y="1816680"/>
            <a:ext cx="7963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SGE/UGE</a:t>
            </a:r>
            <a:endParaRPr lang="zh-CN" altLang="en-US" dirty="0"/>
          </a:p>
        </p:txBody>
      </p:sp>
      <p:sp>
        <p:nvSpPr>
          <p:cNvPr id="55" name="等腰三角形 54">
            <a:extLst>
              <a:ext uri="{FF2B5EF4-FFF2-40B4-BE49-F238E27FC236}">
                <a16:creationId xmlns="" xmlns:a16="http://schemas.microsoft.com/office/drawing/2014/main" id="{7CB9A53D-37D2-4515-946B-E0F94AD1C63B}"/>
              </a:ext>
            </a:extLst>
          </p:cNvPr>
          <p:cNvSpPr/>
          <p:nvPr/>
        </p:nvSpPr>
        <p:spPr>
          <a:xfrm>
            <a:off x="331664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6="http://schemas.microsoft.com/office/drawing/2014/main" id="{0B28D3EF-24A6-4B29-9932-7C695810EEB0}"/>
              </a:ext>
            </a:extLst>
          </p:cNvPr>
          <p:cNvSpPr txBox="1"/>
          <p:nvPr/>
        </p:nvSpPr>
        <p:spPr>
          <a:xfrm>
            <a:off x="2844206" y="2269665"/>
            <a:ext cx="942681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2005 ~ 2008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F63E331C-DD5F-4982-AAD1-D747929137E2}"/>
              </a:ext>
            </a:extLst>
          </p:cNvPr>
          <p:cNvSpPr txBox="1"/>
          <p:nvPr/>
        </p:nvSpPr>
        <p:spPr>
          <a:xfrm>
            <a:off x="3094113" y="1816680"/>
            <a:ext cx="6456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/>
              <a:t>Globus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537A322-A943-40C9-905F-1ADF7812732B}"/>
              </a:ext>
            </a:extLst>
          </p:cNvPr>
          <p:cNvSpPr txBox="1"/>
          <p:nvPr/>
        </p:nvSpPr>
        <p:spPr>
          <a:xfrm>
            <a:off x="8390497" y="1816680"/>
            <a:ext cx="8989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36" indent="-128536" defTabSz="685584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HPC for AI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="" xmlns:a16="http://schemas.microsoft.com/office/drawing/2014/main" id="{6DA631E4-C83B-458D-808B-7AE39DF79726}"/>
              </a:ext>
            </a:extLst>
          </p:cNvPr>
          <p:cNvCxnSpPr>
            <a:endCxn id="39" idx="1"/>
          </p:cNvCxnSpPr>
          <p:nvPr/>
        </p:nvCxnSpPr>
        <p:spPr>
          <a:xfrm>
            <a:off x="9347814" y="2143942"/>
            <a:ext cx="606472" cy="562878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78C72A8D-8D9C-481D-8D7F-CA54E8187440}"/>
              </a:ext>
            </a:extLst>
          </p:cNvPr>
          <p:cNvSpPr txBox="1"/>
          <p:nvPr/>
        </p:nvSpPr>
        <p:spPr>
          <a:xfrm>
            <a:off x="9843956" y="1969058"/>
            <a:ext cx="1018227" cy="301702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5pPr marL="0" lvl="4" algn="ctr">
              <a:defRPr sz="1050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4"/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isc</a:t>
            </a:r>
            <a:r>
              <a:rPr lang="en-US" altLang="zh-CN" sz="12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zh-CN" sz="1200" kern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vhpc</a:t>
            </a:r>
            <a:endParaRPr lang="zh-CN" altLang="en-US" sz="12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D29A17C9-DB86-44CC-B673-12E829B1A6F6}"/>
              </a:ext>
            </a:extLst>
          </p:cNvPr>
          <p:cNvSpPr txBox="1"/>
          <p:nvPr/>
        </p:nvSpPr>
        <p:spPr>
          <a:xfrm>
            <a:off x="9954287" y="4192647"/>
            <a:ext cx="8204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L="128536" indent="-128536" defTabSz="685584">
              <a:buClrTx/>
              <a:buFont typeface="Arial" panose="020B0604020202020204" pitchFamily="34" charset="0"/>
              <a:buChar char="•"/>
              <a:defRPr sz="120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zh-CN" dirty="0"/>
              <a:t>Kubeflow</a:t>
            </a:r>
          </a:p>
          <a:p>
            <a:r>
              <a:rPr lang="en-US" altLang="zh-CN" dirty="0" err="1"/>
              <a:t>kubecon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D7967A71-C0C0-4053-B0A9-75DE6EEDE2DD}"/>
              </a:ext>
            </a:extLst>
          </p:cNvPr>
          <p:cNvCxnSpPr>
            <a:cxnSpLocks/>
          </p:cNvCxnSpPr>
          <p:nvPr/>
        </p:nvCxnSpPr>
        <p:spPr>
          <a:xfrm>
            <a:off x="6631918" y="1155701"/>
            <a:ext cx="0" cy="3477971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0E0233D9-CABA-4D63-9B3A-3A71B308F371}"/>
              </a:ext>
            </a:extLst>
          </p:cNvPr>
          <p:cNvCxnSpPr>
            <a:cxnSpLocks/>
          </p:cNvCxnSpPr>
          <p:nvPr/>
        </p:nvCxnSpPr>
        <p:spPr>
          <a:xfrm>
            <a:off x="9347814" y="1155700"/>
            <a:ext cx="0" cy="3701428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lgDash"/>
            <a:miter lim="800000"/>
          </a:ln>
          <a:effectLst/>
        </p:spPr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A939630D-DEAD-4C87-9924-35362B0510B2}"/>
              </a:ext>
            </a:extLst>
          </p:cNvPr>
          <p:cNvCxnSpPr>
            <a:cxnSpLocks/>
          </p:cNvCxnSpPr>
          <p:nvPr/>
        </p:nvCxnSpPr>
        <p:spPr>
          <a:xfrm>
            <a:off x="2549336" y="1155701"/>
            <a:ext cx="0" cy="2410025"/>
          </a:xfrm>
          <a:prstGeom prst="line">
            <a:avLst/>
          </a:prstGeom>
          <a:noFill/>
          <a:ln w="6350" cap="flat" cmpd="sng" algn="ctr">
            <a:solidFill>
              <a:srgbClr val="C7000A"/>
            </a:solidFill>
            <a:prstDash val="solid"/>
            <a:miter lim="800000"/>
          </a:ln>
          <a:effectLst/>
        </p:spPr>
      </p:cxnSp>
      <p:sp>
        <p:nvSpPr>
          <p:cNvPr id="149" name="文本框 148">
            <a:extLst>
              <a:ext uri="{FF2B5EF4-FFF2-40B4-BE49-F238E27FC236}">
                <a16:creationId xmlns="" xmlns:a16="http://schemas.microsoft.com/office/drawing/2014/main" id="{5FFC74BB-CBEB-48D7-85BD-39318CA46DDE}"/>
              </a:ext>
            </a:extLst>
          </p:cNvPr>
          <p:cNvSpPr txBox="1"/>
          <p:nvPr/>
        </p:nvSpPr>
        <p:spPr>
          <a:xfrm>
            <a:off x="5874194" y="2269665"/>
            <a:ext cx="423193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584">
              <a:lnSpc>
                <a:spcPts val="2579"/>
              </a:lnSpc>
            </a:pPr>
            <a:r>
              <a:rPr lang="en-US" altLang="zh-CN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2013</a:t>
            </a:r>
            <a:endParaRPr lang="zh-CN" altLang="en-US" sz="1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1" name="等腰三角形 160">
            <a:extLst>
              <a:ext uri="{FF2B5EF4-FFF2-40B4-BE49-F238E27FC236}">
                <a16:creationId xmlns="" xmlns:a16="http://schemas.microsoft.com/office/drawing/2014/main" id="{3EA8CFE4-95F1-4D48-8E31-F7716C943A2D}"/>
              </a:ext>
            </a:extLst>
          </p:cNvPr>
          <p:cNvSpPr/>
          <p:nvPr/>
        </p:nvSpPr>
        <p:spPr>
          <a:xfrm>
            <a:off x="6017926" y="2153442"/>
            <a:ext cx="140353" cy="154660"/>
          </a:xfrm>
          <a:prstGeom prst="triangl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/>
          <a:lstStyle/>
          <a:p>
            <a:pPr algn="ctr" defTabSz="685584">
              <a:defRPr/>
            </a:pPr>
            <a:endParaRPr lang="zh-CN" altLang="en-US" sz="140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EC8B5C01-1568-42D6-A442-41410A470301}"/>
              </a:ext>
            </a:extLst>
          </p:cNvPr>
          <p:cNvGrpSpPr/>
          <p:nvPr/>
        </p:nvGrpSpPr>
        <p:grpSpPr>
          <a:xfrm>
            <a:off x="1449203" y="5236920"/>
            <a:ext cx="9298356" cy="784468"/>
            <a:chOff x="1446822" y="5236920"/>
            <a:chExt cx="9298356" cy="784468"/>
          </a:xfrm>
        </p:grpSpPr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6EF71A51-CCC2-41F7-96AA-A1C09499E1CF}"/>
                </a:ext>
              </a:extLst>
            </p:cNvPr>
            <p:cNvGrpSpPr/>
            <p:nvPr/>
          </p:nvGrpSpPr>
          <p:grpSpPr>
            <a:xfrm>
              <a:off x="1446822" y="5236920"/>
              <a:ext cx="3478516" cy="677108"/>
              <a:chOff x="1420354" y="5236920"/>
              <a:chExt cx="3478516" cy="677108"/>
            </a:xfrm>
          </p:grpSpPr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EE1E4D9A-6292-4E1B-81BB-3468B52E9CD5}"/>
                  </a:ext>
                </a:extLst>
              </p:cNvPr>
              <p:cNvSpPr/>
              <p:nvPr/>
            </p:nvSpPr>
            <p:spPr>
              <a:xfrm>
                <a:off x="1420354" y="5236920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长期课题：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调度效率，资源利用率</a:t>
                </a:r>
                <a:endPara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 源 池 ：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多个独立资源池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统一的大资源池</a:t>
                </a:r>
              </a:p>
            </p:txBody>
          </p:sp>
          <p:grpSp>
            <p:nvGrpSpPr>
              <p:cNvPr id="136" name="组合 135">
                <a:extLst>
                  <a:ext uri="{FF2B5EF4-FFF2-40B4-BE49-F238E27FC236}">
                    <a16:creationId xmlns="" xmlns:a16="http://schemas.microsoft.com/office/drawing/2014/main" id="{A6924E97-7423-496E-B0AF-C1283D8DC7D5}"/>
                  </a:ext>
                </a:extLst>
              </p:cNvPr>
              <p:cNvGrpSpPr/>
              <p:nvPr/>
            </p:nvGrpSpPr>
            <p:grpSpPr>
              <a:xfrm>
                <a:off x="3506698" y="5678456"/>
                <a:ext cx="147134" cy="208254"/>
                <a:chOff x="2281639" y="2346458"/>
                <a:chExt cx="323999" cy="900000"/>
              </a:xfrm>
            </p:grpSpPr>
            <p:sp>
              <p:nvSpPr>
                <p:cNvPr id="137" name="流程图: 摘录 136">
                  <a:extLst>
                    <a:ext uri="{FF2B5EF4-FFF2-40B4-BE49-F238E27FC236}">
                      <a16:creationId xmlns="" xmlns:a16="http://schemas.microsoft.com/office/drawing/2014/main" id="{555F8E7D-301F-46EA-BDCF-08472FC2E522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8" name="流程图: 摘录 137">
                  <a:extLst>
                    <a:ext uri="{FF2B5EF4-FFF2-40B4-BE49-F238E27FC236}">
                      <a16:creationId xmlns="" xmlns:a16="http://schemas.microsoft.com/office/drawing/2014/main" id="{4594DA2A-D935-479A-9554-85627076468D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9B403882-D449-47F1-8154-6D345DD089E4}"/>
                </a:ext>
              </a:extLst>
            </p:cNvPr>
            <p:cNvGrpSpPr/>
            <p:nvPr/>
          </p:nvGrpSpPr>
          <p:grpSpPr>
            <a:xfrm>
              <a:off x="7266662" y="5260641"/>
              <a:ext cx="3478516" cy="677108"/>
              <a:chOff x="5852666" y="5260641"/>
              <a:chExt cx="3478516" cy="677108"/>
            </a:xfrm>
          </p:grpSpPr>
          <p:grpSp>
            <p:nvGrpSpPr>
              <p:cNvPr id="139" name="组合 138">
                <a:extLst>
                  <a:ext uri="{FF2B5EF4-FFF2-40B4-BE49-F238E27FC236}">
                    <a16:creationId xmlns="" xmlns:a16="http://schemas.microsoft.com/office/drawing/2014/main" id="{7D346236-76B8-400C-9F3D-C2532B335F42}"/>
                  </a:ext>
                </a:extLst>
              </p:cNvPr>
              <p:cNvGrpSpPr/>
              <p:nvPr/>
            </p:nvGrpSpPr>
            <p:grpSpPr>
              <a:xfrm>
                <a:off x="7890202" y="5332127"/>
                <a:ext cx="147134" cy="208254"/>
                <a:chOff x="2281639" y="2346458"/>
                <a:chExt cx="323999" cy="900000"/>
              </a:xfrm>
            </p:grpSpPr>
            <p:sp>
              <p:nvSpPr>
                <p:cNvPr id="140" name="流程图: 摘录 139">
                  <a:extLst>
                    <a:ext uri="{FF2B5EF4-FFF2-40B4-BE49-F238E27FC236}">
                      <a16:creationId xmlns="" xmlns:a16="http://schemas.microsoft.com/office/drawing/2014/main" id="{C45F0E7E-61F5-4780-A2A3-DD9E9B12E6B1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1" name="流程图: 摘录 140">
                  <a:extLst>
                    <a:ext uri="{FF2B5EF4-FFF2-40B4-BE49-F238E27FC236}">
                      <a16:creationId xmlns="" xmlns:a16="http://schemas.microsoft.com/office/drawing/2014/main" id="{A70A9680-A892-40D5-8184-2FDA4DBCED20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142" name="组合 141">
                <a:extLst>
                  <a:ext uri="{FF2B5EF4-FFF2-40B4-BE49-F238E27FC236}">
                    <a16:creationId xmlns="" xmlns:a16="http://schemas.microsoft.com/office/drawing/2014/main" id="{8E47F0ED-7EA4-48AD-A930-31B7FBD18F5D}"/>
                  </a:ext>
                </a:extLst>
              </p:cNvPr>
              <p:cNvGrpSpPr/>
              <p:nvPr/>
            </p:nvGrpSpPr>
            <p:grpSpPr>
              <a:xfrm>
                <a:off x="7890202" y="5665502"/>
                <a:ext cx="147134" cy="208254"/>
                <a:chOff x="2281639" y="2346458"/>
                <a:chExt cx="323999" cy="900000"/>
              </a:xfrm>
            </p:grpSpPr>
            <p:sp>
              <p:nvSpPr>
                <p:cNvPr id="143" name="流程图: 摘录 142">
                  <a:extLst>
                    <a:ext uri="{FF2B5EF4-FFF2-40B4-BE49-F238E27FC236}">
                      <a16:creationId xmlns="" xmlns:a16="http://schemas.microsoft.com/office/drawing/2014/main" id="{647A3466-01C0-4003-8D5B-4F6ACEBA3D4B}"/>
                    </a:ext>
                  </a:extLst>
                </p:cNvPr>
                <p:cNvSpPr/>
                <p:nvPr/>
              </p:nvSpPr>
              <p:spPr>
                <a:xfrm rot="5400000">
                  <a:off x="2036113" y="2676932"/>
                  <a:ext cx="90000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4" name="流程图: 摘录 143">
                  <a:extLst>
                    <a:ext uri="{FF2B5EF4-FFF2-40B4-BE49-F238E27FC236}">
                      <a16:creationId xmlns="" xmlns:a16="http://schemas.microsoft.com/office/drawing/2014/main" id="{21DFC28A-1FC3-4596-8761-787CA19297D5}"/>
                    </a:ext>
                  </a:extLst>
                </p:cNvPr>
                <p:cNvSpPr/>
                <p:nvPr/>
              </p:nvSpPr>
              <p:spPr>
                <a:xfrm rot="5400000">
                  <a:off x="1999780" y="2676932"/>
                  <a:ext cx="802770" cy="239051"/>
                </a:xfrm>
                <a:prstGeom prst="flowChartExtract">
                  <a:avLst/>
                </a:prstGeom>
                <a:gradFill>
                  <a:gsLst>
                    <a:gs pos="0">
                      <a:srgbClr val="C7000B">
                        <a:alpha val="30000"/>
                      </a:srgbClr>
                    </a:gs>
                    <a:gs pos="100000">
                      <a:srgbClr val="C7000B">
                        <a:alpha val="0"/>
                      </a:srgbClr>
                    </a:gs>
                  </a:gsLst>
                  <a:lin ang="5400000" scaled="0"/>
                </a:gradFill>
                <a:ln w="6350">
                  <a:gradFill>
                    <a:gsLst>
                      <a:gs pos="0">
                        <a:srgbClr val="C7000B"/>
                      </a:gs>
                      <a:gs pos="100000">
                        <a:srgbClr val="C7000B">
                          <a:alpha val="0"/>
                        </a:srgbClr>
                      </a:gs>
                    </a:gsLst>
                    <a:lin ang="54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 sz="1600"/>
                </a:p>
              </p:txBody>
            </p:sp>
          </p:grpSp>
          <p:sp>
            <p:nvSpPr>
              <p:cNvPr id="77" name="矩形 76">
                <a:extLst>
                  <a:ext uri="{FF2B5EF4-FFF2-40B4-BE49-F238E27FC236}">
                    <a16:creationId xmlns="" xmlns:a16="http://schemas.microsoft.com/office/drawing/2014/main" id="{E695BF90-5DDF-451B-9A60-51045FF854E5}"/>
                  </a:ext>
                </a:extLst>
              </p:cNvPr>
              <p:cNvSpPr/>
              <p:nvPr/>
            </p:nvSpPr>
            <p:spPr>
              <a:xfrm>
                <a:off x="5852666" y="5260641"/>
                <a:ext cx="3478516" cy="6771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业务类型：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单一作业平台                     在离线作业混部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200000"/>
                  </a:lnSpc>
                  <a:tabLst>
                    <a:tab pos="357188" algn="l"/>
                    <a:tab pos="1260475" algn="l"/>
                    <a:tab pos="3230563" algn="l"/>
                    <a:tab pos="3678238" algn="l"/>
                  </a:tabLst>
                </a:pPr>
                <a:r>
                  <a:rPr lang="zh-CN" altLang="en-US" sz="1000" b="1" dirty="0">
                    <a:solidFill>
                      <a:srgbClr val="1D1D1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 术 栈 ：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自建底层技术栈 </a:t>
                </a:r>
                <a:r>
                  <a:rPr lang="en-US" altLang="zh-CN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</a:t>
                </a:r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拥抱云原生底座</a:t>
                </a:r>
                <a:endPara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3DF0F936-C853-42F2-A30C-B523763641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36920"/>
              <a:ext cx="0" cy="784468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chemeClr val="tx2">
                      <a:alpha val="0"/>
                    </a:schemeClr>
                  </a:gs>
                  <a:gs pos="60000">
                    <a:schemeClr val="bg1">
                      <a:lumMod val="60000"/>
                      <a:lumOff val="40000"/>
                    </a:schemeClr>
                  </a:gs>
                  <a:gs pos="40000">
                    <a:schemeClr val="bg1">
                      <a:lumMod val="60000"/>
                      <a:lumOff val="40000"/>
                    </a:schemeClr>
                  </a:gs>
                  <a:gs pos="100000">
                    <a:schemeClr val="tx2">
                      <a:alpha val="0"/>
                    </a:schemeClr>
                  </a:gs>
                </a:gsLst>
                <a:lin ang="54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70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4E5724B-7154-473D-A508-2B054E8EE854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91E8AC51-71E2-47EB-A98B-31EFD4425DE1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FC34AD67-7538-4717-9A73-50191031DBF3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模板" id="{9BBB633E-5E45-41C7-B61B-A7FDDADD335C}" vid="{CE9DE895-046C-40AC-AD8E-ED7DD660489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6743</TotalTime>
  <Words>10311</Words>
  <Application>Microsoft Office PowerPoint</Application>
  <PresentationFormat>自定义</PresentationFormat>
  <Paragraphs>1876</Paragraphs>
  <Slides>89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89</vt:i4>
      </vt:variant>
    </vt:vector>
  </HeadingPairs>
  <TitlesOfParts>
    <vt:vector size="104" baseType="lpstr">
      <vt:lpstr>.AppleSystemUIFont</vt:lpstr>
      <vt:lpstr>Helvetica Neue Medium</vt:lpstr>
      <vt:lpstr>Huawei Sans</vt:lpstr>
      <vt:lpstr>等线</vt:lpstr>
      <vt:lpstr>黑体</vt:lpstr>
      <vt:lpstr>宋体</vt:lpstr>
      <vt:lpstr>微软雅黑</vt:lpstr>
      <vt:lpstr>微软雅黑</vt:lpstr>
      <vt:lpstr>Arial</vt:lpstr>
      <vt:lpstr>Calibri</vt:lpstr>
      <vt:lpstr>Wingdings</vt:lpstr>
      <vt:lpstr>封面页_图片版 </vt:lpstr>
      <vt:lpstr>目录页</vt:lpstr>
      <vt:lpstr>章节页</vt:lpstr>
      <vt:lpstr>结束页</vt:lpstr>
      <vt:lpstr>基础设施感知业务需求，AI业务基于Volcano的实践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gongwuhuizi</dc:creator>
  <cp:lastModifiedBy>wangpeng (AM)</cp:lastModifiedBy>
  <cp:revision>42</cp:revision>
  <dcterms:created xsi:type="dcterms:W3CDTF">2020-08-28T08:44:19Z</dcterms:created>
  <dcterms:modified xsi:type="dcterms:W3CDTF">2021-09-07T09:50:09Z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(3)JETS3gew+ubvI8XmA3jeoTzYGKste2MrggVTdegOuT0OYhJsNDjKXBpHGktEreI45CUiVIHV
6Ym61jF0+bqjgKUlMZrqB3W1EiIipFSZiobMDLPyKJSvWC99c9u2gOOalrNNdi3NEhHD71GJ
b14qaeWI1EjDNAnDVcNJFT+tDZUzTDWcOk/ejNmqDIIZfSJSEfJuR5wlPVh3ZRlqubYv3Bkk
p5CsbBlsXe4F5ebU0z</vt:lpwstr>
  </property>
  <property fmtid="{D5CDD505-2E9C-101B-9397-08002B2CF9AE}" pid="3" name="_2015_ms_pID_7253431">
    <vt:lpwstr>6whQMP/gRtB75aETcVInpSzeDvq/PVb/Pk+c+TmHolE5DMeS9ST/5t
2mSu+23qzHTGN9IvEBc5K2Yh3bu978jEfIkXZkSsGx35ECTTDbPm5qYwrMYV3QAZ252pU8as
n2CFuZtzj0xm9ylkEXJ/VSJEkQ2aHHNUFz4WE9ahctLeJeMgcreUMmhH9iLLJNteq7kvE2+7
UGDytAsNAhkji081x9nMbCa9mbsWO17Itcxt</vt:lpwstr>
  </property>
  <property fmtid="{D5CDD505-2E9C-101B-9397-08002B2CF9AE}" pid="4" name="_2015_ms_pID_7253432">
    <vt:lpwstr>rA==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1630459457</vt:lpwstr>
  </property>
</Properties>
</file>