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sldIdLst>
    <p:sldId id="256" r:id="rId2"/>
    <p:sldId id="423" r:id="rId3"/>
    <p:sldId id="424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7" r:id="rId16"/>
    <p:sldId id="438" r:id="rId17"/>
    <p:sldId id="259" r:id="rId18"/>
  </p:sldIdLst>
  <p:sldSz cx="12196763" cy="6858000"/>
  <p:notesSz cx="6858000" cy="9144000"/>
  <p:custDataLst>
    <p:tags r:id="rId19"/>
  </p:custDataLst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6291"/>
  </p:normalViewPr>
  <p:slideViewPr>
    <p:cSldViewPr snapToGrid="0" snapToObjects="1">
      <p:cViewPr varScale="1">
        <p:scale>
          <a:sx n="77" d="100"/>
          <a:sy n="77" d="100"/>
        </p:scale>
        <p:origin x="43" y="6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1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0625E-2"/>
          <c:y val="2.2656125574795422E-2"/>
          <c:w val="0.98281249999999998"/>
          <c:h val="0.96640649812952151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rgbClr val="DDDDDD"/>
              </a:solidFill>
              <a:ln w="19050">
                <a:solidFill>
                  <a:schemeClr val="tx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D0-45F0-8870-B65E897546D5}"/>
              </c:ext>
            </c:extLst>
          </c:dPt>
          <c:dPt>
            <c:idx val="1"/>
            <c:bubble3D val="0"/>
            <c:spPr>
              <a:solidFill>
                <a:srgbClr val="B5B5B5"/>
              </a:solidFill>
              <a:ln w="19050">
                <a:solidFill>
                  <a:schemeClr val="tx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D0-45F0-8870-B65E897546D5}"/>
              </c:ext>
            </c:extLst>
          </c:dPt>
          <c:dPt>
            <c:idx val="2"/>
            <c:bubble3D val="0"/>
            <c:spPr>
              <a:solidFill>
                <a:srgbClr val="595757"/>
              </a:solidFill>
              <a:ln w="19050">
                <a:solidFill>
                  <a:schemeClr val="tx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D0-45F0-8870-B65E897546D5}"/>
              </c:ext>
            </c:extLst>
          </c:dPt>
          <c:dPt>
            <c:idx val="3"/>
            <c:bubble3D val="0"/>
            <c:spPr>
              <a:solidFill>
                <a:srgbClr val="DDDDDD"/>
              </a:solidFill>
              <a:ln w="19050">
                <a:solidFill>
                  <a:schemeClr val="tx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D0-45F0-8870-B65E897546D5}"/>
              </c:ext>
            </c:extLst>
          </c:dPt>
          <c:dPt>
            <c:idx val="4"/>
            <c:bubble3D val="0"/>
            <c:explosion val="13"/>
            <c:spPr>
              <a:solidFill>
                <a:srgbClr val="C00000"/>
              </a:solidFill>
              <a:ln w="19050">
                <a:solidFill>
                  <a:schemeClr val="tx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DD0-45F0-8870-B65E897546D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Single Private</c:v>
                </c:pt>
                <c:pt idx="1">
                  <c:v>Single Public</c:v>
                </c:pt>
                <c:pt idx="2">
                  <c:v>Multiple Public</c:v>
                </c:pt>
                <c:pt idx="3">
                  <c:v>Hybrid Cloud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0.01</c:v>
                </c:pt>
                <c:pt idx="1">
                  <c:v>0.06</c:v>
                </c:pt>
                <c:pt idx="2">
                  <c:v>0.16</c:v>
                </c:pt>
                <c:pt idx="3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DD0-45F0-8870-B65E897546D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200"/>
        <c:secondPieSize val="7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763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8996" y="1949372"/>
            <a:ext cx="6535842" cy="13272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113" indent="0">
              <a:buNone/>
              <a:defRPr sz="1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pic>
        <p:nvPicPr>
          <p:cNvPr id="7" name="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7076" y="5972665"/>
            <a:ext cx="2256262" cy="489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 Slide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33620" y="1843088"/>
            <a:ext cx="10122060" cy="3013725"/>
          </a:xfrm>
          <a:prstGeom prst="rect">
            <a:avLst/>
          </a:prstGeom>
        </p:spPr>
        <p:txBody>
          <a:bodyPr tIns="90000" bIns="90000"/>
          <a:lstStyle>
            <a:lvl1pPr marL="412750" indent="-398463">
              <a:lnSpc>
                <a:spcPct val="70000"/>
              </a:lnSpc>
              <a:spcBef>
                <a:spcPts val="1299"/>
              </a:spcBef>
              <a:buFont typeface="+mj-lt"/>
              <a:buAutoNum type="arabicPeriod"/>
              <a:tabLst/>
              <a:defRPr sz="2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12750" indent="-398463">
              <a:buFont typeface="+mj-lt"/>
              <a:buAutoNum type="arabicPeriod"/>
              <a:tabLst/>
              <a:defRPr/>
            </a:lvl2pPr>
            <a:lvl3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altLang="zh-CN" dirty="0"/>
          </a:p>
        </p:txBody>
      </p:sp>
      <p:sp>
        <p:nvSpPr>
          <p:cNvPr id="5" name="Title"/>
          <p:cNvSpPr txBox="1"/>
          <p:nvPr/>
        </p:nvSpPr>
        <p:spPr>
          <a:xfrm>
            <a:off x="918916" y="630373"/>
            <a:ext cx="1147485" cy="65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目录</a:t>
            </a:r>
          </a:p>
        </p:txBody>
      </p:sp>
      <p:cxnSp>
        <p:nvCxnSpPr>
          <p:cNvPr id="6" name="Line"/>
          <p:cNvCxnSpPr>
            <a:cxnSpLocks/>
          </p:cNvCxnSpPr>
          <p:nvPr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单击此处添加标题</a:t>
            </a:r>
            <a:endParaRPr lang="en-US" altLang="zh-CN" dirty="0"/>
          </a:p>
        </p:txBody>
      </p:sp>
      <p:grpSp>
        <p:nvGrpSpPr>
          <p:cNvPr id="67" name="Group 46"/>
          <p:cNvGrpSpPr>
            <a:grpSpLocks noChangeAspect="1"/>
          </p:cNvGrpSpPr>
          <p:nvPr/>
        </p:nvGrpSpPr>
        <p:grpSpPr>
          <a:xfrm>
            <a:off x="12295786" y="2625389"/>
            <a:ext cx="1963324" cy="4233515"/>
            <a:chOff x="5343883" y="-48857"/>
            <a:chExt cx="3263588" cy="7037279"/>
          </a:xfrm>
        </p:grpSpPr>
        <p:sp>
          <p:nvSpPr>
            <p:cNvPr id="68" name="矩形 13"/>
            <p:cNvSpPr/>
            <p:nvPr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69" name="文本框 15"/>
            <p:cNvSpPr txBox="1"/>
            <p:nvPr/>
          </p:nvSpPr>
          <p:spPr>
            <a:xfrm>
              <a:off x="5352721" y="1694497"/>
              <a:ext cx="1636699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公司辅助色</a:t>
              </a:r>
              <a:endParaRPr kumimoji="1" lang="zh-CN" altLang="en-US" sz="8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0" name="矩形 13"/>
            <p:cNvSpPr/>
            <p:nvPr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71" name="矩形 13"/>
            <p:cNvSpPr/>
            <p:nvPr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72" name="矩形 13"/>
            <p:cNvSpPr/>
            <p:nvPr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73" name="矩形 13"/>
            <p:cNvSpPr/>
            <p:nvPr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74" name="矩形 13"/>
            <p:cNvSpPr/>
            <p:nvPr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5" name="矩形 13"/>
            <p:cNvSpPr/>
            <p:nvPr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76" name="文本框 15"/>
            <p:cNvSpPr txBox="1"/>
            <p:nvPr/>
          </p:nvSpPr>
          <p:spPr>
            <a:xfrm>
              <a:off x="5343883" y="-48857"/>
              <a:ext cx="1358295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公司色</a:t>
              </a:r>
              <a:endParaRPr kumimoji="1" lang="zh-CN" altLang="en-US" sz="8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7" name="矩形 13"/>
            <p:cNvSpPr/>
            <p:nvPr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78" name="矩形 13"/>
            <p:cNvSpPr/>
            <p:nvPr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79" name="矩形 13"/>
            <p:cNvSpPr/>
            <p:nvPr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80" name="矩形 13"/>
            <p:cNvSpPr/>
            <p:nvPr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81" name="矩形 13"/>
            <p:cNvSpPr/>
            <p:nvPr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82" name="矩形 13"/>
            <p:cNvSpPr/>
            <p:nvPr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83" name="矩形 13"/>
            <p:cNvSpPr/>
            <p:nvPr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84" name="矩形 13"/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85" name="矩形 13"/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86" name="矩形 13"/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87" name="矩形 13"/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88" name="矩形 13"/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9" name="矩形 13"/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90" name="矩形 13"/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91" name="矩形 13"/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92" name="矩形 13"/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93" name="矩形 13"/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94" name="矩形 13"/>
            <p:cNvSpPr/>
            <p:nvPr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95" name="矩形 13"/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96" name="矩形 13"/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7" name="矩形 13"/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98" name="矩形 13"/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99" name="矩形 13"/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00" name="矩形 13"/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01" name="矩形 13"/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02" name="矩形 13"/>
            <p:cNvSpPr/>
            <p:nvPr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103" name="矩形 13"/>
            <p:cNvSpPr/>
            <p:nvPr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04" name="矩形 13"/>
            <p:cNvSpPr/>
            <p:nvPr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05" name="矩形 13"/>
            <p:cNvSpPr/>
            <p:nvPr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06" name="矩形 13"/>
            <p:cNvSpPr/>
            <p:nvPr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07" name="矩形 13"/>
            <p:cNvSpPr/>
            <p:nvPr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sp>
        <p:nvSpPr>
          <p:cNvPr id="5" name="内容占位符 4"/>
          <p:cNvSpPr>
            <a:spLocks noGrp="1"/>
          </p:cNvSpPr>
          <p:nvPr>
            <p:ph sz="quarter" idx="10" hasCustomPrompt="1"/>
          </p:nvPr>
        </p:nvSpPr>
        <p:spPr>
          <a:xfrm>
            <a:off x="736599" y="1498600"/>
            <a:ext cx="10731500" cy="4699000"/>
          </a:xfrm>
        </p:spPr>
        <p:txBody>
          <a:bodyPr/>
          <a:lstStyle>
            <a:lvl1pPr>
              <a:defRPr/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/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/>
            </a:lvl3pPr>
          </a:lstStyle>
          <a:p>
            <a:pPr lvl="0"/>
            <a:r>
              <a:rPr lang="zh-CN" altLang="en-US"/>
              <a:t>单击此处添加文本</a:t>
            </a:r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</a:pPr>
            <a:r>
              <a:rPr lang="zh-CN" altLang="en-US"/>
              <a:t>单击此处添加文本</a:t>
            </a:r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</a:pPr>
            <a:r>
              <a:rPr lang="zh-CN" altLang="en-US"/>
              <a:t>单击此处添加文本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单击此处添加标题</a:t>
            </a:r>
          </a:p>
        </p:txBody>
      </p:sp>
      <p:grpSp>
        <p:nvGrpSpPr>
          <p:cNvPr id="86" name="Group 46"/>
          <p:cNvGrpSpPr>
            <a:grpSpLocks noChangeAspect="1"/>
          </p:cNvGrpSpPr>
          <p:nvPr/>
        </p:nvGrpSpPr>
        <p:grpSpPr>
          <a:xfrm>
            <a:off x="12295786" y="2625389"/>
            <a:ext cx="1963324" cy="4233515"/>
            <a:chOff x="5343883" y="-48857"/>
            <a:chExt cx="3263588" cy="7037279"/>
          </a:xfrm>
        </p:grpSpPr>
        <p:sp>
          <p:nvSpPr>
            <p:cNvPr id="87" name="矩形 13"/>
            <p:cNvSpPr/>
            <p:nvPr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88" name="文本框 15"/>
            <p:cNvSpPr txBox="1"/>
            <p:nvPr/>
          </p:nvSpPr>
          <p:spPr>
            <a:xfrm>
              <a:off x="5352721" y="1694497"/>
              <a:ext cx="1636699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公司辅助色</a:t>
              </a:r>
              <a:endParaRPr kumimoji="1" lang="zh-CN" altLang="en-US" sz="8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9" name="矩形 13"/>
            <p:cNvSpPr/>
            <p:nvPr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0" name="矩形 13"/>
            <p:cNvSpPr/>
            <p:nvPr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1" name="矩形 13"/>
            <p:cNvSpPr/>
            <p:nvPr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2" name="矩形 13"/>
            <p:cNvSpPr/>
            <p:nvPr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3" name="矩形 13"/>
            <p:cNvSpPr/>
            <p:nvPr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4" name="矩形 13"/>
            <p:cNvSpPr/>
            <p:nvPr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5" name="文本框 15"/>
            <p:cNvSpPr txBox="1"/>
            <p:nvPr/>
          </p:nvSpPr>
          <p:spPr>
            <a:xfrm>
              <a:off x="5343883" y="-48857"/>
              <a:ext cx="1358295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公司色</a:t>
              </a:r>
              <a:endParaRPr kumimoji="1" lang="zh-CN" altLang="en-US" sz="8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6" name="矩形 13"/>
            <p:cNvSpPr/>
            <p:nvPr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7" name="矩形 13"/>
            <p:cNvSpPr/>
            <p:nvPr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98" name="矩形 13"/>
            <p:cNvSpPr/>
            <p:nvPr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99" name="矩形 13"/>
            <p:cNvSpPr/>
            <p:nvPr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0" name="矩形 13"/>
            <p:cNvSpPr/>
            <p:nvPr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1" name="矩形 13"/>
            <p:cNvSpPr/>
            <p:nvPr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2" name="矩形 13"/>
            <p:cNvSpPr/>
            <p:nvPr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3" name="矩形 13"/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4" name="矩形 13"/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5" name="矩形 13"/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6" name="矩形 13"/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7" name="矩形 13"/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8" name="矩形 13"/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09" name="矩形 13"/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0" name="矩形 13"/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1" name="矩形 13"/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2" name="矩形 13"/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3" name="矩形 13"/>
            <p:cNvSpPr/>
            <p:nvPr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4" name="矩形 13"/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5" name="矩形 13"/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6" name="矩形 13"/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7" name="矩形 13"/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18" name="矩形 13"/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19" name="矩形 13"/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0" name="矩形 13"/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1" name="矩形 13"/>
            <p:cNvSpPr/>
            <p:nvPr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122" name="矩形 13"/>
            <p:cNvSpPr/>
            <p:nvPr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3" name="矩形 13"/>
            <p:cNvSpPr/>
            <p:nvPr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4" name="矩形 13"/>
            <p:cNvSpPr/>
            <p:nvPr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5" name="矩形 13"/>
            <p:cNvSpPr/>
            <p:nvPr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6" name="矩形 13"/>
            <p:cNvSpPr/>
            <p:nvPr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>
                <a:solidFill>
                  <a:schemeClr val="tx1"/>
                </a:solidFill>
                <a:latin typeface="+mj-lt"/>
              </a:rPr>
              <a:t>Copyright©2018 Huawei Technologies Co., Ltd.</a:t>
            </a:r>
            <a:br>
              <a:rPr kumimoji="1" lang="en-US" altLang="zh-CN" sz="850" b="1" baseline="0" dirty="0">
                <a:solidFill>
                  <a:schemeClr val="tx1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chemeClr val="tx1"/>
                </a:solidFill>
                <a:latin typeface="+mj-lt"/>
              </a:rPr>
              <a:t>All Rights Reserved.</a:t>
            </a:r>
            <a:r>
              <a:rPr kumimoji="1" lang="en-US" altLang="zh-CN" sz="779" dirty="0">
                <a:solidFill>
                  <a:schemeClr val="tx1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chemeClr val="tx1"/>
                </a:solidFill>
                <a:latin typeface="+mn-lt"/>
              </a:rPr>
            </a:br>
            <a:r>
              <a:rPr kumimoji="1" lang="en-US" altLang="zh-CN" sz="779" dirty="0">
                <a:solidFill>
                  <a:schemeClr val="tx1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chemeClr val="tx1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ubtitle 6"/>
          <p:cNvSpPr txBox="1">
            <a:spLocks/>
          </p:cNvSpPr>
          <p:nvPr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r>
              <a:rPr kumimoji="1" lang="en-US" altLang="zh-CN" sz="13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kumimoji="1" lang="en-US" altLang="zh-CN" sz="13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en-US" altLang="zh-CN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Bring digital to every person, home and </a:t>
            </a:r>
            <a:br>
              <a:rPr kumimoji="1" lang="en-US" altLang="zh-CN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chemeClr val="tx1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636061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Thank </a:t>
            </a:r>
            <a:r>
              <a:rPr lang="en-US" sz="4800">
                <a:solidFill>
                  <a:schemeClr val="tx1"/>
                </a:solidFill>
              </a:rPr>
              <a:t>you.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8" name="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9357" y="5233009"/>
            <a:ext cx="1871593" cy="40597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占位符 1">
            <a:extLst>
              <a:ext uri="{FF2B5EF4-FFF2-40B4-BE49-F238E27FC236}">
                <a16:creationId xmlns="" xmlns:a14="http://schemas.microsoft.com/office/drawing/2010/main" xmlns:p14="http://schemas.microsoft.com/office/powerpoint/2010/main" xmlns:p15="http://schemas.microsoft.com/office/powerpoint/2012/main" xmlns:a16="http://schemas.microsoft.com/office/drawing/2014/main" id="{0A98E419-FEB2-4933-8AB2-E7CDF842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65125"/>
            <a:ext cx="10731500" cy="1087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zh-CN" altLang="en-US" dirty="0"/>
          </a:p>
        </p:txBody>
      </p:sp>
      <p:sp>
        <p:nvSpPr>
          <p:cNvPr id="2" name="文本占位符 1">
            <a:extLst>
              <a:ext uri="{FF2B5EF4-FFF2-40B4-BE49-F238E27FC236}">
                <a16:creationId xmlns="" xmlns:a14="http://schemas.microsoft.com/office/drawing/2010/main" xmlns:p14="http://schemas.microsoft.com/office/powerpoint/2010/main" xmlns:p15="http://schemas.microsoft.com/office/powerpoint/2012/main" xmlns:a16="http://schemas.microsoft.com/office/drawing/2014/main" id="{9DDB215E-7A0F-4561-802F-B192D43C0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599" y="1498600"/>
            <a:ext cx="10731500" cy="469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单击此处添加文本</a:t>
            </a:r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</a:pPr>
            <a:r>
              <a:rPr lang="zh-CN" altLang="en-US" dirty="0"/>
              <a:t>单击此处添加文本</a:t>
            </a:r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</a:pPr>
            <a:r>
              <a:rPr lang="zh-CN" altLang="en-US" dirty="0"/>
              <a:t>单击此处添加文本</a:t>
            </a:r>
          </a:p>
        </p:txBody>
      </p:sp>
      <p:pic>
        <p:nvPicPr>
          <p:cNvPr id="9" name="Logo">
            <a:extLst>
              <a:ext uri="{FF2B5EF4-FFF2-40B4-BE49-F238E27FC236}">
                <a16:creationId xmlns="" xmlns:a14="http://schemas.microsoft.com/office/drawing/2010/main" xmlns:p14="http://schemas.microsoft.com/office/powerpoint/2010/main" xmlns:p15="http://schemas.microsoft.com/office/powerpoint/2012/main" xmlns:a16="http://schemas.microsoft.com/office/drawing/2014/main" id="{2C482D36-4ECA-4CE9-A6A2-62F6D1C6D14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9298" y="6325091"/>
            <a:ext cx="1267907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99" r:id="rId2"/>
    <p:sldLayoutId id="2147483895" r:id="rId3"/>
    <p:sldLayoutId id="2147483897" r:id="rId4"/>
    <p:sldLayoutId id="2147483898" r:id="rId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179388" marR="0" indent="-168275" algn="l" defTabSz="1187798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tabLst>
          <a:tab pos="1208088" algn="ctr"/>
        </a:tabLst>
        <a:defRPr lang="zh-CN" altLang="en-US" sz="1800" kern="1200" baseline="0" smtClean="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Arial" panose="020B0604020202020204" pitchFamily="34" charset="0"/>
        </a:defRPr>
      </a:lvl1pPr>
      <a:lvl2pPr marL="446501" indent="-28575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lang="zh-CN" altLang="en-US" sz="1600" kern="1200" baseline="0" smtClean="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2pPr>
      <a:lvl3pPr marL="1216050" indent="-28575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lang="zh-CN" altLang="en-US" sz="1299" kern="1200" baseline="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00" userDrawn="1">
          <p15:clr>
            <a:srgbClr val="F26B43"/>
          </p15:clr>
        </p15:guide>
        <p15:guide id="2" pos="7221" userDrawn="1">
          <p15:clr>
            <a:srgbClr val="F26B43"/>
          </p15:clr>
        </p15:guide>
        <p15:guide id="3" pos="462" userDrawn="1">
          <p15:clr>
            <a:srgbClr val="F26B43"/>
          </p15:clr>
        </p15:guide>
        <p15:guide id="4" orient="horz" pos="4152" userDrawn="1">
          <p15:clr>
            <a:srgbClr val="F26B43"/>
          </p15:clr>
        </p15:guide>
        <p15:guide id="5" orient="horz" pos="913" userDrawn="1">
          <p15:clr>
            <a:srgbClr val="F26B43"/>
          </p15:clr>
        </p15:guide>
        <p15:guide id="6" orient="horz" pos="232" userDrawn="1">
          <p15:clr>
            <a:srgbClr val="F26B43"/>
          </p15:clr>
        </p15:guide>
        <p15:guide id="7" orient="horz" pos="3996" userDrawn="1">
          <p15:clr>
            <a:srgbClr val="F26B43"/>
          </p15:clr>
        </p15:guide>
        <p15:guide id="8" orient="horz" pos="9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image" Target="../media/image20.png"/><Relationship Id="rId5" Type="http://schemas.openxmlformats.org/officeDocument/2006/relationships/hyperlink" Target="https://karmada-io.slack.com/" TargetMode="External"/><Relationship Id="rId4" Type="http://schemas.openxmlformats.org/officeDocument/2006/relationships/hyperlink" Target="https://github.com/karmada-io/karmada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="" xmlns:a16="http://schemas.microsoft.com/office/drawing/2014/main" id="{D6928AAB-4851-44EE-92B6-20C457C51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996" y="907092"/>
            <a:ext cx="10564342" cy="690255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基于容器技术的多云管理平台核心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Karmada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，跨云秒级迁移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="" xmlns:a16="http://schemas.microsoft.com/office/drawing/2014/main" id="{59F30EF4-68A4-4A26-82D0-A0A814BA9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+mn-lt"/>
                <a:cs typeface="+mn-ea"/>
                <a:sym typeface="+mn-lt"/>
              </a:rPr>
              <a:t>王泽锋 华为云 云原生开源负责人</a:t>
            </a:r>
            <a:endParaRPr lang="zh-CN" altLang="en-US" dirty="0">
              <a:latin typeface="+mn-lt"/>
              <a:cs typeface="+mn-ea"/>
              <a:sym typeface="+mn-lt"/>
            </a:endParaRPr>
          </a:p>
          <a:p>
            <a:endParaRPr lang="zh-CN" altLang="en-US" dirty="0">
              <a:latin typeface="+mn-lt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9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副标题 3"/>
          <p:cNvSpPr>
            <a:spLocks noGrp="1"/>
          </p:cNvSpPr>
          <p:nvPr>
            <p:ph type="title"/>
          </p:nvPr>
        </p:nvSpPr>
        <p:spPr>
          <a:xfrm>
            <a:off x="736600" y="365125"/>
            <a:ext cx="10731500" cy="1087827"/>
          </a:xfrm>
        </p:spPr>
        <p:txBody>
          <a:bodyPr>
            <a:normAutofit/>
          </a:bodyPr>
          <a:lstStyle/>
          <a:p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Karmada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API workflow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Google Shape;218;p26"/>
          <p:cNvGrpSpPr/>
          <p:nvPr/>
        </p:nvGrpSpPr>
        <p:grpSpPr>
          <a:xfrm>
            <a:off x="539196" y="2008581"/>
            <a:ext cx="10954576" cy="3164192"/>
            <a:chOff x="539196" y="2008581"/>
            <a:chExt cx="10954576" cy="3164192"/>
          </a:xfrm>
        </p:grpSpPr>
        <p:grpSp>
          <p:nvGrpSpPr>
            <p:cNvPr id="43" name="Google Shape;219;p26"/>
            <p:cNvGrpSpPr/>
            <p:nvPr/>
          </p:nvGrpSpPr>
          <p:grpSpPr>
            <a:xfrm>
              <a:off x="686391" y="2232198"/>
              <a:ext cx="10807381" cy="2940575"/>
              <a:chOff x="145810" y="2232198"/>
              <a:chExt cx="10807381" cy="2940575"/>
            </a:xfrm>
          </p:grpSpPr>
          <p:sp>
            <p:nvSpPr>
              <p:cNvPr id="47" name="Google Shape;220;p26"/>
              <p:cNvSpPr/>
              <p:nvPr/>
            </p:nvSpPr>
            <p:spPr>
              <a:xfrm>
                <a:off x="4014271" y="3590022"/>
                <a:ext cx="967859" cy="373991"/>
              </a:xfrm>
              <a:custGeom>
                <a:avLst/>
                <a:gdLst/>
                <a:ahLst/>
                <a:cxnLst/>
                <a:rect l="l" t="t" r="r" b="b"/>
                <a:pathLst>
                  <a:path w="1145395" h="517634" extrusionOk="0">
                    <a:moveTo>
                      <a:pt x="0" y="51763"/>
                    </a:moveTo>
                    <a:cubicBezTo>
                      <a:pt x="0" y="23175"/>
                      <a:pt x="23175" y="0"/>
                      <a:pt x="51763" y="0"/>
                    </a:cubicBezTo>
                    <a:lnTo>
                      <a:pt x="1093632" y="0"/>
                    </a:lnTo>
                    <a:cubicBezTo>
                      <a:pt x="1122220" y="0"/>
                      <a:pt x="1145395" y="23175"/>
                      <a:pt x="1145395" y="51763"/>
                    </a:cubicBezTo>
                    <a:lnTo>
                      <a:pt x="1145395" y="465871"/>
                    </a:lnTo>
                    <a:cubicBezTo>
                      <a:pt x="1145395" y="494459"/>
                      <a:pt x="1122220" y="517634"/>
                      <a:pt x="1093632" y="517634"/>
                    </a:cubicBezTo>
                    <a:lnTo>
                      <a:pt x="51763" y="517634"/>
                    </a:lnTo>
                    <a:cubicBezTo>
                      <a:pt x="23175" y="517634"/>
                      <a:pt x="0" y="494459"/>
                      <a:pt x="0" y="465871"/>
                    </a:cubicBezTo>
                    <a:lnTo>
                      <a:pt x="0" y="51763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50000">
                    <a:srgbClr val="FFFFFF"/>
                  </a:gs>
                  <a:gs pos="100000">
                    <a:srgbClr val="FFFFFF"/>
                  </a:gs>
                </a:gsLst>
                <a:lin ang="5400012" scaled="0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57050" tIns="57050" rIns="57050" bIns="5705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1D1A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Propagation Binding</a:t>
                </a:r>
                <a:endParaRPr kumimoji="0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Google Shape;221;p26"/>
              <p:cNvSpPr/>
              <p:nvPr/>
            </p:nvSpPr>
            <p:spPr>
              <a:xfrm>
                <a:off x="7198180" y="3590022"/>
                <a:ext cx="967859" cy="373991"/>
              </a:xfrm>
              <a:custGeom>
                <a:avLst/>
                <a:gdLst/>
                <a:ahLst/>
                <a:cxnLst/>
                <a:rect l="l" t="t" r="r" b="b"/>
                <a:pathLst>
                  <a:path w="1145395" h="517634" extrusionOk="0">
                    <a:moveTo>
                      <a:pt x="0" y="51763"/>
                    </a:moveTo>
                    <a:cubicBezTo>
                      <a:pt x="0" y="23175"/>
                      <a:pt x="23175" y="0"/>
                      <a:pt x="51763" y="0"/>
                    </a:cubicBezTo>
                    <a:lnTo>
                      <a:pt x="1093632" y="0"/>
                    </a:lnTo>
                    <a:cubicBezTo>
                      <a:pt x="1122220" y="0"/>
                      <a:pt x="1145395" y="23175"/>
                      <a:pt x="1145395" y="51763"/>
                    </a:cubicBezTo>
                    <a:lnTo>
                      <a:pt x="1145395" y="465871"/>
                    </a:lnTo>
                    <a:cubicBezTo>
                      <a:pt x="1145395" y="494459"/>
                      <a:pt x="1122220" y="517634"/>
                      <a:pt x="1093632" y="517634"/>
                    </a:cubicBezTo>
                    <a:lnTo>
                      <a:pt x="51763" y="517634"/>
                    </a:lnTo>
                    <a:cubicBezTo>
                      <a:pt x="23175" y="517634"/>
                      <a:pt x="0" y="494459"/>
                      <a:pt x="0" y="465871"/>
                    </a:cubicBezTo>
                    <a:lnTo>
                      <a:pt x="0" y="51763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50000">
                    <a:srgbClr val="FFFFFF"/>
                  </a:gs>
                  <a:gs pos="100000">
                    <a:srgbClr val="FFFFFF"/>
                  </a:gs>
                </a:gsLst>
                <a:lin ang="5400012" scaled="0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57050" tIns="57050" rIns="57050" bIns="5705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1D1A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Propagation Work</a:t>
                </a:r>
                <a:endParaRPr kumimoji="0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Google Shape;222;p26"/>
              <p:cNvSpPr/>
              <p:nvPr/>
            </p:nvSpPr>
            <p:spPr>
              <a:xfrm>
                <a:off x="2066346" y="3482517"/>
                <a:ext cx="415206" cy="371402"/>
              </a:xfrm>
              <a:custGeom>
                <a:avLst/>
                <a:gdLst/>
                <a:ahLst/>
                <a:cxnLst/>
                <a:rect l="l" t="t" r="r" b="b"/>
                <a:pathLst>
                  <a:path w="1145395" h="517634" extrusionOk="0">
                    <a:moveTo>
                      <a:pt x="0" y="51763"/>
                    </a:moveTo>
                    <a:cubicBezTo>
                      <a:pt x="0" y="23175"/>
                      <a:pt x="23175" y="0"/>
                      <a:pt x="51763" y="0"/>
                    </a:cubicBezTo>
                    <a:lnTo>
                      <a:pt x="1093632" y="0"/>
                    </a:lnTo>
                    <a:cubicBezTo>
                      <a:pt x="1122220" y="0"/>
                      <a:pt x="1145395" y="23175"/>
                      <a:pt x="1145395" y="51763"/>
                    </a:cubicBezTo>
                    <a:lnTo>
                      <a:pt x="1145395" y="465871"/>
                    </a:lnTo>
                    <a:cubicBezTo>
                      <a:pt x="1145395" y="494459"/>
                      <a:pt x="1122220" y="517634"/>
                      <a:pt x="1093632" y="517634"/>
                    </a:cubicBezTo>
                    <a:lnTo>
                      <a:pt x="51763" y="517634"/>
                    </a:lnTo>
                    <a:cubicBezTo>
                      <a:pt x="23175" y="517634"/>
                      <a:pt x="0" y="494459"/>
                      <a:pt x="0" y="465871"/>
                    </a:cubicBezTo>
                    <a:lnTo>
                      <a:pt x="0" y="51763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57050" tIns="57050" rIns="57050" bIns="5705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1D1A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1:1</a:t>
                </a:r>
                <a:endParaRPr kumimoji="0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Google Shape;223;p26"/>
              <p:cNvSpPr/>
              <p:nvPr/>
            </p:nvSpPr>
            <p:spPr>
              <a:xfrm>
                <a:off x="4972771" y="3597250"/>
                <a:ext cx="1171166" cy="552574"/>
              </a:xfrm>
              <a:custGeom>
                <a:avLst/>
                <a:gdLst/>
                <a:ahLst/>
                <a:cxnLst/>
                <a:rect l="l" t="t" r="r" b="b"/>
                <a:pathLst>
                  <a:path w="1145395" h="517634" extrusionOk="0">
                    <a:moveTo>
                      <a:pt x="0" y="51763"/>
                    </a:moveTo>
                    <a:cubicBezTo>
                      <a:pt x="0" y="23175"/>
                      <a:pt x="23175" y="0"/>
                      <a:pt x="51763" y="0"/>
                    </a:cubicBezTo>
                    <a:lnTo>
                      <a:pt x="1093632" y="0"/>
                    </a:lnTo>
                    <a:cubicBezTo>
                      <a:pt x="1122220" y="0"/>
                      <a:pt x="1145395" y="23175"/>
                      <a:pt x="1145395" y="51763"/>
                    </a:cubicBezTo>
                    <a:lnTo>
                      <a:pt x="1145395" y="465871"/>
                    </a:lnTo>
                    <a:cubicBezTo>
                      <a:pt x="1145395" y="494459"/>
                      <a:pt x="1122220" y="517634"/>
                      <a:pt x="1093632" y="517634"/>
                    </a:cubicBezTo>
                    <a:lnTo>
                      <a:pt x="51763" y="517634"/>
                    </a:lnTo>
                    <a:cubicBezTo>
                      <a:pt x="23175" y="517634"/>
                      <a:pt x="0" y="494459"/>
                      <a:pt x="0" y="465871"/>
                    </a:cubicBezTo>
                    <a:lnTo>
                      <a:pt x="0" y="51763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57050" tIns="57050" rIns="57050" bIns="5705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1D1A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1:m</a:t>
                </a:r>
                <a:endParaRPr kumimoji="0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385"/>
                  </a:spcBef>
                  <a:spcAft>
                    <a:spcPts val="0"/>
                  </a:spcAft>
                  <a:buClr>
                    <a:srgbClr val="1D1D1A"/>
                  </a:buClr>
                  <a:buSzPts val="900"/>
                  <a:buFont typeface="Arial"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m is the number of </a:t>
                </a:r>
                <a:b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rPr>
                </a:b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assigned member clusters</a:t>
                </a:r>
                <a:endParaRPr kumimoji="0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Google Shape;224;p26"/>
              <p:cNvSpPr/>
              <p:nvPr/>
            </p:nvSpPr>
            <p:spPr>
              <a:xfrm>
                <a:off x="3847400" y="2823693"/>
                <a:ext cx="2448282" cy="371402"/>
              </a:xfrm>
              <a:custGeom>
                <a:avLst/>
                <a:gdLst/>
                <a:ahLst/>
                <a:cxnLst/>
                <a:rect l="l" t="t" r="r" b="b"/>
                <a:pathLst>
                  <a:path w="1145395" h="517634" extrusionOk="0">
                    <a:moveTo>
                      <a:pt x="0" y="51763"/>
                    </a:moveTo>
                    <a:cubicBezTo>
                      <a:pt x="0" y="23175"/>
                      <a:pt x="23175" y="0"/>
                      <a:pt x="51763" y="0"/>
                    </a:cubicBezTo>
                    <a:lnTo>
                      <a:pt x="1093632" y="0"/>
                    </a:lnTo>
                    <a:cubicBezTo>
                      <a:pt x="1122220" y="0"/>
                      <a:pt x="1145395" y="23175"/>
                      <a:pt x="1145395" y="51763"/>
                    </a:cubicBezTo>
                    <a:lnTo>
                      <a:pt x="1145395" y="465871"/>
                    </a:lnTo>
                    <a:cubicBezTo>
                      <a:pt x="1145395" y="494459"/>
                      <a:pt x="1122220" y="517634"/>
                      <a:pt x="1093632" y="517634"/>
                    </a:cubicBezTo>
                    <a:lnTo>
                      <a:pt x="51763" y="517634"/>
                    </a:lnTo>
                    <a:cubicBezTo>
                      <a:pt x="23175" y="517634"/>
                      <a:pt x="0" y="494459"/>
                      <a:pt x="0" y="465871"/>
                    </a:cubicBezTo>
                    <a:lnTo>
                      <a:pt x="0" y="51763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57050" tIns="57050" rIns="57050" bIns="570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1D1A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1:n</a:t>
                </a:r>
                <a:endParaRPr kumimoji="0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385"/>
                  </a:spcBef>
                  <a:spcAft>
                    <a:spcPts val="0"/>
                  </a:spcAft>
                  <a:buClr>
                    <a:srgbClr val="1D1D1A"/>
                  </a:buClr>
                  <a:buSzPts val="900"/>
                  <a:buFont typeface="Arial"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n is number of resource that match</a:t>
                </a:r>
                <a:endParaRPr kumimoji="0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52" name="Google Shape;225;p26"/>
              <p:cNvCxnSpPr/>
              <p:nvPr/>
            </p:nvCxnSpPr>
            <p:spPr>
              <a:xfrm>
                <a:off x="1954420" y="3773103"/>
                <a:ext cx="20598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15B0E8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" name="Google Shape;226;p26"/>
              <p:cNvCxnSpPr/>
              <p:nvPr/>
            </p:nvCxnSpPr>
            <p:spPr>
              <a:xfrm>
                <a:off x="4981120" y="3773103"/>
                <a:ext cx="2217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15B0E8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4" name="Google Shape;227;p26"/>
              <p:cNvSpPr/>
              <p:nvPr/>
            </p:nvSpPr>
            <p:spPr>
              <a:xfrm>
                <a:off x="2363388" y="4644318"/>
                <a:ext cx="1242800" cy="524104"/>
              </a:xfrm>
              <a:custGeom>
                <a:avLst/>
                <a:gdLst/>
                <a:ahLst/>
                <a:cxnLst/>
                <a:rect l="l" t="t" r="r" b="b"/>
                <a:pathLst>
                  <a:path w="3628613" h="517634" extrusionOk="0">
                    <a:moveTo>
                      <a:pt x="0" y="51763"/>
                    </a:moveTo>
                    <a:cubicBezTo>
                      <a:pt x="0" y="23175"/>
                      <a:pt x="23175" y="0"/>
                      <a:pt x="51763" y="0"/>
                    </a:cubicBezTo>
                    <a:lnTo>
                      <a:pt x="3576850" y="0"/>
                    </a:lnTo>
                    <a:cubicBezTo>
                      <a:pt x="3605438" y="0"/>
                      <a:pt x="3628613" y="23175"/>
                      <a:pt x="3628613" y="51763"/>
                    </a:cubicBezTo>
                    <a:lnTo>
                      <a:pt x="3628613" y="465871"/>
                    </a:lnTo>
                    <a:cubicBezTo>
                      <a:pt x="3628613" y="494459"/>
                      <a:pt x="3605438" y="517634"/>
                      <a:pt x="3576850" y="517634"/>
                    </a:cubicBezTo>
                    <a:lnTo>
                      <a:pt x="51763" y="517634"/>
                    </a:lnTo>
                    <a:cubicBezTo>
                      <a:pt x="23175" y="517634"/>
                      <a:pt x="0" y="494459"/>
                      <a:pt x="0" y="465871"/>
                    </a:cubicBezTo>
                    <a:lnTo>
                      <a:pt x="0" y="51763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50000">
                    <a:srgbClr val="FFFFFF"/>
                  </a:gs>
                  <a:gs pos="100000">
                    <a:srgbClr val="FFFFFF"/>
                  </a:gs>
                </a:gsLst>
                <a:lin ang="5400012" scaled="0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57050" tIns="57050" rIns="57050" bIns="5705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Policy Controller</a:t>
                </a:r>
                <a:endParaRPr kumimoji="0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Google Shape;228;p26"/>
              <p:cNvSpPr/>
              <p:nvPr/>
            </p:nvSpPr>
            <p:spPr>
              <a:xfrm>
                <a:off x="5511920" y="4644318"/>
                <a:ext cx="1306301" cy="524104"/>
              </a:xfrm>
              <a:custGeom>
                <a:avLst/>
                <a:gdLst/>
                <a:ahLst/>
                <a:cxnLst/>
                <a:rect l="l" t="t" r="r" b="b"/>
                <a:pathLst>
                  <a:path w="3628613" h="517634" extrusionOk="0">
                    <a:moveTo>
                      <a:pt x="0" y="51763"/>
                    </a:moveTo>
                    <a:cubicBezTo>
                      <a:pt x="0" y="23175"/>
                      <a:pt x="23175" y="0"/>
                      <a:pt x="51763" y="0"/>
                    </a:cubicBezTo>
                    <a:lnTo>
                      <a:pt x="3576850" y="0"/>
                    </a:lnTo>
                    <a:cubicBezTo>
                      <a:pt x="3605438" y="0"/>
                      <a:pt x="3628613" y="23175"/>
                      <a:pt x="3628613" y="51763"/>
                    </a:cubicBezTo>
                    <a:lnTo>
                      <a:pt x="3628613" y="465871"/>
                    </a:lnTo>
                    <a:cubicBezTo>
                      <a:pt x="3628613" y="494459"/>
                      <a:pt x="3605438" y="517634"/>
                      <a:pt x="3576850" y="517634"/>
                    </a:cubicBezTo>
                    <a:lnTo>
                      <a:pt x="51763" y="517634"/>
                    </a:lnTo>
                    <a:cubicBezTo>
                      <a:pt x="23175" y="517634"/>
                      <a:pt x="0" y="494459"/>
                      <a:pt x="0" y="465871"/>
                    </a:cubicBezTo>
                    <a:lnTo>
                      <a:pt x="0" y="51763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50000">
                    <a:srgbClr val="FFFFFF"/>
                  </a:gs>
                  <a:gs pos="100000">
                    <a:srgbClr val="FFFFFF"/>
                  </a:gs>
                </a:gsLst>
                <a:lin ang="5400012" scaled="0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57050" tIns="57050" rIns="57050" bIns="5705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Binding Controller</a:t>
                </a:r>
                <a:endParaRPr kumimoji="0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Google Shape;229;p26"/>
              <p:cNvSpPr/>
              <p:nvPr/>
            </p:nvSpPr>
            <p:spPr>
              <a:xfrm rot="-5400000">
                <a:off x="2719568" y="3227494"/>
                <a:ext cx="553500" cy="2118900"/>
              </a:xfrm>
              <a:prstGeom prst="leftBracket">
                <a:avLst>
                  <a:gd name="adj" fmla="val 289091"/>
                </a:avLst>
              </a:prstGeom>
              <a:noFill/>
              <a:ln w="12700" cap="flat" cmpd="sng">
                <a:solidFill>
                  <a:srgbClr val="F66F6A"/>
                </a:solidFill>
                <a:prstDash val="solid"/>
                <a:miter lim="800000"/>
                <a:headEnd type="triangle" w="med" len="med"/>
                <a:tailEnd type="none" w="med" len="med"/>
              </a:ln>
            </p:spPr>
            <p:txBody>
              <a:bodyPr spcFirstLastPara="1" wrap="square" lIns="91389" tIns="45682" rIns="91389" bIns="45682" anchor="ctr" anchorCtr="0">
                <a:noAutofit/>
              </a:bodyPr>
              <a:lstStyle/>
              <a:p>
                <a:pPr marL="0" marR="0" lvl="0" indent="0" algn="ctr" defTabSz="914477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Google Shape;230;p26"/>
              <p:cNvSpPr/>
              <p:nvPr/>
            </p:nvSpPr>
            <p:spPr>
              <a:xfrm rot="-5400000">
                <a:off x="5849275" y="3125793"/>
                <a:ext cx="553500" cy="2322300"/>
              </a:xfrm>
              <a:prstGeom prst="leftBracket">
                <a:avLst>
                  <a:gd name="adj" fmla="val 221178"/>
                </a:avLst>
              </a:prstGeom>
              <a:noFill/>
              <a:ln w="12700" cap="flat" cmpd="sng">
                <a:solidFill>
                  <a:srgbClr val="F66F6A"/>
                </a:solidFill>
                <a:prstDash val="solid"/>
                <a:miter lim="800000"/>
                <a:headEnd type="triangle" w="med" len="med"/>
                <a:tailEnd type="none" w="med" len="med"/>
              </a:ln>
            </p:spPr>
            <p:txBody>
              <a:bodyPr spcFirstLastPara="1" wrap="square" lIns="91389" tIns="45682" rIns="91389" bIns="45682" anchor="ctr" anchorCtr="0">
                <a:noAutofit/>
              </a:bodyPr>
              <a:lstStyle/>
              <a:p>
                <a:pPr marL="0" marR="0" lvl="0" indent="0" algn="ctr" defTabSz="914477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Google Shape;231;p26"/>
              <p:cNvSpPr/>
              <p:nvPr/>
            </p:nvSpPr>
            <p:spPr>
              <a:xfrm>
                <a:off x="9031791" y="3590022"/>
                <a:ext cx="1921400" cy="373991"/>
              </a:xfrm>
              <a:custGeom>
                <a:avLst/>
                <a:gdLst/>
                <a:ahLst/>
                <a:cxnLst/>
                <a:rect l="l" t="t" r="r" b="b"/>
                <a:pathLst>
                  <a:path w="1145395" h="517634" extrusionOk="0">
                    <a:moveTo>
                      <a:pt x="0" y="51763"/>
                    </a:moveTo>
                    <a:cubicBezTo>
                      <a:pt x="0" y="23175"/>
                      <a:pt x="23175" y="0"/>
                      <a:pt x="51763" y="0"/>
                    </a:cubicBezTo>
                    <a:lnTo>
                      <a:pt x="1093632" y="0"/>
                    </a:lnTo>
                    <a:cubicBezTo>
                      <a:pt x="1122220" y="0"/>
                      <a:pt x="1145395" y="23175"/>
                      <a:pt x="1145395" y="51763"/>
                    </a:cubicBezTo>
                    <a:lnTo>
                      <a:pt x="1145395" y="465871"/>
                    </a:lnTo>
                    <a:cubicBezTo>
                      <a:pt x="1145395" y="494459"/>
                      <a:pt x="1122220" y="517634"/>
                      <a:pt x="1093632" y="517634"/>
                    </a:cubicBezTo>
                    <a:lnTo>
                      <a:pt x="51763" y="517634"/>
                    </a:lnTo>
                    <a:cubicBezTo>
                      <a:pt x="23175" y="517634"/>
                      <a:pt x="0" y="494459"/>
                      <a:pt x="0" y="465871"/>
                    </a:cubicBezTo>
                    <a:lnTo>
                      <a:pt x="0" y="51763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50000">
                    <a:srgbClr val="FFFFFF"/>
                  </a:gs>
                  <a:gs pos="100000">
                    <a:srgbClr val="FFFFFF"/>
                  </a:gs>
                </a:gsLst>
                <a:lin ang="5400012" scaled="0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57050" tIns="57050" rIns="57050" bIns="5705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1D1A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Resource in </a:t>
                </a:r>
                <a:endParaRPr kumimoji="0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1D1A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Member Clusters</a:t>
                </a:r>
                <a:endParaRPr kumimoji="0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" name="Google Shape;232;p26"/>
              <p:cNvSpPr/>
              <p:nvPr/>
            </p:nvSpPr>
            <p:spPr>
              <a:xfrm>
                <a:off x="7781537" y="4648669"/>
                <a:ext cx="2460181" cy="524104"/>
              </a:xfrm>
              <a:custGeom>
                <a:avLst/>
                <a:gdLst/>
                <a:ahLst/>
                <a:cxnLst/>
                <a:rect l="l" t="t" r="r" b="b"/>
                <a:pathLst>
                  <a:path w="3628613" h="517634" extrusionOk="0">
                    <a:moveTo>
                      <a:pt x="0" y="51763"/>
                    </a:moveTo>
                    <a:cubicBezTo>
                      <a:pt x="0" y="23175"/>
                      <a:pt x="23175" y="0"/>
                      <a:pt x="51763" y="0"/>
                    </a:cubicBezTo>
                    <a:lnTo>
                      <a:pt x="3576850" y="0"/>
                    </a:lnTo>
                    <a:cubicBezTo>
                      <a:pt x="3605438" y="0"/>
                      <a:pt x="3628613" y="23175"/>
                      <a:pt x="3628613" y="51763"/>
                    </a:cubicBezTo>
                    <a:lnTo>
                      <a:pt x="3628613" y="465871"/>
                    </a:lnTo>
                    <a:cubicBezTo>
                      <a:pt x="3628613" y="494459"/>
                      <a:pt x="3605438" y="517634"/>
                      <a:pt x="3576850" y="517634"/>
                    </a:cubicBezTo>
                    <a:lnTo>
                      <a:pt x="51763" y="517634"/>
                    </a:lnTo>
                    <a:cubicBezTo>
                      <a:pt x="23175" y="517634"/>
                      <a:pt x="0" y="494459"/>
                      <a:pt x="0" y="465871"/>
                    </a:cubicBezTo>
                    <a:lnTo>
                      <a:pt x="0" y="51763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50000">
                    <a:srgbClr val="FFFFFF"/>
                  </a:gs>
                  <a:gs pos="100000">
                    <a:srgbClr val="FFFFFF"/>
                  </a:gs>
                </a:gsLst>
                <a:lin ang="5400012" scaled="0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57050" tIns="57050" rIns="57050" bIns="570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Centralized Execution Controller</a:t>
                </a:r>
                <a:endParaRPr kumimoji="0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or</a:t>
                </a:r>
                <a:endParaRPr kumimoji="0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Agent in member clusters</a:t>
                </a:r>
                <a:endParaRPr kumimoji="0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Google Shape;233;p26"/>
              <p:cNvSpPr/>
              <p:nvPr/>
            </p:nvSpPr>
            <p:spPr>
              <a:xfrm rot="-5400000">
                <a:off x="8403455" y="3558945"/>
                <a:ext cx="473700" cy="1376100"/>
              </a:xfrm>
              <a:prstGeom prst="leftBracket">
                <a:avLst>
                  <a:gd name="adj" fmla="val 145211"/>
                </a:avLst>
              </a:prstGeom>
              <a:noFill/>
              <a:ln w="12700" cap="flat" cmpd="sng">
                <a:solidFill>
                  <a:srgbClr val="F66F6A"/>
                </a:solidFill>
                <a:prstDash val="solid"/>
                <a:miter lim="800000"/>
                <a:headEnd type="triangle" w="med" len="med"/>
                <a:tailEnd type="none" w="med" len="med"/>
              </a:ln>
            </p:spPr>
            <p:txBody>
              <a:bodyPr spcFirstLastPara="1" wrap="square" lIns="91389" tIns="45682" rIns="91389" bIns="45682" anchor="ctr" anchorCtr="0">
                <a:noAutofit/>
              </a:bodyPr>
              <a:lstStyle/>
              <a:p>
                <a:pPr marL="0" marR="0" lvl="0" indent="0" algn="ctr" defTabSz="914477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Google Shape;234;p26"/>
              <p:cNvSpPr/>
              <p:nvPr/>
            </p:nvSpPr>
            <p:spPr>
              <a:xfrm rot="-5400000">
                <a:off x="4211263" y="3910213"/>
                <a:ext cx="723900" cy="7239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9235" y="80838"/>
                    </a:moveTo>
                    <a:cubicBezTo>
                      <a:pt x="99768" y="103205"/>
                      <a:pt x="76416" y="116380"/>
                      <a:pt x="52377" y="112917"/>
                    </a:cubicBezTo>
                    <a:cubicBezTo>
                      <a:pt x="28338" y="109454"/>
                      <a:pt x="9654" y="90222"/>
                      <a:pt x="6885" y="66094"/>
                    </a:cubicBezTo>
                    <a:cubicBezTo>
                      <a:pt x="4117" y="41965"/>
                      <a:pt x="17961" y="19002"/>
                      <a:pt x="40591" y="10185"/>
                    </a:cubicBezTo>
                    <a:cubicBezTo>
                      <a:pt x="63221" y="1367"/>
                      <a:pt x="88950" y="8912"/>
                      <a:pt x="103236" y="28553"/>
                    </a:cubicBezTo>
                    <a:lnTo>
                      <a:pt x="109309" y="26224"/>
                    </a:lnTo>
                    <a:lnTo>
                      <a:pt x="109069" y="41184"/>
                    </a:lnTo>
                    <a:lnTo>
                      <a:pt x="95402" y="31557"/>
                    </a:lnTo>
                    <a:lnTo>
                      <a:pt x="101474" y="29229"/>
                    </a:lnTo>
                    <a:lnTo>
                      <a:pt x="101474" y="29229"/>
                    </a:lnTo>
                    <a:cubicBezTo>
                      <a:pt x="87522" y="10425"/>
                      <a:pt x="62665" y="3360"/>
                      <a:pt x="40909" y="12016"/>
                    </a:cubicBezTo>
                    <a:cubicBezTo>
                      <a:pt x="19154" y="20671"/>
                      <a:pt x="5943" y="42881"/>
                      <a:pt x="8722" y="66130"/>
                    </a:cubicBezTo>
                    <a:cubicBezTo>
                      <a:pt x="11502" y="89379"/>
                      <a:pt x="29575" y="107849"/>
                      <a:pt x="52758" y="111132"/>
                    </a:cubicBezTo>
                    <a:cubicBezTo>
                      <a:pt x="75941" y="114416"/>
                      <a:pt x="98432" y="101691"/>
                      <a:pt x="107558" y="80129"/>
                    </a:cubicBezTo>
                    <a:close/>
                  </a:path>
                </a:pathLst>
              </a:custGeom>
              <a:solidFill>
                <a:srgbClr val="F66F6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62" name="Google Shape;235;p26"/>
              <p:cNvCxnSpPr/>
              <p:nvPr/>
            </p:nvCxnSpPr>
            <p:spPr>
              <a:xfrm>
                <a:off x="8165029" y="3773103"/>
                <a:ext cx="8667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15B0E8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63" name="Google Shape;236;p26"/>
              <p:cNvSpPr/>
              <p:nvPr/>
            </p:nvSpPr>
            <p:spPr>
              <a:xfrm>
                <a:off x="8341445" y="3435383"/>
                <a:ext cx="415206" cy="371402"/>
              </a:xfrm>
              <a:custGeom>
                <a:avLst/>
                <a:gdLst/>
                <a:ahLst/>
                <a:cxnLst/>
                <a:rect l="l" t="t" r="r" b="b"/>
                <a:pathLst>
                  <a:path w="1145395" h="517634" extrusionOk="0">
                    <a:moveTo>
                      <a:pt x="0" y="51763"/>
                    </a:moveTo>
                    <a:cubicBezTo>
                      <a:pt x="0" y="23175"/>
                      <a:pt x="23175" y="0"/>
                      <a:pt x="51763" y="0"/>
                    </a:cubicBezTo>
                    <a:lnTo>
                      <a:pt x="1093632" y="0"/>
                    </a:lnTo>
                    <a:cubicBezTo>
                      <a:pt x="1122220" y="0"/>
                      <a:pt x="1145395" y="23175"/>
                      <a:pt x="1145395" y="51763"/>
                    </a:cubicBezTo>
                    <a:lnTo>
                      <a:pt x="1145395" y="465871"/>
                    </a:lnTo>
                    <a:cubicBezTo>
                      <a:pt x="1145395" y="494459"/>
                      <a:pt x="1122220" y="517634"/>
                      <a:pt x="1093632" y="517634"/>
                    </a:cubicBezTo>
                    <a:lnTo>
                      <a:pt x="51763" y="517634"/>
                    </a:lnTo>
                    <a:cubicBezTo>
                      <a:pt x="23175" y="517634"/>
                      <a:pt x="0" y="494459"/>
                      <a:pt x="0" y="465871"/>
                    </a:cubicBezTo>
                    <a:lnTo>
                      <a:pt x="0" y="51763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57050" tIns="57050" rIns="57050" bIns="5705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1D1A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1:1</a:t>
                </a:r>
                <a:endParaRPr kumimoji="0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Google Shape;237;p26"/>
              <p:cNvSpPr/>
              <p:nvPr/>
            </p:nvSpPr>
            <p:spPr>
              <a:xfrm>
                <a:off x="4121007" y="4646246"/>
                <a:ext cx="925296" cy="524104"/>
              </a:xfrm>
              <a:custGeom>
                <a:avLst/>
                <a:gdLst/>
                <a:ahLst/>
                <a:cxnLst/>
                <a:rect l="l" t="t" r="r" b="b"/>
                <a:pathLst>
                  <a:path w="3628613" h="517634" extrusionOk="0">
                    <a:moveTo>
                      <a:pt x="0" y="51763"/>
                    </a:moveTo>
                    <a:cubicBezTo>
                      <a:pt x="0" y="23175"/>
                      <a:pt x="23175" y="0"/>
                      <a:pt x="51763" y="0"/>
                    </a:cubicBezTo>
                    <a:lnTo>
                      <a:pt x="3576850" y="0"/>
                    </a:lnTo>
                    <a:cubicBezTo>
                      <a:pt x="3605438" y="0"/>
                      <a:pt x="3628613" y="23175"/>
                      <a:pt x="3628613" y="51763"/>
                    </a:cubicBezTo>
                    <a:lnTo>
                      <a:pt x="3628613" y="465871"/>
                    </a:lnTo>
                    <a:cubicBezTo>
                      <a:pt x="3628613" y="494459"/>
                      <a:pt x="3605438" y="517634"/>
                      <a:pt x="3576850" y="517634"/>
                    </a:cubicBezTo>
                    <a:lnTo>
                      <a:pt x="51763" y="517634"/>
                    </a:lnTo>
                    <a:cubicBezTo>
                      <a:pt x="23175" y="517634"/>
                      <a:pt x="0" y="494459"/>
                      <a:pt x="0" y="465871"/>
                    </a:cubicBezTo>
                    <a:lnTo>
                      <a:pt x="0" y="51763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50000">
                    <a:srgbClr val="FFFFFF"/>
                  </a:gs>
                  <a:gs pos="100000">
                    <a:srgbClr val="FFFFFF"/>
                  </a:gs>
                </a:gsLst>
                <a:lin ang="5400012" scaled="0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57050" tIns="57050" rIns="57050" bIns="5705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Karmada scheduler</a:t>
                </a:r>
                <a:endParaRPr kumimoji="0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Google Shape;238;p26"/>
              <p:cNvSpPr/>
              <p:nvPr/>
            </p:nvSpPr>
            <p:spPr>
              <a:xfrm>
                <a:off x="3996034" y="4112891"/>
                <a:ext cx="1133941" cy="371402"/>
              </a:xfrm>
              <a:custGeom>
                <a:avLst/>
                <a:gdLst/>
                <a:ahLst/>
                <a:cxnLst/>
                <a:rect l="l" t="t" r="r" b="b"/>
                <a:pathLst>
                  <a:path w="1145395" h="517634" extrusionOk="0">
                    <a:moveTo>
                      <a:pt x="0" y="51763"/>
                    </a:moveTo>
                    <a:cubicBezTo>
                      <a:pt x="0" y="23175"/>
                      <a:pt x="23175" y="0"/>
                      <a:pt x="51763" y="0"/>
                    </a:cubicBezTo>
                    <a:lnTo>
                      <a:pt x="1093632" y="0"/>
                    </a:lnTo>
                    <a:cubicBezTo>
                      <a:pt x="1122220" y="0"/>
                      <a:pt x="1145395" y="23175"/>
                      <a:pt x="1145395" y="51763"/>
                    </a:cubicBezTo>
                    <a:lnTo>
                      <a:pt x="1145395" y="465871"/>
                    </a:lnTo>
                    <a:cubicBezTo>
                      <a:pt x="1145395" y="494459"/>
                      <a:pt x="1122220" y="517634"/>
                      <a:pt x="1093632" y="517634"/>
                    </a:cubicBezTo>
                    <a:lnTo>
                      <a:pt x="51763" y="517634"/>
                    </a:lnTo>
                    <a:cubicBezTo>
                      <a:pt x="23175" y="517634"/>
                      <a:pt x="0" y="494459"/>
                      <a:pt x="0" y="465871"/>
                    </a:cubicBezTo>
                    <a:lnTo>
                      <a:pt x="0" y="51763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57050" tIns="57050" rIns="57050" bIns="5705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1D1A"/>
                  </a:buClr>
                  <a:buSzPts val="900"/>
                  <a:buFont typeface="Arial"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Fill up binding.clusters</a:t>
                </a:r>
                <a:endParaRPr kumimoji="0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68" name="Google Shape;239;p26"/>
              <p:cNvGrpSpPr/>
              <p:nvPr/>
            </p:nvGrpSpPr>
            <p:grpSpPr>
              <a:xfrm>
                <a:off x="2530981" y="2968816"/>
                <a:ext cx="4664759" cy="1256543"/>
                <a:chOff x="2480189" y="3114337"/>
                <a:chExt cx="4664759" cy="1256543"/>
              </a:xfrm>
            </p:grpSpPr>
            <p:sp>
              <p:nvSpPr>
                <p:cNvPr id="73" name="Google Shape;240;p26"/>
                <p:cNvSpPr/>
                <p:nvPr/>
              </p:nvSpPr>
              <p:spPr>
                <a:xfrm>
                  <a:off x="2706648" y="3534940"/>
                  <a:ext cx="635007" cy="287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8613" h="517634" extrusionOk="0">
                      <a:moveTo>
                        <a:pt x="0" y="51763"/>
                      </a:moveTo>
                      <a:cubicBezTo>
                        <a:pt x="0" y="23175"/>
                        <a:pt x="23175" y="0"/>
                        <a:pt x="51763" y="0"/>
                      </a:cubicBezTo>
                      <a:lnTo>
                        <a:pt x="3576850" y="0"/>
                      </a:lnTo>
                      <a:cubicBezTo>
                        <a:pt x="3605438" y="0"/>
                        <a:pt x="3628613" y="23175"/>
                        <a:pt x="3628613" y="51763"/>
                      </a:cubicBezTo>
                      <a:lnTo>
                        <a:pt x="3628613" y="465871"/>
                      </a:lnTo>
                      <a:cubicBezTo>
                        <a:pt x="3628613" y="494459"/>
                        <a:pt x="3605438" y="517634"/>
                        <a:pt x="3576850" y="517634"/>
                      </a:cubicBezTo>
                      <a:lnTo>
                        <a:pt x="51763" y="517634"/>
                      </a:lnTo>
                      <a:cubicBezTo>
                        <a:pt x="23175" y="517634"/>
                        <a:pt x="0" y="494459"/>
                        <a:pt x="0" y="465871"/>
                      </a:cubicBezTo>
                      <a:lnTo>
                        <a:pt x="0" y="5176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/>
                    </a:gs>
                    <a:gs pos="100000">
                      <a:srgbClr val="FFFFFF"/>
                    </a:gs>
                  </a:gsLst>
                  <a:lin ang="5400012" scaled="0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7050" tIns="57050" rIns="57050" bIns="57050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1D1D1A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Policy1</a:t>
                  </a:r>
                  <a:endParaRPr kumimoji="0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Google Shape;241;p26"/>
                <p:cNvSpPr/>
                <p:nvPr/>
              </p:nvSpPr>
              <p:spPr>
                <a:xfrm>
                  <a:off x="2706648" y="3806337"/>
                  <a:ext cx="635007" cy="287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8613" h="517634" extrusionOk="0">
                      <a:moveTo>
                        <a:pt x="0" y="51763"/>
                      </a:moveTo>
                      <a:cubicBezTo>
                        <a:pt x="0" y="23175"/>
                        <a:pt x="23175" y="0"/>
                        <a:pt x="51763" y="0"/>
                      </a:cubicBezTo>
                      <a:lnTo>
                        <a:pt x="3576850" y="0"/>
                      </a:lnTo>
                      <a:cubicBezTo>
                        <a:pt x="3605438" y="0"/>
                        <a:pt x="3628613" y="23175"/>
                        <a:pt x="3628613" y="51763"/>
                      </a:cubicBezTo>
                      <a:lnTo>
                        <a:pt x="3628613" y="465871"/>
                      </a:lnTo>
                      <a:cubicBezTo>
                        <a:pt x="3628613" y="494459"/>
                        <a:pt x="3605438" y="517634"/>
                        <a:pt x="3576850" y="517634"/>
                      </a:cubicBezTo>
                      <a:lnTo>
                        <a:pt x="51763" y="517634"/>
                      </a:lnTo>
                      <a:cubicBezTo>
                        <a:pt x="23175" y="517634"/>
                        <a:pt x="0" y="494459"/>
                        <a:pt x="0" y="465871"/>
                      </a:cubicBezTo>
                      <a:lnTo>
                        <a:pt x="0" y="5176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/>
                    </a:gs>
                    <a:gs pos="100000">
                      <a:srgbClr val="FFFFFF"/>
                    </a:gs>
                  </a:gsLst>
                  <a:lin ang="5400012" scaled="0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7050" tIns="57050" rIns="57050" bIns="57050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1D1D1A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Policy2</a:t>
                  </a:r>
                  <a:endParaRPr kumimoji="0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Google Shape;242;p26"/>
                <p:cNvSpPr/>
                <p:nvPr/>
              </p:nvSpPr>
              <p:spPr>
                <a:xfrm>
                  <a:off x="2706648" y="4083593"/>
                  <a:ext cx="635007" cy="287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8613" h="517634" extrusionOk="0">
                      <a:moveTo>
                        <a:pt x="0" y="51763"/>
                      </a:moveTo>
                      <a:cubicBezTo>
                        <a:pt x="0" y="23175"/>
                        <a:pt x="23175" y="0"/>
                        <a:pt x="51763" y="0"/>
                      </a:cubicBezTo>
                      <a:lnTo>
                        <a:pt x="3576850" y="0"/>
                      </a:lnTo>
                      <a:cubicBezTo>
                        <a:pt x="3605438" y="0"/>
                        <a:pt x="3628613" y="23175"/>
                        <a:pt x="3628613" y="51763"/>
                      </a:cubicBezTo>
                      <a:lnTo>
                        <a:pt x="3628613" y="465871"/>
                      </a:lnTo>
                      <a:cubicBezTo>
                        <a:pt x="3628613" y="494459"/>
                        <a:pt x="3605438" y="517634"/>
                        <a:pt x="3576850" y="517634"/>
                      </a:cubicBezTo>
                      <a:lnTo>
                        <a:pt x="51763" y="517634"/>
                      </a:lnTo>
                      <a:cubicBezTo>
                        <a:pt x="23175" y="517634"/>
                        <a:pt x="0" y="494459"/>
                        <a:pt x="0" y="465871"/>
                      </a:cubicBezTo>
                      <a:lnTo>
                        <a:pt x="0" y="5176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/>
                    </a:gs>
                    <a:gs pos="100000">
                      <a:srgbClr val="FFFFFF"/>
                    </a:gs>
                  </a:gsLst>
                  <a:lin ang="5400012" scaled="0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7050" tIns="57050" rIns="57050" bIns="57050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1D1D1A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Policy3</a:t>
                  </a:r>
                  <a:endParaRPr kumimoji="0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Google Shape;243;p26"/>
                <p:cNvSpPr txBox="1"/>
                <p:nvPr/>
              </p:nvSpPr>
              <p:spPr>
                <a:xfrm>
                  <a:off x="2480189" y="3114337"/>
                  <a:ext cx="1095900" cy="36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match policy</a:t>
                  </a:r>
                  <a:endParaRPr kumimoji="0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9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(highest priority)</a:t>
                  </a:r>
                  <a:endParaRPr kumimoji="0" sz="9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Google Shape;244;p26"/>
                <p:cNvSpPr/>
                <p:nvPr/>
              </p:nvSpPr>
              <p:spPr>
                <a:xfrm>
                  <a:off x="6280626" y="3513340"/>
                  <a:ext cx="635007" cy="287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8613" h="517634" extrusionOk="0">
                      <a:moveTo>
                        <a:pt x="0" y="51763"/>
                      </a:moveTo>
                      <a:cubicBezTo>
                        <a:pt x="0" y="23175"/>
                        <a:pt x="23175" y="0"/>
                        <a:pt x="51763" y="0"/>
                      </a:cubicBezTo>
                      <a:lnTo>
                        <a:pt x="3576850" y="0"/>
                      </a:lnTo>
                      <a:cubicBezTo>
                        <a:pt x="3605438" y="0"/>
                        <a:pt x="3628613" y="23175"/>
                        <a:pt x="3628613" y="51763"/>
                      </a:cubicBezTo>
                      <a:lnTo>
                        <a:pt x="3628613" y="465871"/>
                      </a:lnTo>
                      <a:cubicBezTo>
                        <a:pt x="3628613" y="494459"/>
                        <a:pt x="3605438" y="517634"/>
                        <a:pt x="3576850" y="517634"/>
                      </a:cubicBezTo>
                      <a:lnTo>
                        <a:pt x="51763" y="517634"/>
                      </a:lnTo>
                      <a:cubicBezTo>
                        <a:pt x="23175" y="517634"/>
                        <a:pt x="0" y="494459"/>
                        <a:pt x="0" y="465871"/>
                      </a:cubicBezTo>
                      <a:lnTo>
                        <a:pt x="0" y="5176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/>
                    </a:gs>
                    <a:gs pos="100000">
                      <a:srgbClr val="FFFFFF"/>
                    </a:gs>
                  </a:gsLst>
                  <a:lin ang="5400012" scaled="0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7050" tIns="57050" rIns="57050" bIns="57050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1D1D1A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Override1</a:t>
                  </a:r>
                  <a:endParaRPr kumimoji="0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Google Shape;245;p26"/>
                <p:cNvSpPr txBox="1"/>
                <p:nvPr/>
              </p:nvSpPr>
              <p:spPr>
                <a:xfrm>
                  <a:off x="6049048" y="3191607"/>
                  <a:ext cx="1095900" cy="230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Apply overrides</a:t>
                  </a:r>
                  <a:endParaRPr kumimoji="0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Google Shape;246;p26"/>
                <p:cNvSpPr/>
                <p:nvPr/>
              </p:nvSpPr>
              <p:spPr>
                <a:xfrm>
                  <a:off x="6280626" y="3782222"/>
                  <a:ext cx="635007" cy="287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8613" h="517634" extrusionOk="0">
                      <a:moveTo>
                        <a:pt x="0" y="51763"/>
                      </a:moveTo>
                      <a:cubicBezTo>
                        <a:pt x="0" y="23175"/>
                        <a:pt x="23175" y="0"/>
                        <a:pt x="51763" y="0"/>
                      </a:cubicBezTo>
                      <a:lnTo>
                        <a:pt x="3576850" y="0"/>
                      </a:lnTo>
                      <a:cubicBezTo>
                        <a:pt x="3605438" y="0"/>
                        <a:pt x="3628613" y="23175"/>
                        <a:pt x="3628613" y="51763"/>
                      </a:cubicBezTo>
                      <a:lnTo>
                        <a:pt x="3628613" y="465871"/>
                      </a:lnTo>
                      <a:cubicBezTo>
                        <a:pt x="3628613" y="494459"/>
                        <a:pt x="3605438" y="517634"/>
                        <a:pt x="3576850" y="517634"/>
                      </a:cubicBezTo>
                      <a:lnTo>
                        <a:pt x="51763" y="517634"/>
                      </a:lnTo>
                      <a:cubicBezTo>
                        <a:pt x="23175" y="517634"/>
                        <a:pt x="0" y="494459"/>
                        <a:pt x="0" y="465871"/>
                      </a:cubicBezTo>
                      <a:lnTo>
                        <a:pt x="0" y="5176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/>
                    </a:gs>
                    <a:gs pos="100000">
                      <a:srgbClr val="FFFFFF"/>
                    </a:gs>
                  </a:gsLst>
                  <a:lin ang="5400012" scaled="0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7050" tIns="57050" rIns="57050" bIns="57050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1D1D1A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Override2</a:t>
                  </a:r>
                  <a:endParaRPr kumimoji="0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Google Shape;247;p26"/>
                <p:cNvSpPr/>
                <p:nvPr/>
              </p:nvSpPr>
              <p:spPr>
                <a:xfrm>
                  <a:off x="6280626" y="4055871"/>
                  <a:ext cx="635007" cy="287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8613" h="517634" extrusionOk="0">
                      <a:moveTo>
                        <a:pt x="0" y="51763"/>
                      </a:moveTo>
                      <a:cubicBezTo>
                        <a:pt x="0" y="23175"/>
                        <a:pt x="23175" y="0"/>
                        <a:pt x="51763" y="0"/>
                      </a:cubicBezTo>
                      <a:lnTo>
                        <a:pt x="3576850" y="0"/>
                      </a:lnTo>
                      <a:cubicBezTo>
                        <a:pt x="3605438" y="0"/>
                        <a:pt x="3628613" y="23175"/>
                        <a:pt x="3628613" y="51763"/>
                      </a:cubicBezTo>
                      <a:lnTo>
                        <a:pt x="3628613" y="465871"/>
                      </a:lnTo>
                      <a:cubicBezTo>
                        <a:pt x="3628613" y="494459"/>
                        <a:pt x="3605438" y="517634"/>
                        <a:pt x="3576850" y="517634"/>
                      </a:cubicBezTo>
                      <a:lnTo>
                        <a:pt x="51763" y="517634"/>
                      </a:lnTo>
                      <a:cubicBezTo>
                        <a:pt x="23175" y="517634"/>
                        <a:pt x="0" y="494459"/>
                        <a:pt x="0" y="465871"/>
                      </a:cubicBezTo>
                      <a:lnTo>
                        <a:pt x="0" y="5176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/>
                    </a:gs>
                    <a:gs pos="100000">
                      <a:srgbClr val="FFFFFF"/>
                    </a:gs>
                  </a:gsLst>
                  <a:lin ang="5400012" scaled="0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7050" tIns="57050" rIns="57050" bIns="57050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1D1D1A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Override3</a:t>
                  </a:r>
                  <a:endParaRPr kumimoji="0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9" name="Google Shape;248;p26"/>
              <p:cNvSpPr/>
              <p:nvPr/>
            </p:nvSpPr>
            <p:spPr>
              <a:xfrm>
                <a:off x="145810" y="3536152"/>
                <a:ext cx="1829769" cy="473635"/>
              </a:xfrm>
              <a:custGeom>
                <a:avLst/>
                <a:gdLst/>
                <a:ahLst/>
                <a:cxnLst/>
                <a:rect l="l" t="t" r="r" b="b"/>
                <a:pathLst>
                  <a:path w="1145395" h="517634" extrusionOk="0">
                    <a:moveTo>
                      <a:pt x="0" y="51763"/>
                    </a:moveTo>
                    <a:cubicBezTo>
                      <a:pt x="0" y="23175"/>
                      <a:pt x="23175" y="0"/>
                      <a:pt x="51763" y="0"/>
                    </a:cubicBezTo>
                    <a:lnTo>
                      <a:pt x="1093632" y="0"/>
                    </a:lnTo>
                    <a:cubicBezTo>
                      <a:pt x="1122220" y="0"/>
                      <a:pt x="1145395" y="23175"/>
                      <a:pt x="1145395" y="51763"/>
                    </a:cubicBezTo>
                    <a:lnTo>
                      <a:pt x="1145395" y="465871"/>
                    </a:lnTo>
                    <a:cubicBezTo>
                      <a:pt x="1145395" y="494459"/>
                      <a:pt x="1122220" y="517634"/>
                      <a:pt x="1093632" y="517634"/>
                    </a:cubicBezTo>
                    <a:lnTo>
                      <a:pt x="51763" y="517634"/>
                    </a:lnTo>
                    <a:cubicBezTo>
                      <a:pt x="23175" y="517634"/>
                      <a:pt x="0" y="494459"/>
                      <a:pt x="0" y="465871"/>
                    </a:cubicBezTo>
                    <a:lnTo>
                      <a:pt x="0" y="51763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50000">
                    <a:srgbClr val="FFFFFF"/>
                  </a:gs>
                  <a:gs pos="100000">
                    <a:srgbClr val="FFFFFF"/>
                  </a:gs>
                </a:gsLst>
                <a:lin ang="5400012" scaled="0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57050" tIns="57050" rIns="57050" bIns="5705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D1D1A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Resource Template</a:t>
                </a:r>
                <a:endParaRPr kumimoji="0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ts val="1000"/>
                  <a:buFont typeface="Arial"/>
                  <a:buNone/>
                  <a:tabLst/>
                  <a:defRPr/>
                </a:pPr>
                <a:r>
                  <a:rPr kumimoji="0" lang="en-US" sz="10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K8s native API definition</a:t>
                </a:r>
                <a:endParaRPr kumimoji="0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Google Shape;249;p26"/>
              <p:cNvSpPr/>
              <p:nvPr/>
            </p:nvSpPr>
            <p:spPr>
              <a:xfrm>
                <a:off x="2347920" y="2232198"/>
                <a:ext cx="1460517" cy="524104"/>
              </a:xfrm>
              <a:custGeom>
                <a:avLst/>
                <a:gdLst/>
                <a:ahLst/>
                <a:cxnLst/>
                <a:rect l="l" t="t" r="r" b="b"/>
                <a:pathLst>
                  <a:path w="3628613" h="517634" extrusionOk="0">
                    <a:moveTo>
                      <a:pt x="0" y="51763"/>
                    </a:moveTo>
                    <a:cubicBezTo>
                      <a:pt x="0" y="23175"/>
                      <a:pt x="23175" y="0"/>
                      <a:pt x="51763" y="0"/>
                    </a:cubicBezTo>
                    <a:lnTo>
                      <a:pt x="3576850" y="0"/>
                    </a:lnTo>
                    <a:cubicBezTo>
                      <a:pt x="3605438" y="0"/>
                      <a:pt x="3628613" y="23175"/>
                      <a:pt x="3628613" y="51763"/>
                    </a:cubicBezTo>
                    <a:lnTo>
                      <a:pt x="3628613" y="465871"/>
                    </a:lnTo>
                    <a:cubicBezTo>
                      <a:pt x="3628613" y="494459"/>
                      <a:pt x="3605438" y="517634"/>
                      <a:pt x="3576850" y="517634"/>
                    </a:cubicBezTo>
                    <a:lnTo>
                      <a:pt x="51763" y="517634"/>
                    </a:lnTo>
                    <a:cubicBezTo>
                      <a:pt x="23175" y="517634"/>
                      <a:pt x="0" y="494459"/>
                      <a:pt x="0" y="465871"/>
                    </a:cubicBezTo>
                    <a:lnTo>
                      <a:pt x="0" y="51763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50000">
                    <a:srgbClr val="FFFFFF"/>
                  </a:gs>
                  <a:gs pos="100000">
                    <a:srgbClr val="FFFFFF"/>
                  </a:gs>
                </a:gsLst>
                <a:lin ang="5400012" scaled="0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57050" tIns="57050" rIns="57050" bIns="5705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Propagation Policy</a:t>
                </a:r>
                <a:endParaRPr kumimoji="0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71" name="Google Shape;250;p26"/>
              <p:cNvCxnSpPr/>
              <p:nvPr/>
            </p:nvCxnSpPr>
            <p:spPr>
              <a:xfrm rot="-5400000" flipH="1">
                <a:off x="3618805" y="2701864"/>
                <a:ext cx="1068600" cy="699900"/>
              </a:xfrm>
              <a:prstGeom prst="bentConnector3">
                <a:avLst>
                  <a:gd name="adj1" fmla="val 276"/>
                </a:avLst>
              </a:prstGeom>
              <a:noFill/>
              <a:ln w="12700" cap="flat" cmpd="sng">
                <a:solidFill>
                  <a:srgbClr val="15B0E8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2" name="Google Shape;251;p26"/>
              <p:cNvSpPr/>
              <p:nvPr/>
            </p:nvSpPr>
            <p:spPr>
              <a:xfrm>
                <a:off x="5951025" y="2232198"/>
                <a:ext cx="1460517" cy="524104"/>
              </a:xfrm>
              <a:custGeom>
                <a:avLst/>
                <a:gdLst/>
                <a:ahLst/>
                <a:cxnLst/>
                <a:rect l="l" t="t" r="r" b="b"/>
                <a:pathLst>
                  <a:path w="3628613" h="517634" extrusionOk="0">
                    <a:moveTo>
                      <a:pt x="0" y="51763"/>
                    </a:moveTo>
                    <a:cubicBezTo>
                      <a:pt x="0" y="23175"/>
                      <a:pt x="23175" y="0"/>
                      <a:pt x="51763" y="0"/>
                    </a:cubicBezTo>
                    <a:lnTo>
                      <a:pt x="3576850" y="0"/>
                    </a:lnTo>
                    <a:cubicBezTo>
                      <a:pt x="3605438" y="0"/>
                      <a:pt x="3628613" y="23175"/>
                      <a:pt x="3628613" y="51763"/>
                    </a:cubicBezTo>
                    <a:lnTo>
                      <a:pt x="3628613" y="465871"/>
                    </a:lnTo>
                    <a:cubicBezTo>
                      <a:pt x="3628613" y="494459"/>
                      <a:pt x="3605438" y="517634"/>
                      <a:pt x="3576850" y="517634"/>
                    </a:cubicBezTo>
                    <a:lnTo>
                      <a:pt x="51763" y="517634"/>
                    </a:lnTo>
                    <a:cubicBezTo>
                      <a:pt x="23175" y="517634"/>
                      <a:pt x="0" y="494459"/>
                      <a:pt x="0" y="465871"/>
                    </a:cubicBezTo>
                    <a:lnTo>
                      <a:pt x="0" y="51763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50000">
                    <a:srgbClr val="FFFFFF"/>
                  </a:gs>
                  <a:gs pos="100000">
                    <a:srgbClr val="FFFFFF"/>
                  </a:gs>
                </a:gsLst>
                <a:lin ang="5400012" scaled="0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57050" tIns="57050" rIns="57050" bIns="5705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Override Policy</a:t>
                </a:r>
                <a:endParaRPr kumimoji="0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44" name="Google Shape;252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34276" y="2008581"/>
              <a:ext cx="286494" cy="3852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253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43737" y="2008581"/>
              <a:ext cx="286494" cy="3852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254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9196" y="3366048"/>
              <a:ext cx="286494" cy="38528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074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副标题 3"/>
          <p:cNvSpPr>
            <a:spLocks noGrp="1"/>
          </p:cNvSpPr>
          <p:nvPr>
            <p:ph type="title"/>
          </p:nvPr>
        </p:nvSpPr>
        <p:spPr>
          <a:xfrm>
            <a:off x="736600" y="365125"/>
            <a:ext cx="10731500" cy="1087827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零改造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—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使用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K8s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原生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API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部署一个多集群应用</a:t>
            </a:r>
          </a:p>
        </p:txBody>
      </p:sp>
      <p:sp>
        <p:nvSpPr>
          <p:cNvPr id="83" name="Google Shape;268;p28"/>
          <p:cNvSpPr/>
          <p:nvPr/>
        </p:nvSpPr>
        <p:spPr>
          <a:xfrm>
            <a:off x="727075" y="1841500"/>
            <a:ext cx="4527096" cy="332105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40" tIns="45720" rIns="91440" bIns="45720" anchor="ctr" anchorCtr="0">
            <a:noAutofit/>
          </a:bodyPr>
          <a:lstStyle/>
          <a:p>
            <a:pPr marL="360000" defTabSz="914400">
              <a:buClr>
                <a:srgbClr val="000000"/>
              </a:buClr>
              <a:buFont typeface="Arial"/>
              <a:buNone/>
              <a:defRPr/>
            </a:pP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apiVersion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: policy.karmada.io/v1alpha1</a:t>
            </a:r>
            <a:b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kind: 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PropagationPolicy</a:t>
            </a:r>
            <a:b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metadata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:</a:t>
            </a:r>
            <a:b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  </a:t>
            </a: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name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: </a:t>
            </a:r>
            <a:r>
              <a:rPr lang="en-US" altLang="zh-CN" sz="1200" kern="0" dirty="0">
                <a:solidFill>
                  <a:srgbClr val="F8F8F2"/>
                </a:solidFill>
                <a:cs typeface="+mn-ea"/>
                <a:sym typeface="+mn-lt"/>
              </a:rPr>
              <a:t>multi-zone-replication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/>
            </a:r>
            <a:b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spec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:</a:t>
            </a:r>
            <a:b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  </a:t>
            </a: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resourceSelectors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:</a:t>
            </a:r>
            <a:b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    - </a:t>
            </a: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apiVersion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: apps/v1</a:t>
            </a:r>
            <a:b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      kind</a:t>
            </a:r>
            <a:r>
              <a:rPr lang="en-US" sz="1200" kern="0" dirty="0">
                <a:solidFill>
                  <a:srgbClr val="FFFFFF"/>
                </a:solidFill>
                <a:cs typeface="+mn-ea"/>
                <a:sym typeface="+mn-lt"/>
              </a:rPr>
              <a:t>: 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Deployment</a:t>
            </a:r>
            <a:b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      </a:t>
            </a:r>
            <a:r>
              <a:rPr lang="en-US" altLang="zh-CN" sz="1200" kern="0" dirty="0">
                <a:solidFill>
                  <a:srgbClr val="FFC000"/>
                </a:solidFill>
                <a:cs typeface="+mn-ea"/>
                <a:sym typeface="+mn-lt"/>
              </a:rPr>
              <a:t>labelSelector</a:t>
            </a:r>
            <a:r>
              <a:rPr lang="en-US" altLang="zh-CN" sz="1200" kern="0" dirty="0">
                <a:solidFill>
                  <a:srgbClr val="FFFFFF"/>
                </a:solidFill>
                <a:cs typeface="+mn-ea"/>
                <a:sym typeface="+mn-lt"/>
              </a:rPr>
              <a:t>:</a:t>
            </a:r>
          </a:p>
          <a:p>
            <a:pPr marL="360000" defTabSz="914400">
              <a:buClr>
                <a:srgbClr val="000000"/>
              </a:buClr>
              <a:defRPr/>
            </a:pPr>
            <a:r>
              <a:rPr lang="en-US" altLang="zh-CN" sz="1200" kern="0" dirty="0">
                <a:solidFill>
                  <a:srgbClr val="F8F8F2"/>
                </a:solidFill>
                <a:cs typeface="+mn-ea"/>
                <a:sym typeface="+mn-lt"/>
              </a:rPr>
              <a:t>        </a:t>
            </a:r>
            <a:r>
              <a:rPr lang="en-US" altLang="zh-CN" sz="1200" kern="0" dirty="0">
                <a:solidFill>
                  <a:srgbClr val="FFC000"/>
                </a:solidFill>
                <a:cs typeface="+mn-ea"/>
                <a:sym typeface="+mn-lt"/>
              </a:rPr>
              <a:t>matchLabels</a:t>
            </a:r>
            <a:r>
              <a:rPr lang="en-US" altLang="zh-CN" sz="1200" kern="0" dirty="0">
                <a:solidFill>
                  <a:srgbClr val="FFFFFF"/>
                </a:solidFill>
                <a:cs typeface="+mn-ea"/>
                <a:sym typeface="+mn-lt"/>
              </a:rPr>
              <a:t>:</a:t>
            </a:r>
          </a:p>
          <a:p>
            <a:pPr marL="360000" defTabSz="914400">
              <a:buClr>
                <a:srgbClr val="000000"/>
              </a:buClr>
              <a:defRPr/>
            </a:pPr>
            <a:r>
              <a:rPr lang="en-US" altLang="zh-CN" sz="1200" kern="0" dirty="0">
                <a:solidFill>
                  <a:srgbClr val="FFC000"/>
                </a:solidFill>
                <a:cs typeface="+mn-ea"/>
                <a:sym typeface="+mn-lt"/>
              </a:rPr>
              <a:t>          ha-mode</a:t>
            </a:r>
            <a:r>
              <a:rPr lang="en-US" altLang="zh-CN" sz="1200" kern="0" dirty="0">
                <a:solidFill>
                  <a:srgbClr val="FFFFFF"/>
                </a:solidFill>
                <a:cs typeface="+mn-ea"/>
                <a:sym typeface="+mn-lt"/>
              </a:rPr>
              <a:t>:</a:t>
            </a:r>
            <a:r>
              <a:rPr lang="en-US" altLang="zh-CN" sz="1200" kern="0" dirty="0">
                <a:solidFill>
                  <a:srgbClr val="FFC000"/>
                </a:solidFill>
                <a:cs typeface="+mn-ea"/>
                <a:sym typeface="+mn-lt"/>
              </a:rPr>
              <a:t> </a:t>
            </a:r>
            <a:r>
              <a:rPr lang="en-US" altLang="zh-CN" sz="1200" kern="0" dirty="0">
                <a:solidFill>
                  <a:srgbClr val="F8F8F2"/>
                </a:solidFill>
                <a:cs typeface="+mn-ea"/>
                <a:sym typeface="+mn-lt"/>
              </a:rPr>
              <a:t>multi-zone-replication</a:t>
            </a:r>
            <a:r>
              <a:rPr lang="en-US" sz="1200" kern="0" dirty="0">
                <a:solidFill>
                  <a:srgbClr val="84D0A2"/>
                </a:solidFill>
                <a:cs typeface="+mn-ea"/>
                <a:sym typeface="+mn-lt"/>
              </a:rPr>
              <a:t/>
            </a:r>
            <a:br>
              <a:rPr lang="en-US" sz="1200" kern="0" dirty="0">
                <a:solidFill>
                  <a:srgbClr val="84D0A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  placement</a:t>
            </a:r>
            <a:r>
              <a:rPr lang="en-US" sz="1200" kern="0" dirty="0">
                <a:solidFill>
                  <a:srgbClr val="FFFFFF"/>
                </a:solidFill>
                <a:cs typeface="+mn-ea"/>
                <a:sym typeface="+mn-lt"/>
              </a:rPr>
              <a:t>:</a:t>
            </a:r>
            <a:r>
              <a:rPr lang="en-US" sz="1200" kern="0" dirty="0">
                <a:solidFill>
                  <a:srgbClr val="84D0A2"/>
                </a:solidFill>
                <a:cs typeface="+mn-ea"/>
                <a:sym typeface="+mn-lt"/>
              </a:rPr>
              <a:t/>
            </a:r>
            <a:br>
              <a:rPr lang="en-US" sz="1200" kern="0" dirty="0">
                <a:solidFill>
                  <a:srgbClr val="84D0A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    spreadConstraints</a:t>
            </a:r>
            <a:r>
              <a:rPr lang="en-US" sz="1200" kern="0" dirty="0">
                <a:solidFill>
                  <a:srgbClr val="FFFFFF"/>
                </a:solidFill>
                <a:cs typeface="+mn-ea"/>
                <a:sym typeface="+mn-lt"/>
              </a:rPr>
              <a:t>: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/>
            </a:r>
            <a:b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      - </a:t>
            </a:r>
            <a:r>
              <a:rPr lang="en-US" sz="1200" kern="0" dirty="0" err="1">
                <a:solidFill>
                  <a:srgbClr val="FFC000"/>
                </a:solidFill>
                <a:cs typeface="+mn-ea"/>
                <a:sym typeface="+mn-lt"/>
              </a:rPr>
              <a:t>spreadByField</a:t>
            </a:r>
            <a:r>
              <a:rPr lang="en-US" sz="1200" kern="0" dirty="0">
                <a:solidFill>
                  <a:srgbClr val="FFFFFF"/>
                </a:solidFill>
                <a:cs typeface="+mn-ea"/>
                <a:sym typeface="+mn-lt"/>
              </a:rPr>
              <a:t>: 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zone</a:t>
            </a:r>
            <a:b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        </a:t>
            </a:r>
            <a:r>
              <a:rPr lang="en-US" sz="1200" kern="0" dirty="0" err="1">
                <a:solidFill>
                  <a:srgbClr val="FFC000"/>
                </a:solidFill>
                <a:cs typeface="+mn-ea"/>
                <a:sym typeface="+mn-lt"/>
              </a:rPr>
              <a:t>maxGroups</a:t>
            </a: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: 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3</a:t>
            </a:r>
            <a:b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        </a:t>
            </a:r>
            <a:r>
              <a:rPr lang="en-US" sz="1200" kern="0" dirty="0" err="1">
                <a:solidFill>
                  <a:srgbClr val="FFC000"/>
                </a:solidFill>
                <a:cs typeface="+mn-ea"/>
                <a:sym typeface="+mn-lt"/>
              </a:rPr>
              <a:t>min</a:t>
            </a:r>
            <a:r>
              <a:rPr lang="en-US" altLang="zh-CN" sz="1200" kern="0" dirty="0" err="1">
                <a:solidFill>
                  <a:srgbClr val="FFC000"/>
                </a:solidFill>
                <a:cs typeface="+mn-ea"/>
                <a:sym typeface="+mn-lt"/>
              </a:rPr>
              <a:t>Groups</a:t>
            </a: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: 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3</a:t>
            </a:r>
            <a:endParaRPr sz="12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4" name="Google Shape;261;p27"/>
          <p:cNvSpPr/>
          <p:nvPr/>
        </p:nvSpPr>
        <p:spPr>
          <a:xfrm>
            <a:off x="6103527" y="1435100"/>
            <a:ext cx="5366161" cy="400685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40" tIns="45720" rIns="91440" bIns="45720" anchor="ctr" anchorCtr="0">
            <a:noAutofit/>
          </a:bodyPr>
          <a:lstStyle/>
          <a:p>
            <a:pPr marL="360000" defTabSz="914400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apiVersion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: apps/v1</a:t>
            </a:r>
            <a:b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kind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: Deployment</a:t>
            </a:r>
            <a:b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metadata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:</a:t>
            </a:r>
          </a:p>
          <a:p>
            <a:pPr marL="360000" defTabSz="91440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CN" sz="1200" kern="0" dirty="0">
                <a:solidFill>
                  <a:srgbClr val="F92672"/>
                </a:solidFill>
                <a:cs typeface="+mn-ea"/>
                <a:sym typeface="+mn-lt"/>
              </a:rPr>
              <a:t> </a:t>
            </a:r>
            <a:r>
              <a:rPr lang="en-US" altLang="zh-CN" sz="1200" kern="0" dirty="0">
                <a:solidFill>
                  <a:srgbClr val="FFC000"/>
                </a:solidFill>
                <a:cs typeface="+mn-ea"/>
                <a:sym typeface="+mn-lt"/>
              </a:rPr>
              <a:t> name</a:t>
            </a:r>
            <a:r>
              <a:rPr lang="en-US" altLang="zh-CN" sz="1200" kern="0" dirty="0">
                <a:solidFill>
                  <a:srgbClr val="F8F8F2"/>
                </a:solidFill>
                <a:cs typeface="+mn-ea"/>
                <a:sym typeface="+mn-lt"/>
              </a:rPr>
              <a:t>: nginx-deployment</a:t>
            </a:r>
            <a:br>
              <a:rPr lang="en-US" altLang="zh-CN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  </a:t>
            </a: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app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: </a:t>
            </a:r>
            <a:r>
              <a:rPr lang="en-US" altLang="zh-CN" sz="1200" kern="0" dirty="0">
                <a:solidFill>
                  <a:srgbClr val="F8F8F2"/>
                </a:solidFill>
                <a:cs typeface="+mn-ea"/>
                <a:sym typeface="+mn-lt"/>
              </a:rPr>
              <a:t>nginx</a:t>
            </a:r>
          </a:p>
          <a:p>
            <a:pPr marL="360000" defTabSz="91440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  </a:t>
            </a:r>
            <a:r>
              <a:rPr lang="en-US" altLang="zh-CN" sz="1200" kern="0" dirty="0">
                <a:solidFill>
                  <a:srgbClr val="FFC000"/>
                </a:solidFill>
                <a:cs typeface="+mn-ea"/>
                <a:sym typeface="+mn-lt"/>
              </a:rPr>
              <a:t>ha-mode</a:t>
            </a:r>
            <a:r>
              <a:rPr lang="en-US" altLang="zh-CN" sz="1200" kern="0" dirty="0">
                <a:solidFill>
                  <a:srgbClr val="F8F8F2"/>
                </a:solidFill>
                <a:cs typeface="+mn-ea"/>
                <a:sym typeface="+mn-lt"/>
              </a:rPr>
              <a:t>: multi-zone-replication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/>
            </a:r>
            <a:b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spec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:</a:t>
            </a:r>
            <a:b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  </a:t>
            </a: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replicas: 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3</a:t>
            </a:r>
            <a:b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 </a:t>
            </a: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 selector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:</a:t>
            </a:r>
            <a:b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    </a:t>
            </a: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matchLabels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:</a:t>
            </a:r>
            <a:b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      app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: </a:t>
            </a:r>
            <a:r>
              <a:rPr lang="en-US" altLang="zh-CN" sz="1200" kern="0" dirty="0">
                <a:solidFill>
                  <a:srgbClr val="F8F8F2"/>
                </a:solidFill>
                <a:cs typeface="+mn-ea"/>
                <a:sym typeface="+mn-lt"/>
              </a:rPr>
              <a:t>nginx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/>
            </a:r>
            <a:b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 </a:t>
            </a: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 template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:</a:t>
            </a:r>
            <a:b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    </a:t>
            </a: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metadata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:</a:t>
            </a:r>
            <a:b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     </a:t>
            </a: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 labels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:</a:t>
            </a:r>
            <a:b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       </a:t>
            </a: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 app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: </a:t>
            </a:r>
            <a:r>
              <a:rPr lang="en-US" altLang="zh-CN" sz="1200" kern="0" dirty="0">
                <a:solidFill>
                  <a:srgbClr val="F8F8F2"/>
                </a:solidFill>
                <a:cs typeface="+mn-ea"/>
                <a:sym typeface="+mn-lt"/>
              </a:rPr>
              <a:t>nginx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/>
            </a:r>
            <a:b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    </a:t>
            </a: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spec</a:t>
            </a:r>
            <a:r>
              <a:rPr lang="en-US" sz="1200" kern="0" dirty="0">
                <a:solidFill>
                  <a:srgbClr val="FFFFFF"/>
                </a:solidFill>
                <a:cs typeface="+mn-ea"/>
                <a:sym typeface="+mn-lt"/>
              </a:rPr>
              <a:t>:</a:t>
            </a: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/>
            </a:r>
            <a:b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      containers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:</a:t>
            </a:r>
            <a:b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        - </a:t>
            </a: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name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: nginx</a:t>
            </a:r>
            <a:b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          </a:t>
            </a:r>
            <a:r>
              <a:rPr lang="en-US" sz="1200" kern="0" dirty="0">
                <a:solidFill>
                  <a:srgbClr val="FFC000"/>
                </a:solidFill>
                <a:cs typeface="+mn-ea"/>
                <a:sym typeface="+mn-lt"/>
              </a:rPr>
              <a:t>image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: nginx</a:t>
            </a:r>
            <a:endParaRPr lang="zh-CN" altLang="zh-CN" sz="1200" kern="1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360000" defTabSz="91440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CN" sz="1200" kern="0" dirty="0">
                <a:solidFill>
                  <a:srgbClr val="BBBBBB"/>
                </a:solidFill>
                <a:cs typeface="+mn-ea"/>
                <a:sym typeface="+mn-lt"/>
              </a:rPr>
              <a:t>       </a:t>
            </a:r>
            <a:r>
              <a:rPr lang="en-US" altLang="zh-CN" sz="1200" kern="0" dirty="0">
                <a:solidFill>
                  <a:srgbClr val="FFC000"/>
                </a:solidFill>
                <a:cs typeface="+mn-ea"/>
                <a:sym typeface="+mn-lt"/>
              </a:rPr>
              <a:t> ports</a:t>
            </a:r>
            <a:r>
              <a:rPr lang="en-US" altLang="zh-CN" sz="1200" kern="0" dirty="0">
                <a:solidFill>
                  <a:srgbClr val="F8F8F2"/>
                </a:solidFill>
                <a:cs typeface="+mn-ea"/>
                <a:sym typeface="+mn-lt"/>
              </a:rPr>
              <a:t>:</a:t>
            </a:r>
            <a:endParaRPr lang="zh-CN" altLang="zh-CN" sz="1200" kern="0" dirty="0">
              <a:solidFill>
                <a:srgbClr val="F8F8F2"/>
              </a:solidFill>
              <a:cs typeface="+mn-ea"/>
              <a:sym typeface="+mn-lt"/>
            </a:endParaRPr>
          </a:p>
          <a:p>
            <a:pPr marL="360000" defTabSz="91440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CN" sz="1200" kern="0" dirty="0">
                <a:solidFill>
                  <a:srgbClr val="F8F8F2"/>
                </a:solidFill>
                <a:cs typeface="+mn-ea"/>
                <a:sym typeface="+mn-lt"/>
              </a:rPr>
              <a:t>        - </a:t>
            </a:r>
            <a:r>
              <a:rPr lang="en-US" altLang="zh-CN" sz="1200" kern="0" dirty="0" err="1">
                <a:solidFill>
                  <a:srgbClr val="FFC000"/>
                </a:solidFill>
                <a:cs typeface="+mn-ea"/>
                <a:sym typeface="+mn-lt"/>
              </a:rPr>
              <a:t>containerPort</a:t>
            </a:r>
            <a:r>
              <a:rPr lang="en-US" altLang="zh-CN" sz="1200" kern="0" dirty="0">
                <a:solidFill>
                  <a:srgbClr val="FFC000"/>
                </a:solidFill>
                <a:cs typeface="+mn-ea"/>
                <a:sym typeface="+mn-lt"/>
              </a:rPr>
              <a:t>: </a:t>
            </a:r>
            <a:r>
              <a:rPr lang="en-US" altLang="zh-CN" sz="1200" kern="0" dirty="0">
                <a:solidFill>
                  <a:srgbClr val="F8F8F2"/>
                </a:solidFill>
                <a:cs typeface="+mn-ea"/>
                <a:sym typeface="+mn-lt"/>
              </a:rPr>
              <a:t>80</a:t>
            </a:r>
            <a:r>
              <a:rPr lang="en-US" sz="1200" kern="0" dirty="0">
                <a:solidFill>
                  <a:srgbClr val="F8F8F2"/>
                </a:solidFill>
                <a:cs typeface="+mn-ea"/>
                <a:sym typeface="+mn-lt"/>
              </a:rPr>
              <a:t> </a:t>
            </a:r>
            <a:endParaRPr sz="1200" kern="0" dirty="0">
              <a:solidFill>
                <a:srgbClr val="F8F8F2"/>
              </a:solidFill>
              <a:cs typeface="+mn-ea"/>
              <a:sym typeface="+mn-lt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103527" y="5497036"/>
            <a:ext cx="5745157" cy="70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373" defTabSz="914477" hangingPunct="0">
              <a:lnSpc>
                <a:spcPct val="150000"/>
              </a:lnSpc>
              <a:buClr>
                <a:srgbClr val="415463"/>
              </a:buClr>
              <a:buSzPts val="1400"/>
            </a:pPr>
            <a:r>
              <a:rPr lang="zh-CN" altLang="en-US" sz="1400" kern="0" dirty="0">
                <a:solidFill>
                  <a:srgbClr val="1D1D1A"/>
                </a:solidFill>
                <a:cs typeface="+mn-ea"/>
                <a:sym typeface="+mn-lt"/>
              </a:rPr>
              <a:t>使用标准的</a:t>
            </a:r>
            <a:r>
              <a:rPr lang="en-US" altLang="zh-CN" sz="1400" kern="0" dirty="0">
                <a:solidFill>
                  <a:srgbClr val="1D1D1A"/>
                </a:solidFill>
                <a:cs typeface="+mn-ea"/>
                <a:sym typeface="+mn-lt"/>
              </a:rPr>
              <a:t>K8s</a:t>
            </a:r>
            <a:r>
              <a:rPr lang="zh-CN" altLang="en-US" sz="1400" kern="0" dirty="0">
                <a:solidFill>
                  <a:srgbClr val="1D1D1A"/>
                </a:solidFill>
                <a:cs typeface="+mn-ea"/>
                <a:sym typeface="+mn-lt"/>
              </a:rPr>
              <a:t> </a:t>
            </a:r>
            <a:r>
              <a:rPr lang="en-US" altLang="zh-CN" sz="1400" kern="0" dirty="0">
                <a:solidFill>
                  <a:srgbClr val="1D1D1A"/>
                </a:solidFill>
                <a:cs typeface="+mn-ea"/>
                <a:sym typeface="+mn-lt"/>
              </a:rPr>
              <a:t>API</a:t>
            </a:r>
            <a:r>
              <a:rPr lang="zh-CN" altLang="en-US" sz="1400" kern="0" dirty="0">
                <a:solidFill>
                  <a:srgbClr val="1D1D1A"/>
                </a:solidFill>
                <a:cs typeface="+mn-ea"/>
                <a:sym typeface="+mn-lt"/>
              </a:rPr>
              <a:t>定义部署应用</a:t>
            </a:r>
            <a:endParaRPr lang="en-US" altLang="zh-CN" sz="1400" kern="0" dirty="0">
              <a:solidFill>
                <a:srgbClr val="1D1D1A"/>
              </a:solidFill>
              <a:cs typeface="+mn-ea"/>
              <a:sym typeface="+mn-lt"/>
            </a:endParaRPr>
          </a:p>
          <a:p>
            <a:pPr marL="12373" defTabSz="914477" hangingPunct="0">
              <a:lnSpc>
                <a:spcPct val="150000"/>
              </a:lnSpc>
              <a:buClr>
                <a:srgbClr val="415463"/>
              </a:buClr>
              <a:buSzPts val="1400"/>
            </a:pPr>
            <a:r>
              <a:rPr lang="en-US" altLang="zh-CN" sz="1400" kern="0" dirty="0">
                <a:solidFill>
                  <a:srgbClr val="1D1D1A"/>
                </a:solidFill>
                <a:cs typeface="+mn-ea"/>
                <a:sym typeface="+mn-lt"/>
              </a:rPr>
              <a:t>kubectl create -f nginx-</a:t>
            </a:r>
            <a:r>
              <a:rPr lang="en-US" altLang="zh-CN" sz="1400" kern="0" dirty="0" err="1">
                <a:solidFill>
                  <a:srgbClr val="1D1D1A"/>
                </a:solidFill>
                <a:cs typeface="+mn-ea"/>
                <a:sym typeface="+mn-lt"/>
              </a:rPr>
              <a:t>deployment.yaml</a:t>
            </a:r>
            <a:endParaRPr lang="en-US" altLang="zh-CN" sz="1400" kern="0" dirty="0">
              <a:solidFill>
                <a:srgbClr val="1D1D1A"/>
              </a:solidFill>
              <a:cs typeface="+mn-ea"/>
              <a:sym typeface="+mn-lt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727074" y="5400451"/>
            <a:ext cx="4850765" cy="381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373" defTabSz="914477" hangingPunct="0">
              <a:lnSpc>
                <a:spcPct val="150000"/>
              </a:lnSpc>
              <a:buClr>
                <a:srgbClr val="415463"/>
              </a:buClr>
              <a:buSzPts val="1400"/>
            </a:pPr>
            <a:r>
              <a:rPr lang="zh-CN" altLang="en-US" sz="1400" kern="0" dirty="0">
                <a:solidFill>
                  <a:srgbClr val="1D1D1A"/>
                </a:solidFill>
                <a:cs typeface="+mn-ea"/>
                <a:sym typeface="+mn-lt"/>
              </a:rPr>
              <a:t>示例策略：为所有</a:t>
            </a:r>
            <a:r>
              <a:rPr lang="en-US" altLang="zh-CN" sz="1400" kern="0" dirty="0">
                <a:solidFill>
                  <a:srgbClr val="1D1D1A"/>
                </a:solidFill>
                <a:cs typeface="+mn-ea"/>
                <a:sym typeface="+mn-lt"/>
              </a:rPr>
              <a:t>deployment</a:t>
            </a:r>
            <a:r>
              <a:rPr lang="zh-CN" altLang="en-US" sz="1400" kern="0" dirty="0">
                <a:solidFill>
                  <a:srgbClr val="1D1D1A"/>
                </a:solidFill>
                <a:cs typeface="+mn-ea"/>
                <a:sym typeface="+mn-lt"/>
              </a:rPr>
              <a:t>配置多</a:t>
            </a:r>
            <a:r>
              <a:rPr lang="en-US" altLang="zh-CN" sz="1400" kern="0" dirty="0">
                <a:solidFill>
                  <a:srgbClr val="1D1D1A"/>
                </a:solidFill>
                <a:cs typeface="+mn-ea"/>
                <a:sym typeface="+mn-lt"/>
              </a:rPr>
              <a:t>AZ</a:t>
            </a:r>
            <a:r>
              <a:rPr lang="zh-CN" altLang="en-US" sz="1400" kern="0" dirty="0">
                <a:solidFill>
                  <a:srgbClr val="1D1D1A"/>
                </a:solidFill>
                <a:cs typeface="+mn-ea"/>
                <a:sym typeface="+mn-lt"/>
              </a:rPr>
              <a:t>的</a:t>
            </a:r>
            <a:r>
              <a:rPr lang="en-US" altLang="zh-CN" sz="1400" kern="0" dirty="0">
                <a:solidFill>
                  <a:srgbClr val="1D1D1A"/>
                </a:solidFill>
                <a:cs typeface="+mn-ea"/>
                <a:sym typeface="+mn-lt"/>
              </a:rPr>
              <a:t>HA</a:t>
            </a:r>
            <a:r>
              <a:rPr lang="zh-CN" altLang="en-US" sz="1400" kern="0" dirty="0">
                <a:solidFill>
                  <a:srgbClr val="1D1D1A"/>
                </a:solidFill>
                <a:cs typeface="+mn-ea"/>
                <a:sym typeface="+mn-lt"/>
              </a:rPr>
              <a:t>部署方案</a:t>
            </a:r>
            <a:endParaRPr lang="en-US" altLang="zh-CN" sz="1400" kern="0" dirty="0">
              <a:solidFill>
                <a:srgbClr val="1D1D1A"/>
              </a:solidFill>
              <a:cs typeface="+mn-ea"/>
              <a:sym typeface="+mn-lt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="" xmlns:a16="http://schemas.microsoft.com/office/drawing/2014/main" id="{F1D5BC89-31CB-4DCC-BB5B-E4C5B49893E9}"/>
              </a:ext>
            </a:extLst>
          </p:cNvPr>
          <p:cNvSpPr txBox="1"/>
          <p:nvPr/>
        </p:nvSpPr>
        <p:spPr>
          <a:xfrm rot="19794900">
            <a:off x="8772528" y="3761855"/>
            <a:ext cx="2298386" cy="503600"/>
          </a:xfrm>
          <a:prstGeom prst="rect">
            <a:avLst/>
          </a:prstGeom>
          <a:solidFill>
            <a:srgbClr val="FFFFFF"/>
          </a:solidFill>
          <a:ln>
            <a:solidFill>
              <a:srgbClr val="666666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914477" hangingPunct="0">
              <a:defRPr/>
            </a:pPr>
            <a:r>
              <a:rPr kumimoji="1" lang="zh-CN" altLang="en-US" kern="0" dirty="0" smtClean="0">
                <a:solidFill>
                  <a:sysClr val="windowText" lastClr="000000"/>
                </a:solidFill>
                <a:cs typeface="+mn-ea"/>
                <a:sym typeface="+mn-lt"/>
              </a:rPr>
              <a:t>原生的单集群</a:t>
            </a:r>
            <a:r>
              <a:rPr kumimoji="1" lang="en-US" altLang="zh-CN" kern="0" dirty="0" smtClean="0">
                <a:solidFill>
                  <a:sysClr val="windowText" lastClr="000000"/>
                </a:solidFill>
                <a:cs typeface="+mn-ea"/>
                <a:sym typeface="+mn-lt"/>
              </a:rPr>
              <a:t>API</a:t>
            </a:r>
            <a:endParaRPr kumimoji="1" lang="zh-CN" altLang="en-US" kern="0" dirty="0" smtClea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="" xmlns:a16="http://schemas.microsoft.com/office/drawing/2014/main" id="{126F6CAF-0E12-4283-965F-13D1DE6E85F8}"/>
              </a:ext>
            </a:extLst>
          </p:cNvPr>
          <p:cNvSpPr txBox="1"/>
          <p:nvPr/>
        </p:nvSpPr>
        <p:spPr>
          <a:xfrm>
            <a:off x="728890" y="1415982"/>
            <a:ext cx="4527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77" hangingPunct="0"/>
            <a:r>
              <a:rPr kumimoji="1" lang="zh-CN" altLang="en-US" kern="0" dirty="0">
                <a:solidFill>
                  <a:srgbClr val="000000"/>
                </a:solidFill>
                <a:cs typeface="+mn-ea"/>
                <a:sym typeface="+mn-lt"/>
              </a:rPr>
              <a:t>可复用的分发策略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4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副标题 3"/>
          <p:cNvSpPr>
            <a:spLocks noGrp="1"/>
          </p:cNvSpPr>
          <p:nvPr>
            <p:ph type="title"/>
          </p:nvPr>
        </p:nvSpPr>
        <p:spPr>
          <a:xfrm>
            <a:off x="736600" y="365125"/>
            <a:ext cx="10731500" cy="1087827"/>
          </a:xfrm>
        </p:spPr>
        <p:txBody>
          <a:bodyPr>
            <a:normAutofit/>
          </a:bodyPr>
          <a:lstStyle/>
          <a:p>
            <a:pPr lvl="0"/>
            <a:r>
              <a:rPr lang="en-US" altLang="zh-CN" sz="3600" dirty="0">
                <a:latin typeface="+mn-lt"/>
                <a:ea typeface="+mn-ea"/>
                <a:cs typeface="+mn-ea"/>
                <a:sym typeface="+mn-lt"/>
              </a:rPr>
              <a:t>Propagation Policy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: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可重用的应用多集群调度策略</a:t>
            </a:r>
            <a:endParaRPr lang="zh-CN" altLang="en-US" sz="3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Google Shape;267;p28"/>
          <p:cNvSpPr txBox="1">
            <a:spLocks/>
          </p:cNvSpPr>
          <p:nvPr/>
        </p:nvSpPr>
        <p:spPr>
          <a:xfrm>
            <a:off x="6430770" y="1435100"/>
            <a:ext cx="5356200" cy="46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46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5463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11086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299"/>
              <a:buFont typeface="Arial"/>
              <a:buChar char="•"/>
              <a:defRPr sz="12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086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299"/>
              <a:buFont typeface="Arial"/>
              <a:buChar char="•"/>
              <a:defRPr sz="12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086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299"/>
              <a:buFont typeface="Arial"/>
              <a:buChar char="•"/>
              <a:defRPr sz="12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086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299"/>
              <a:buFont typeface="Arial"/>
              <a:buChar char="•"/>
              <a:defRPr sz="12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7063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2338"/>
              <a:buFont typeface="Arial"/>
              <a:buChar char="•"/>
              <a:defRPr sz="23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7063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2338"/>
              <a:buFont typeface="Arial"/>
              <a:buChar char="•"/>
              <a:defRPr sz="23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7063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2338"/>
              <a:buFont typeface="Arial"/>
              <a:buChar char="•"/>
              <a:defRPr sz="23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7063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2338"/>
              <a:buFont typeface="Arial"/>
              <a:buChar char="•"/>
              <a:defRPr sz="23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373" indent="0" defTabSz="914400">
              <a:buClr>
                <a:srgbClr val="C00000"/>
              </a:buClr>
              <a:buSzPts val="1100"/>
            </a:pPr>
            <a:r>
              <a:rPr lang="en-US" altLang="zh-CN" i="1" kern="0" dirty="0" err="1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resourceSelector</a:t>
            </a:r>
            <a:endParaRPr lang="en-US" altLang="zh-CN" i="1" kern="0" dirty="0" smtClean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96862" indent="-285750" defTabSz="914400">
              <a:spcBef>
                <a:spcPts val="600"/>
              </a:spcBef>
              <a:buSzPts val="1100"/>
              <a:buFont typeface="Arial"/>
              <a:buChar char="•"/>
            </a:pPr>
            <a:r>
              <a:rPr lang="zh-CN" altLang="en-US" kern="0" dirty="0" smtClean="0">
                <a:latin typeface="+mn-lt"/>
                <a:ea typeface="+mn-ea"/>
                <a:cs typeface="+mn-ea"/>
                <a:sym typeface="+mn-lt"/>
              </a:rPr>
              <a:t>支持关联多种资源类型</a:t>
            </a:r>
            <a:endParaRPr lang="en-US" altLang="zh-CN" kern="0" dirty="0" smtClean="0">
              <a:latin typeface="+mn-lt"/>
              <a:ea typeface="+mn-ea"/>
              <a:cs typeface="+mn-ea"/>
              <a:sym typeface="+mn-lt"/>
            </a:endParaRPr>
          </a:p>
          <a:p>
            <a:pPr marL="296862" indent="-285750" defTabSz="914400">
              <a:spcBef>
                <a:spcPts val="600"/>
              </a:spcBef>
              <a:buSzPts val="1100"/>
              <a:buFont typeface="Arial"/>
              <a:buChar char="•"/>
            </a:pPr>
            <a:r>
              <a:rPr lang="zh-CN" altLang="en-US" kern="0" dirty="0" smtClean="0">
                <a:latin typeface="+mn-lt"/>
                <a:ea typeface="+mn-ea"/>
                <a:cs typeface="+mn-ea"/>
                <a:sym typeface="+mn-lt"/>
              </a:rPr>
              <a:t>支持使用 </a:t>
            </a:r>
            <a:r>
              <a:rPr lang="en-US" altLang="zh-CN" i="1" kern="0" dirty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name</a:t>
            </a:r>
            <a:r>
              <a:rPr lang="en-US" altLang="zh-CN" kern="0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kern="0" dirty="0" smtClean="0">
                <a:latin typeface="+mn-lt"/>
                <a:ea typeface="+mn-ea"/>
                <a:cs typeface="+mn-ea"/>
                <a:sym typeface="+mn-lt"/>
              </a:rPr>
              <a:t>或 </a:t>
            </a:r>
            <a:r>
              <a:rPr lang="en-US" altLang="zh-CN" i="1" kern="0" dirty="0" err="1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labelSelector</a:t>
            </a:r>
            <a:r>
              <a:rPr lang="en-US" altLang="zh-CN" kern="0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kern="0" dirty="0" smtClean="0">
                <a:latin typeface="+mn-lt"/>
                <a:ea typeface="+mn-ea"/>
                <a:cs typeface="+mn-ea"/>
                <a:sym typeface="+mn-lt"/>
              </a:rPr>
              <a:t>进行对象筛选</a:t>
            </a:r>
            <a:endParaRPr lang="en-US" altLang="zh-CN" kern="0" dirty="0" smtClean="0">
              <a:latin typeface="+mn-lt"/>
              <a:ea typeface="+mn-ea"/>
              <a:cs typeface="+mn-ea"/>
              <a:sym typeface="+mn-lt"/>
            </a:endParaRPr>
          </a:p>
          <a:p>
            <a:pPr marL="296862" indent="-215900" defTabSz="914400">
              <a:spcBef>
                <a:spcPts val="600"/>
              </a:spcBef>
              <a:buSzPts val="1100"/>
            </a:pPr>
            <a:endParaRPr lang="en-US" altLang="zh-CN" kern="0" dirty="0" smtClean="0">
              <a:latin typeface="+mn-lt"/>
              <a:ea typeface="+mn-ea"/>
              <a:cs typeface="+mn-ea"/>
              <a:sym typeface="+mn-lt"/>
            </a:endParaRPr>
          </a:p>
          <a:p>
            <a:pPr marL="11112" indent="0" defTabSz="914400">
              <a:spcBef>
                <a:spcPts val="600"/>
              </a:spcBef>
              <a:buClr>
                <a:srgbClr val="C00000"/>
              </a:buClr>
              <a:buSzPts val="1100"/>
            </a:pPr>
            <a:r>
              <a:rPr lang="en-US" altLang="zh-CN" i="1" kern="0" dirty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placement</a:t>
            </a:r>
            <a:endParaRPr lang="en-US" altLang="zh-CN" kern="0" dirty="0" smtClean="0">
              <a:latin typeface="+mn-lt"/>
              <a:ea typeface="+mn-ea"/>
              <a:cs typeface="+mn-ea"/>
              <a:sym typeface="+mn-lt"/>
            </a:endParaRPr>
          </a:p>
          <a:p>
            <a:pPr marL="296862" indent="-285750" defTabSz="914400">
              <a:spcBef>
                <a:spcPts val="600"/>
              </a:spcBef>
              <a:buClr>
                <a:srgbClr val="C00000"/>
              </a:buClr>
              <a:buSzPts val="1100"/>
              <a:buFont typeface="Arial"/>
              <a:buChar char="•"/>
            </a:pPr>
            <a:r>
              <a:rPr lang="en-US" altLang="zh-CN" i="1" kern="0" dirty="0" err="1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clusterAffinity</a:t>
            </a:r>
            <a:r>
              <a:rPr lang="en-US" altLang="zh-CN" kern="0" dirty="0" smtClean="0">
                <a:latin typeface="+mn-lt"/>
                <a:ea typeface="+mn-ea"/>
                <a:cs typeface="+mn-ea"/>
                <a:sym typeface="+mn-lt"/>
              </a:rPr>
              <a:t>:</a:t>
            </a:r>
          </a:p>
          <a:p>
            <a:pPr marL="810340" lvl="1" indent="-285750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1100"/>
            </a:pPr>
            <a:r>
              <a:rPr lang="zh-CN" altLang="en-US" sz="1400" kern="0" dirty="0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定义倾向调度的目标集群</a:t>
            </a:r>
            <a:endParaRPr lang="en-US" altLang="zh-CN" sz="1400" kern="0" dirty="0" smtClean="0">
              <a:solidFill>
                <a:srgbClr val="415463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810340" lvl="1" indent="-285750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1100"/>
            </a:pPr>
            <a:r>
              <a:rPr lang="zh-CN" altLang="en-US" sz="1400" kern="0" dirty="0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支持通过</a:t>
            </a:r>
            <a:r>
              <a:rPr lang="en-US" altLang="zh-CN" sz="1400" kern="0" dirty="0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kern="0" dirty="0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name </a:t>
            </a:r>
            <a:r>
              <a:rPr lang="zh-CN" altLang="en-US" sz="1400" kern="0" dirty="0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或</a:t>
            </a:r>
            <a:r>
              <a:rPr lang="en-US" altLang="zh-CN" sz="1400" kern="0" dirty="0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kern="0" dirty="0" err="1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labelselector</a:t>
            </a:r>
            <a:r>
              <a:rPr lang="en-US" altLang="zh-CN" sz="1400" kern="0" dirty="0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400" kern="0" dirty="0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筛选</a:t>
            </a:r>
            <a:endParaRPr lang="en-US" altLang="zh-CN" sz="1400" kern="0" dirty="0" smtClean="0">
              <a:solidFill>
                <a:srgbClr val="415463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96862" indent="-285750" defTabSz="914400">
              <a:spcBef>
                <a:spcPts val="600"/>
              </a:spcBef>
              <a:buClr>
                <a:srgbClr val="C00000"/>
              </a:buClr>
              <a:buSzPts val="1100"/>
              <a:buFont typeface="Arial"/>
              <a:buChar char="•"/>
            </a:pPr>
            <a:r>
              <a:rPr lang="en-US" altLang="zh-CN" i="1" kern="0" dirty="0" err="1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clusterTolerations</a:t>
            </a:r>
            <a:r>
              <a:rPr lang="en-US" altLang="zh-CN" kern="0" dirty="0" smtClean="0">
                <a:latin typeface="+mn-lt"/>
                <a:ea typeface="+mn-ea"/>
                <a:cs typeface="+mn-ea"/>
                <a:sym typeface="+mn-lt"/>
              </a:rPr>
              <a:t>:</a:t>
            </a:r>
          </a:p>
          <a:p>
            <a:pPr marL="810340" lvl="1" indent="-285750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1100"/>
            </a:pPr>
            <a:r>
              <a:rPr lang="zh-CN" altLang="en-US" sz="1400" kern="0" dirty="0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类似单集群中</a:t>
            </a:r>
            <a:r>
              <a:rPr lang="en-US" altLang="zh-CN" sz="1400" kern="0" dirty="0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Pod</a:t>
            </a:r>
            <a:r>
              <a:rPr lang="zh-CN" altLang="en-US" sz="1400" kern="0" dirty="0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kern="0" dirty="0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tolerations</a:t>
            </a:r>
            <a:r>
              <a:rPr lang="zh-CN" altLang="en-US" sz="1400" kern="0" dirty="0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和 </a:t>
            </a:r>
            <a:r>
              <a:rPr lang="en-US" altLang="zh-CN" sz="1400" kern="0" dirty="0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node taints</a:t>
            </a:r>
          </a:p>
          <a:p>
            <a:pPr marL="296862" indent="-285750" defTabSz="914400">
              <a:spcBef>
                <a:spcPts val="600"/>
              </a:spcBef>
              <a:buClr>
                <a:srgbClr val="C00000"/>
              </a:buClr>
              <a:buSzPts val="1100"/>
              <a:buFont typeface="Arial"/>
              <a:buChar char="•"/>
            </a:pPr>
            <a:r>
              <a:rPr lang="en-US" altLang="zh-CN" i="1" kern="0" dirty="0" err="1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spreadConstraints</a:t>
            </a:r>
            <a:r>
              <a:rPr lang="en-US" altLang="zh-CN" kern="0" dirty="0" smtClean="0">
                <a:latin typeface="+mn-lt"/>
                <a:ea typeface="+mn-ea"/>
                <a:cs typeface="+mn-ea"/>
                <a:sym typeface="+mn-lt"/>
              </a:rPr>
              <a:t>: </a:t>
            </a:r>
          </a:p>
          <a:p>
            <a:pPr marL="810340" lvl="1" indent="-285750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1100"/>
            </a:pPr>
            <a:r>
              <a:rPr lang="zh-CN" altLang="en-US" sz="1400" kern="0" dirty="0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定义应用分发的</a:t>
            </a:r>
            <a:r>
              <a:rPr lang="en-US" altLang="zh-CN" sz="1400" kern="0" dirty="0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HA</a:t>
            </a:r>
            <a:r>
              <a:rPr lang="zh-CN" altLang="en-US" sz="1400" kern="0" dirty="0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策略</a:t>
            </a:r>
            <a:endParaRPr lang="en-US" altLang="zh-CN" sz="1400" kern="0" dirty="0" smtClean="0">
              <a:solidFill>
                <a:srgbClr val="415463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810340" lvl="1" indent="-285750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1100"/>
            </a:pPr>
            <a:r>
              <a:rPr lang="zh-CN" altLang="en-US" sz="1400" kern="0" dirty="0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支持对集群动态分组：按</a:t>
            </a:r>
            <a:r>
              <a:rPr lang="en-US" altLang="zh-CN" sz="1400" kern="0" dirty="0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Region</a:t>
            </a:r>
            <a:r>
              <a:rPr lang="zh-CN" altLang="en-US" sz="1400" kern="0" dirty="0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1400" kern="0" dirty="0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AZ</a:t>
            </a:r>
            <a:r>
              <a:rPr lang="zh-CN" altLang="en-US" sz="1400" kern="0" dirty="0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、特性</a:t>
            </a:r>
            <a:r>
              <a:rPr lang="en-US" altLang="zh-CN" sz="1400" kern="0" dirty="0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label</a:t>
            </a:r>
            <a:r>
              <a:rPr lang="zh-CN" altLang="en-US" sz="1400" kern="0" dirty="0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分组，实现不同层级的</a:t>
            </a:r>
            <a:r>
              <a:rPr lang="en-US" altLang="zh-CN" sz="1400" kern="0" dirty="0" smtClean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HA</a:t>
            </a:r>
            <a:endParaRPr lang="en-US" altLang="zh-CN" sz="1400" kern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Google Shape;268;p28"/>
          <p:cNvSpPr/>
          <p:nvPr/>
        </p:nvSpPr>
        <p:spPr>
          <a:xfrm>
            <a:off x="736600" y="1495425"/>
            <a:ext cx="5382895" cy="4695825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apiVersion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: policy.karmada.io/v1alpha1</a:t>
            </a:r>
            <a:b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kind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: PropagationPolicy</a:t>
            </a:r>
            <a:b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metadata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b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name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: example-policy</a:t>
            </a:r>
            <a:b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spec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b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 resourceSelectors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b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    -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apiVersion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: apps/v1</a:t>
            </a:r>
            <a:b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kind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: Deployment</a:t>
            </a:r>
            <a:b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name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: deployment-1</a:t>
            </a:r>
            <a:b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labelSelector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:        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84D0A2"/>
                </a:solidFill>
                <a:effectLst/>
                <a:uLnTx/>
                <a:uFillTx/>
                <a:cs typeface="+mn-ea"/>
                <a:sym typeface="+mn-lt"/>
              </a:rPr>
              <a:t> # standard labelSelector</a:t>
            </a:r>
            <a:b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84D0A2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propagateDependensies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: false</a:t>
            </a:r>
            <a:b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placement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b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clusterAffinity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b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clusterNames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b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        - cluster1</a:t>
            </a:r>
            <a:b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        - cluster3</a:t>
            </a:r>
            <a:b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clusterTolerations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:      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84D0A2"/>
                </a:solidFill>
                <a:effectLst/>
                <a:uLnTx/>
                <a:uFillTx/>
                <a:cs typeface="+mn-ea"/>
                <a:sym typeface="+mn-lt"/>
              </a:rPr>
              <a:t># like pod tolerations</a:t>
            </a:r>
            <a:b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84D0A2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spreadConstraints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b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      -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spreadByLabel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: failuredomain.kubernetes.io/zone</a:t>
            </a:r>
            <a:b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maxGroups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: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/>
            </a:r>
            <a:b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minGroups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: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/>
            </a:r>
            <a:b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schedulerName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8F8F2"/>
                </a:solidFill>
                <a:effectLst/>
                <a:uLnTx/>
                <a:uFillTx/>
                <a:cs typeface="+mn-ea"/>
                <a:sym typeface="+mn-lt"/>
              </a:rPr>
              <a:t>: default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5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副标题 3"/>
          <p:cNvSpPr>
            <a:spLocks noGrp="1"/>
          </p:cNvSpPr>
          <p:nvPr>
            <p:ph type="title"/>
          </p:nvPr>
        </p:nvSpPr>
        <p:spPr>
          <a:xfrm>
            <a:off x="736600" y="365125"/>
            <a:ext cx="10731500" cy="1087827"/>
          </a:xfrm>
        </p:spPr>
        <p:txBody>
          <a:bodyPr>
            <a:normAutofit/>
          </a:bodyPr>
          <a:lstStyle/>
          <a:p>
            <a:pPr lvl="0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Override Policy: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跨集群可重用的差异化配置策略</a:t>
            </a:r>
          </a:p>
        </p:txBody>
      </p:sp>
      <p:sp>
        <p:nvSpPr>
          <p:cNvPr id="11" name="Google Shape;267;p28"/>
          <p:cNvSpPr txBox="1">
            <a:spLocks/>
          </p:cNvSpPr>
          <p:nvPr/>
        </p:nvSpPr>
        <p:spPr>
          <a:xfrm>
            <a:off x="6430770" y="1435100"/>
            <a:ext cx="5356200" cy="46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46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5463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11086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299"/>
              <a:buFont typeface="Arial"/>
              <a:buChar char="•"/>
              <a:defRPr sz="12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086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299"/>
              <a:buFont typeface="Arial"/>
              <a:buChar char="•"/>
              <a:defRPr sz="12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086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299"/>
              <a:buFont typeface="Arial"/>
              <a:buChar char="•"/>
              <a:defRPr sz="12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086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299"/>
              <a:buFont typeface="Arial"/>
              <a:buChar char="•"/>
              <a:defRPr sz="12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7063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2338"/>
              <a:buFont typeface="Arial"/>
              <a:buChar char="•"/>
              <a:defRPr sz="23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7063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2338"/>
              <a:buFont typeface="Arial"/>
              <a:buChar char="•"/>
              <a:defRPr sz="23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7063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2338"/>
              <a:buFont typeface="Arial"/>
              <a:buChar char="•"/>
              <a:defRPr sz="23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7063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2338"/>
              <a:buFont typeface="Arial"/>
              <a:buChar char="•"/>
              <a:defRPr sz="23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373" indent="0" defTabSz="914400">
              <a:buClr>
                <a:srgbClr val="C00000"/>
              </a:buClr>
              <a:buSzPts val="1100"/>
            </a:pPr>
            <a:r>
              <a:rPr lang="en-US" altLang="zh-CN" i="1" kern="0" dirty="0" err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resourceSelector</a:t>
            </a:r>
            <a:endParaRPr lang="en-US" altLang="zh-CN" i="1" kern="0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96862" indent="-285750" defTabSz="914400">
              <a:spcBef>
                <a:spcPts val="600"/>
              </a:spcBef>
              <a:buSzPts val="1100"/>
              <a:buFont typeface="Arial"/>
              <a:buChar char="•"/>
            </a:pPr>
            <a:r>
              <a:rPr lang="zh-CN" altLang="en-US" kern="0" dirty="0">
                <a:latin typeface="+mn-lt"/>
                <a:ea typeface="+mn-ea"/>
                <a:cs typeface="+mn-ea"/>
                <a:sym typeface="+mn-lt"/>
              </a:rPr>
              <a:t>支持使用 </a:t>
            </a:r>
            <a:r>
              <a:rPr lang="en-US" altLang="zh-CN" i="1" kern="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name</a:t>
            </a:r>
            <a:r>
              <a:rPr lang="en-US" altLang="zh-CN" kern="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kern="0" dirty="0">
                <a:latin typeface="+mn-lt"/>
                <a:ea typeface="+mn-ea"/>
                <a:cs typeface="+mn-ea"/>
                <a:sym typeface="+mn-lt"/>
              </a:rPr>
              <a:t>或 </a:t>
            </a:r>
            <a:r>
              <a:rPr lang="en-US" altLang="zh-CN" i="1" kern="0" dirty="0" err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labelSelector</a:t>
            </a:r>
            <a:r>
              <a:rPr lang="en-US" altLang="zh-CN" kern="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kern="0" dirty="0">
                <a:latin typeface="+mn-lt"/>
                <a:ea typeface="+mn-ea"/>
                <a:cs typeface="+mn-ea"/>
                <a:sym typeface="+mn-lt"/>
              </a:rPr>
              <a:t>进行对象筛选</a:t>
            </a:r>
            <a:endParaRPr lang="en-US" altLang="zh-CN" kern="0" dirty="0">
              <a:latin typeface="+mn-lt"/>
              <a:ea typeface="+mn-ea"/>
              <a:cs typeface="+mn-ea"/>
              <a:sym typeface="+mn-lt"/>
            </a:endParaRPr>
          </a:p>
          <a:p>
            <a:pPr marL="296862" indent="-215900" defTabSz="914400">
              <a:spcBef>
                <a:spcPts val="600"/>
              </a:spcBef>
              <a:buSzPts val="1100"/>
            </a:pPr>
            <a:endParaRPr lang="en-US" altLang="zh-CN" kern="0" dirty="0">
              <a:latin typeface="+mn-lt"/>
              <a:ea typeface="+mn-ea"/>
              <a:cs typeface="+mn-ea"/>
              <a:sym typeface="+mn-lt"/>
            </a:endParaRPr>
          </a:p>
          <a:p>
            <a:pPr marL="11112" indent="0" defTabSz="914400">
              <a:spcBef>
                <a:spcPts val="600"/>
              </a:spcBef>
              <a:buClr>
                <a:srgbClr val="C00000"/>
              </a:buClr>
              <a:buSzPts val="1100"/>
            </a:pPr>
            <a:r>
              <a:rPr lang="en-US" altLang="zh-CN" i="1" kern="0" dirty="0" err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overriders</a:t>
            </a:r>
            <a:endParaRPr lang="en-US" altLang="zh-CN" kern="0" dirty="0">
              <a:latin typeface="+mn-lt"/>
              <a:ea typeface="+mn-ea"/>
              <a:cs typeface="+mn-ea"/>
              <a:sym typeface="+mn-lt"/>
            </a:endParaRPr>
          </a:p>
          <a:p>
            <a:pPr marL="296862" indent="-285750" defTabSz="914400">
              <a:spcBef>
                <a:spcPts val="600"/>
              </a:spcBef>
              <a:buSzPts val="1100"/>
              <a:buFont typeface="Arial"/>
              <a:buChar char="•"/>
            </a:pPr>
            <a:r>
              <a:rPr lang="zh-CN" altLang="en-US" kern="0" dirty="0">
                <a:latin typeface="+mn-lt"/>
                <a:ea typeface="+mn-ea"/>
                <a:cs typeface="+mn-ea"/>
                <a:sym typeface="+mn-lt"/>
              </a:rPr>
              <a:t>支持多种</a:t>
            </a:r>
            <a:r>
              <a:rPr lang="en-US" altLang="zh-CN" kern="0" dirty="0">
                <a:latin typeface="+mn-lt"/>
                <a:ea typeface="+mn-ea"/>
                <a:cs typeface="+mn-ea"/>
                <a:sym typeface="+mn-lt"/>
              </a:rPr>
              <a:t>override</a:t>
            </a:r>
            <a:r>
              <a:rPr lang="zh-CN" altLang="en-US" kern="0" dirty="0">
                <a:latin typeface="+mn-lt"/>
                <a:ea typeface="+mn-ea"/>
                <a:cs typeface="+mn-ea"/>
                <a:sym typeface="+mn-lt"/>
              </a:rPr>
              <a:t>插件类型</a:t>
            </a:r>
            <a:endParaRPr lang="en-US" altLang="zh-CN" kern="0" dirty="0">
              <a:latin typeface="+mn-lt"/>
              <a:ea typeface="+mn-ea"/>
              <a:cs typeface="+mn-ea"/>
              <a:sym typeface="+mn-lt"/>
            </a:endParaRPr>
          </a:p>
          <a:p>
            <a:pPr marL="296862" indent="-285750" defTabSz="914400">
              <a:spcBef>
                <a:spcPts val="600"/>
              </a:spcBef>
              <a:buClr>
                <a:srgbClr val="C00000"/>
              </a:buClr>
              <a:buSzPts val="1100"/>
              <a:buFont typeface="Arial"/>
              <a:buChar char="•"/>
            </a:pPr>
            <a:r>
              <a:rPr lang="en-US" altLang="zh-CN" i="1" kern="0" dirty="0" err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plainTextOverrider</a:t>
            </a:r>
            <a:r>
              <a:rPr lang="en-US" altLang="zh-CN" kern="0" dirty="0">
                <a:latin typeface="+mn-lt"/>
                <a:ea typeface="+mn-ea"/>
                <a:cs typeface="+mn-ea"/>
                <a:sym typeface="+mn-lt"/>
              </a:rPr>
              <a:t> :</a:t>
            </a:r>
          </a:p>
          <a:p>
            <a:pPr marL="810340" lvl="1" indent="-285750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1100"/>
            </a:pPr>
            <a:r>
              <a:rPr lang="zh-CN" altLang="en-US" sz="1400" kern="0" dirty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基础插件，纯文本操作替换</a:t>
            </a:r>
            <a:endParaRPr lang="en-US" altLang="zh-CN" sz="1400" i="1" kern="0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96862" indent="-285750" defTabSz="914400">
              <a:spcBef>
                <a:spcPts val="600"/>
              </a:spcBef>
              <a:buClr>
                <a:srgbClr val="C00000"/>
              </a:buClr>
              <a:buSzPts val="1100"/>
              <a:buFont typeface="Arial"/>
              <a:buChar char="•"/>
            </a:pPr>
            <a:r>
              <a:rPr lang="en-US" altLang="zh-CN" i="1" kern="0" dirty="0" err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imageOverrider</a:t>
            </a:r>
            <a:r>
              <a:rPr lang="en-US" altLang="zh-CN" kern="0" dirty="0">
                <a:latin typeface="+mn-lt"/>
                <a:ea typeface="+mn-ea"/>
                <a:cs typeface="+mn-ea"/>
                <a:sym typeface="+mn-lt"/>
              </a:rPr>
              <a:t>:</a:t>
            </a:r>
          </a:p>
          <a:p>
            <a:pPr marL="810340" lvl="1" indent="-285750" defTabSz="9144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1100"/>
            </a:pPr>
            <a:r>
              <a:rPr lang="zh-CN" altLang="en-US" sz="1400" kern="0" dirty="0">
                <a:solidFill>
                  <a:srgbClr val="415463"/>
                </a:solidFill>
                <a:latin typeface="+mn-lt"/>
                <a:ea typeface="+mn-ea"/>
                <a:cs typeface="+mn-ea"/>
                <a:sym typeface="+mn-lt"/>
              </a:rPr>
              <a:t>针对容器镜像的差异化配置插件</a:t>
            </a:r>
            <a:endParaRPr lang="en-US" altLang="zh-CN" sz="1400" kern="0" dirty="0">
              <a:solidFill>
                <a:srgbClr val="41546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Google Shape;268;p28"/>
          <p:cNvSpPr/>
          <p:nvPr/>
        </p:nvSpPr>
        <p:spPr>
          <a:xfrm>
            <a:off x="736600" y="1495425"/>
            <a:ext cx="5382895" cy="4695825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/>
          <a:p>
            <a:pPr marL="266700" lvl="0" defTabSz="914400">
              <a:buClr>
                <a:srgbClr val="000000"/>
              </a:buClr>
              <a:defRPr/>
            </a:pPr>
            <a:r>
              <a:rPr lang="en-US" altLang="zh-CN" sz="1400" kern="0" dirty="0" err="1">
                <a:solidFill>
                  <a:srgbClr val="FFC000"/>
                </a:solidFill>
                <a:cs typeface="+mn-ea"/>
                <a:sym typeface="+mn-lt"/>
              </a:rPr>
              <a:t>apiVersion</a:t>
            </a: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: policy.karmada.io/v1alpha1</a:t>
            </a:r>
            <a:endParaRPr lang="en-US" altLang="zh-CN" sz="1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66700" lvl="0" defTabSz="914400">
              <a:buClr>
                <a:srgbClr val="000000"/>
              </a:buClr>
              <a:defRPr/>
            </a:pPr>
            <a:r>
              <a:rPr lang="en-US" altLang="zh-CN" sz="1400" kern="0" dirty="0">
                <a:solidFill>
                  <a:srgbClr val="FFC000"/>
                </a:solidFill>
                <a:cs typeface="+mn-ea"/>
                <a:sym typeface="+mn-lt"/>
              </a:rPr>
              <a:t>kind</a:t>
            </a: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: </a:t>
            </a:r>
            <a:r>
              <a:rPr lang="en-US" altLang="zh-CN" sz="1400" kern="0" dirty="0" err="1">
                <a:solidFill>
                  <a:srgbClr val="F8F8F2"/>
                </a:solidFill>
                <a:cs typeface="+mn-ea"/>
                <a:sym typeface="+mn-lt"/>
              </a:rPr>
              <a:t>OverridePolicy</a:t>
            </a:r>
            <a:endParaRPr lang="en-US" altLang="zh-CN" sz="1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66700" lvl="0" defTabSz="914400">
              <a:buClr>
                <a:srgbClr val="000000"/>
              </a:buClr>
              <a:defRPr/>
            </a:pPr>
            <a:r>
              <a:rPr lang="en-US" altLang="zh-CN" sz="1400" kern="0" dirty="0">
                <a:solidFill>
                  <a:srgbClr val="FFC000"/>
                </a:solidFill>
                <a:cs typeface="+mn-ea"/>
                <a:sym typeface="+mn-lt"/>
              </a:rPr>
              <a:t>metadata</a:t>
            </a: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:</a:t>
            </a:r>
            <a:endParaRPr lang="en-US" altLang="zh-CN" sz="1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66700" lvl="0" defTabSz="914400">
              <a:buClr>
                <a:srgbClr val="000000"/>
              </a:buClr>
              <a:defRPr/>
            </a:pP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  </a:t>
            </a:r>
            <a:r>
              <a:rPr lang="en-US" altLang="zh-CN" sz="1400" kern="0" dirty="0">
                <a:solidFill>
                  <a:srgbClr val="FFC000"/>
                </a:solidFill>
                <a:cs typeface="+mn-ea"/>
                <a:sym typeface="+mn-lt"/>
              </a:rPr>
              <a:t>name</a:t>
            </a: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: example-override</a:t>
            </a:r>
            <a:endParaRPr lang="en-US" altLang="zh-CN" sz="1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66700" lvl="0" defTabSz="914400">
              <a:buClr>
                <a:srgbClr val="000000"/>
              </a:buClr>
              <a:defRPr/>
            </a:pP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  </a:t>
            </a:r>
            <a:r>
              <a:rPr lang="en-US" altLang="zh-CN" sz="1400" kern="0" dirty="0">
                <a:solidFill>
                  <a:srgbClr val="FFC000"/>
                </a:solidFill>
                <a:cs typeface="+mn-ea"/>
                <a:sym typeface="+mn-lt"/>
              </a:rPr>
              <a:t>namespace</a:t>
            </a: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: default</a:t>
            </a:r>
            <a:endParaRPr lang="en-US" altLang="zh-CN" sz="1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66700" lvl="0" defTabSz="914400">
              <a:buClr>
                <a:srgbClr val="000000"/>
              </a:buClr>
              <a:defRPr/>
            </a:pPr>
            <a:r>
              <a:rPr lang="en-US" altLang="zh-CN" sz="1400" kern="0" dirty="0">
                <a:solidFill>
                  <a:srgbClr val="FFC000"/>
                </a:solidFill>
                <a:cs typeface="+mn-ea"/>
                <a:sym typeface="+mn-lt"/>
              </a:rPr>
              <a:t>spec</a:t>
            </a: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:</a:t>
            </a:r>
            <a:endParaRPr lang="en-US" altLang="zh-CN" sz="1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66700" lvl="0" defTabSz="914400">
              <a:buClr>
                <a:srgbClr val="000000"/>
              </a:buClr>
              <a:defRPr/>
            </a:pP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  </a:t>
            </a:r>
            <a:r>
              <a:rPr lang="en-US" altLang="zh-CN" sz="1400" kern="0" dirty="0" err="1">
                <a:solidFill>
                  <a:srgbClr val="FFC000"/>
                </a:solidFill>
                <a:cs typeface="+mn-ea"/>
                <a:sym typeface="+mn-lt"/>
              </a:rPr>
              <a:t>resourceSelectors</a:t>
            </a: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:</a:t>
            </a:r>
            <a:endParaRPr lang="en-US" altLang="zh-CN" sz="1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66700" lvl="0" defTabSz="914400">
              <a:buClr>
                <a:srgbClr val="000000"/>
              </a:buClr>
              <a:defRPr/>
            </a:pP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    - </a:t>
            </a:r>
            <a:r>
              <a:rPr lang="en-US" altLang="zh-CN" sz="1400" kern="0" dirty="0" err="1">
                <a:solidFill>
                  <a:srgbClr val="FFC000"/>
                </a:solidFill>
                <a:cs typeface="+mn-ea"/>
                <a:sym typeface="+mn-lt"/>
              </a:rPr>
              <a:t>apiVersion</a:t>
            </a: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: apps/v1</a:t>
            </a:r>
            <a:endParaRPr lang="en-US" altLang="zh-CN" sz="1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66700" lvl="0" defTabSz="914400">
              <a:buClr>
                <a:srgbClr val="000000"/>
              </a:buClr>
              <a:defRPr/>
            </a:pP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      </a:t>
            </a:r>
            <a:r>
              <a:rPr lang="en-US" altLang="zh-CN" sz="1400" kern="0" dirty="0">
                <a:solidFill>
                  <a:srgbClr val="FFC000"/>
                </a:solidFill>
                <a:cs typeface="+mn-ea"/>
                <a:sym typeface="+mn-lt"/>
              </a:rPr>
              <a:t>kind</a:t>
            </a: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: Deployment</a:t>
            </a:r>
            <a:endParaRPr lang="en-US" altLang="zh-CN" sz="1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66700" lvl="0" defTabSz="914400">
              <a:buClr>
                <a:srgbClr val="000000"/>
              </a:buClr>
              <a:defRPr/>
            </a:pP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  </a:t>
            </a:r>
            <a:r>
              <a:rPr lang="en-US" altLang="zh-CN" sz="1400" kern="0" dirty="0" err="1">
                <a:solidFill>
                  <a:srgbClr val="FFC000"/>
                </a:solidFill>
                <a:cs typeface="+mn-ea"/>
                <a:sym typeface="+mn-lt"/>
              </a:rPr>
              <a:t>targetCluster</a:t>
            </a: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:</a:t>
            </a:r>
            <a:endParaRPr lang="en-US" altLang="zh-CN" sz="1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66700" lvl="0" defTabSz="914400">
              <a:buClr>
                <a:srgbClr val="000000"/>
              </a:buClr>
              <a:defRPr/>
            </a:pP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    </a:t>
            </a:r>
            <a:r>
              <a:rPr lang="en-US" altLang="zh-CN" sz="1400" kern="0" dirty="0" err="1">
                <a:solidFill>
                  <a:srgbClr val="FFC000"/>
                </a:solidFill>
                <a:cs typeface="+mn-ea"/>
                <a:sym typeface="+mn-lt"/>
              </a:rPr>
              <a:t>labelSelector</a:t>
            </a: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:</a:t>
            </a:r>
            <a:endParaRPr lang="en-US" altLang="zh-CN" sz="1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66700" lvl="0" defTabSz="914400">
              <a:buClr>
                <a:srgbClr val="000000"/>
              </a:buClr>
              <a:defRPr/>
            </a:pP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      </a:t>
            </a:r>
            <a:r>
              <a:rPr lang="en-US" altLang="zh-CN" sz="1400" kern="0" dirty="0" err="1">
                <a:solidFill>
                  <a:srgbClr val="FFC000"/>
                </a:solidFill>
                <a:cs typeface="+mn-ea"/>
                <a:sym typeface="+mn-lt"/>
              </a:rPr>
              <a:t>matchLabels</a:t>
            </a: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:</a:t>
            </a:r>
            <a:endParaRPr lang="en-US" altLang="zh-CN" sz="1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66700" lvl="0" defTabSz="914400">
              <a:buClr>
                <a:srgbClr val="000000"/>
              </a:buClr>
              <a:defRPr/>
            </a:pP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        </a:t>
            </a:r>
            <a:r>
              <a:rPr lang="en-US" altLang="zh-CN" sz="1400" kern="0" dirty="0">
                <a:solidFill>
                  <a:srgbClr val="FFC000"/>
                </a:solidFill>
                <a:cs typeface="+mn-ea"/>
                <a:sym typeface="+mn-lt"/>
              </a:rPr>
              <a:t>failuredomain.kubernetes.io/region</a:t>
            </a:r>
            <a:r>
              <a:rPr lang="en-US" altLang="zh-CN" sz="1400" kern="0" dirty="0">
                <a:solidFill>
                  <a:srgbClr val="FFFFFF"/>
                </a:solidFill>
                <a:cs typeface="+mn-ea"/>
                <a:sym typeface="+mn-lt"/>
              </a:rPr>
              <a:t>: dc1</a:t>
            </a:r>
          </a:p>
          <a:p>
            <a:pPr marL="266700" lvl="0" defTabSz="914400">
              <a:buClr>
                <a:srgbClr val="000000"/>
              </a:buClr>
              <a:defRPr/>
            </a:pP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  </a:t>
            </a:r>
            <a:r>
              <a:rPr lang="en-US" altLang="zh-CN" sz="1400" kern="0" dirty="0" err="1">
                <a:solidFill>
                  <a:srgbClr val="FFC000"/>
                </a:solidFill>
                <a:cs typeface="+mn-ea"/>
                <a:sym typeface="+mn-lt"/>
              </a:rPr>
              <a:t>overriders</a:t>
            </a: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:</a:t>
            </a:r>
            <a:endParaRPr lang="en-US" altLang="zh-CN" sz="1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66700" lvl="0" defTabSz="914400">
              <a:buClr>
                <a:srgbClr val="000000"/>
              </a:buClr>
              <a:defRPr/>
            </a:pP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    </a:t>
            </a:r>
            <a:r>
              <a:rPr lang="en-US" altLang="zh-CN" sz="1400" kern="0" dirty="0" err="1">
                <a:solidFill>
                  <a:srgbClr val="FFC000"/>
                </a:solidFill>
                <a:cs typeface="+mn-ea"/>
                <a:sym typeface="+mn-lt"/>
              </a:rPr>
              <a:t>imageOverrider</a:t>
            </a: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:</a:t>
            </a:r>
            <a:endParaRPr lang="en-US" altLang="zh-CN" sz="1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66700" lvl="0" defTabSz="914400">
              <a:buClr>
                <a:srgbClr val="000000"/>
              </a:buClr>
              <a:defRPr/>
            </a:pP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    - </a:t>
            </a:r>
            <a:r>
              <a:rPr lang="en-US" altLang="zh-CN" sz="1400" kern="0" dirty="0">
                <a:solidFill>
                  <a:srgbClr val="FFC000"/>
                </a:solidFill>
                <a:cs typeface="+mn-ea"/>
                <a:sym typeface="+mn-lt"/>
              </a:rPr>
              <a:t>component</a:t>
            </a: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: </a:t>
            </a:r>
            <a:r>
              <a:rPr lang="en-US" altLang="zh-CN" sz="1400" kern="0" dirty="0">
                <a:solidFill>
                  <a:srgbClr val="FFFFFF"/>
                </a:solidFill>
                <a:cs typeface="+mn-ea"/>
                <a:sym typeface="+mn-lt"/>
              </a:rPr>
              <a:t>prefix</a:t>
            </a:r>
          </a:p>
          <a:p>
            <a:pPr marL="266700" lvl="0" defTabSz="914400">
              <a:buClr>
                <a:srgbClr val="000000"/>
              </a:buClr>
              <a:defRPr/>
            </a:pP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      </a:t>
            </a:r>
            <a:r>
              <a:rPr lang="en-US" altLang="zh-CN" sz="1400" kern="0" dirty="0">
                <a:solidFill>
                  <a:srgbClr val="FFC000"/>
                </a:solidFill>
                <a:cs typeface="+mn-ea"/>
                <a:sym typeface="+mn-lt"/>
              </a:rPr>
              <a:t>operator</a:t>
            </a: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: </a:t>
            </a:r>
            <a:r>
              <a:rPr lang="en-US" altLang="zh-CN" sz="1400" kern="0" dirty="0">
                <a:solidFill>
                  <a:srgbClr val="FFFFFF"/>
                </a:solidFill>
                <a:cs typeface="+mn-ea"/>
                <a:sym typeface="+mn-lt"/>
              </a:rPr>
              <a:t>replace</a:t>
            </a:r>
          </a:p>
          <a:p>
            <a:pPr marL="266700" lvl="0" defTabSz="914400">
              <a:buClr>
                <a:srgbClr val="000000"/>
              </a:buClr>
              <a:defRPr/>
            </a:pP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      </a:t>
            </a:r>
            <a:r>
              <a:rPr lang="en-US" altLang="zh-CN" sz="1400" kern="0" dirty="0">
                <a:solidFill>
                  <a:srgbClr val="FFC000"/>
                </a:solidFill>
                <a:cs typeface="+mn-ea"/>
                <a:sym typeface="+mn-lt"/>
              </a:rPr>
              <a:t>value</a:t>
            </a:r>
            <a:r>
              <a:rPr lang="en-US" altLang="zh-CN" sz="1400" kern="0" dirty="0">
                <a:solidFill>
                  <a:srgbClr val="F8F8F2"/>
                </a:solidFill>
                <a:cs typeface="+mn-ea"/>
                <a:sym typeface="+mn-lt"/>
              </a:rPr>
              <a:t>: </a:t>
            </a:r>
            <a:r>
              <a:rPr lang="en-US" altLang="zh-CN" sz="1400" kern="0" dirty="0">
                <a:solidFill>
                  <a:srgbClr val="FFFFFF"/>
                </a:solidFill>
                <a:cs typeface="+mn-ea"/>
                <a:sym typeface="+mn-lt"/>
              </a:rPr>
              <a:t>"dc-1.registry.io"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2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副标题 3"/>
          <p:cNvSpPr>
            <a:spLocks noGrp="1"/>
          </p:cNvSpPr>
          <p:nvPr>
            <p:ph type="title"/>
          </p:nvPr>
        </p:nvSpPr>
        <p:spPr>
          <a:xfrm>
            <a:off x="736600" y="365125"/>
            <a:ext cx="10731500" cy="1087827"/>
          </a:xfrm>
        </p:spPr>
        <p:txBody>
          <a:bodyPr>
            <a:normAutofit/>
          </a:bodyPr>
          <a:lstStyle/>
          <a:p>
            <a:pPr lvl="0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Member Cluster API</a:t>
            </a:r>
            <a:r>
              <a:rPr lang="en-US" altLang="zh-CN" sz="2800" dirty="0">
                <a:latin typeface="+mn-lt"/>
                <a:ea typeface="+mn-ea"/>
                <a:cs typeface="+mn-ea"/>
                <a:sym typeface="+mn-lt"/>
              </a:rPr>
              <a:t>: </a:t>
            </a: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用户自助可查的资源池基本单元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Google Shape;267;p28"/>
          <p:cNvSpPr txBox="1">
            <a:spLocks/>
          </p:cNvSpPr>
          <p:nvPr/>
        </p:nvSpPr>
        <p:spPr>
          <a:xfrm>
            <a:off x="6430770" y="1435100"/>
            <a:ext cx="5356200" cy="46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46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5463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11086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299"/>
              <a:buFont typeface="Arial"/>
              <a:buChar char="•"/>
              <a:defRPr sz="12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086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299"/>
              <a:buFont typeface="Arial"/>
              <a:buChar char="•"/>
              <a:defRPr sz="12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086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299"/>
              <a:buFont typeface="Arial"/>
              <a:buChar char="•"/>
              <a:defRPr sz="12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086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299"/>
              <a:buFont typeface="Arial"/>
              <a:buChar char="•"/>
              <a:defRPr sz="12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7063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2338"/>
              <a:buFont typeface="Arial"/>
              <a:buChar char="•"/>
              <a:defRPr sz="23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7063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2338"/>
              <a:buFont typeface="Arial"/>
              <a:buChar char="•"/>
              <a:defRPr sz="23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7063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2338"/>
              <a:buFont typeface="Arial"/>
              <a:buChar char="•"/>
              <a:defRPr sz="23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7063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2338"/>
              <a:buFont typeface="Arial"/>
              <a:buChar char="•"/>
              <a:defRPr sz="23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373" lvl="0" indent="0" defTabSz="914400">
              <a:buClr>
                <a:srgbClr val="C00000"/>
              </a:buClr>
              <a:buSzPts val="1100"/>
            </a:pPr>
            <a:r>
              <a:rPr lang="en-US" altLang="zh-CN" i="1" kern="0" dirty="0" err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syncMode</a:t>
            </a:r>
            <a:endParaRPr lang="en-US" altLang="zh-CN" i="1" kern="0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96862" lvl="0" indent="-285750" defTabSz="914400">
              <a:spcBef>
                <a:spcPts val="600"/>
              </a:spcBef>
              <a:buSzPts val="1100"/>
              <a:buFont typeface="Arial"/>
              <a:buChar char="•"/>
            </a:pPr>
            <a:r>
              <a:rPr lang="zh-CN" altLang="en-US" kern="0" dirty="0">
                <a:latin typeface="+mn-lt"/>
                <a:ea typeface="+mn-ea"/>
                <a:cs typeface="+mn-ea"/>
                <a:sym typeface="+mn-lt"/>
              </a:rPr>
              <a:t>支持使用 </a:t>
            </a:r>
            <a:r>
              <a:rPr lang="en-US" altLang="zh-CN" i="1" kern="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Push </a:t>
            </a:r>
            <a:r>
              <a:rPr lang="zh-CN" altLang="en-US" kern="0" dirty="0">
                <a:latin typeface="+mn-lt"/>
                <a:ea typeface="+mn-ea"/>
                <a:cs typeface="+mn-ea"/>
                <a:sym typeface="+mn-lt"/>
              </a:rPr>
              <a:t>或 </a:t>
            </a:r>
            <a:r>
              <a:rPr lang="en-US" altLang="zh-CN" i="1" kern="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Pull </a:t>
            </a:r>
            <a:r>
              <a:rPr lang="zh-CN" altLang="en-US" kern="0" dirty="0">
                <a:latin typeface="+mn-lt"/>
                <a:ea typeface="+mn-ea"/>
                <a:cs typeface="+mn-ea"/>
                <a:sym typeface="+mn-lt"/>
              </a:rPr>
              <a:t>模式与集群进行同步</a:t>
            </a:r>
            <a:endParaRPr lang="en-US" altLang="zh-CN" kern="0" dirty="0">
              <a:latin typeface="+mn-lt"/>
              <a:ea typeface="+mn-ea"/>
              <a:cs typeface="+mn-ea"/>
              <a:sym typeface="+mn-lt"/>
            </a:endParaRPr>
          </a:p>
          <a:p>
            <a:pPr marL="296862" lvl="0" indent="-215900" defTabSz="914400">
              <a:spcBef>
                <a:spcPts val="600"/>
              </a:spcBef>
              <a:buSzPts val="1100"/>
            </a:pPr>
            <a:endParaRPr lang="en-US" altLang="zh-CN" kern="0" dirty="0">
              <a:latin typeface="+mn-lt"/>
              <a:ea typeface="+mn-ea"/>
              <a:cs typeface="+mn-ea"/>
              <a:sym typeface="+mn-lt"/>
            </a:endParaRPr>
          </a:p>
          <a:p>
            <a:pPr marL="11112" lvl="0" indent="0" defTabSz="914400">
              <a:spcBef>
                <a:spcPts val="600"/>
              </a:spcBef>
              <a:buClr>
                <a:srgbClr val="C00000"/>
              </a:buClr>
              <a:buSzPts val="1100"/>
            </a:pPr>
            <a:r>
              <a:rPr lang="en-US" altLang="zh-CN" i="1" kern="0" dirty="0" err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secretRef</a:t>
            </a:r>
            <a:endParaRPr lang="en-US" altLang="zh-CN" kern="0" dirty="0">
              <a:latin typeface="+mn-lt"/>
              <a:ea typeface="+mn-ea"/>
              <a:cs typeface="+mn-ea"/>
              <a:sym typeface="+mn-lt"/>
            </a:endParaRPr>
          </a:p>
          <a:p>
            <a:pPr marL="296862" lvl="0" indent="-285750" defTabSz="914400">
              <a:spcBef>
                <a:spcPts val="600"/>
              </a:spcBef>
              <a:buSzPts val="1100"/>
              <a:buFont typeface="Arial"/>
              <a:buChar char="•"/>
            </a:pPr>
            <a:r>
              <a:rPr lang="zh-CN" altLang="en-US" kern="0" dirty="0">
                <a:latin typeface="+mn-lt"/>
                <a:ea typeface="+mn-ea"/>
                <a:cs typeface="+mn-ea"/>
                <a:sym typeface="+mn-lt"/>
              </a:rPr>
              <a:t>分离</a:t>
            </a:r>
            <a:r>
              <a:rPr lang="en-US" altLang="zh-CN" i="1" kern="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Push</a:t>
            </a:r>
            <a:r>
              <a:rPr lang="zh-CN" altLang="en-US" kern="0" dirty="0">
                <a:latin typeface="+mn-lt"/>
                <a:ea typeface="+mn-ea"/>
                <a:cs typeface="+mn-ea"/>
                <a:sym typeface="+mn-lt"/>
              </a:rPr>
              <a:t>模式下集群访问凭据，便于开放 </a:t>
            </a:r>
            <a:r>
              <a:rPr lang="en-US" altLang="zh-CN" kern="0" dirty="0">
                <a:latin typeface="+mn-lt"/>
                <a:ea typeface="+mn-ea"/>
                <a:cs typeface="+mn-ea"/>
                <a:sym typeface="+mn-lt"/>
              </a:rPr>
              <a:t>clusters API </a:t>
            </a:r>
            <a:r>
              <a:rPr lang="zh-CN" altLang="en-US" kern="0" dirty="0">
                <a:latin typeface="+mn-lt"/>
                <a:ea typeface="+mn-ea"/>
                <a:cs typeface="+mn-ea"/>
                <a:sym typeface="+mn-lt"/>
              </a:rPr>
              <a:t>供用户自助查询</a:t>
            </a:r>
            <a:endParaRPr lang="en-US" altLang="zh-CN" kern="0" dirty="0">
              <a:latin typeface="+mn-lt"/>
              <a:ea typeface="+mn-ea"/>
              <a:cs typeface="+mn-ea"/>
              <a:sym typeface="+mn-lt"/>
            </a:endParaRPr>
          </a:p>
          <a:p>
            <a:pPr marL="296862" lvl="0" indent="-215900" defTabSz="914400">
              <a:spcBef>
                <a:spcPts val="600"/>
              </a:spcBef>
              <a:buSzPts val="1100"/>
            </a:pPr>
            <a:endParaRPr lang="en-US" altLang="zh-CN" kern="0" dirty="0">
              <a:latin typeface="+mn-lt"/>
              <a:ea typeface="+mn-ea"/>
              <a:cs typeface="+mn-ea"/>
              <a:sym typeface="+mn-lt"/>
            </a:endParaRPr>
          </a:p>
          <a:p>
            <a:pPr marL="11112" lvl="0" indent="0" defTabSz="914400">
              <a:spcBef>
                <a:spcPts val="600"/>
              </a:spcBef>
              <a:buClr>
                <a:srgbClr val="C00000"/>
              </a:buClr>
              <a:buSzPts val="1100"/>
            </a:pPr>
            <a:r>
              <a:rPr lang="en-US" altLang="zh-CN" i="1" kern="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taints</a:t>
            </a:r>
            <a:endParaRPr lang="en-US" altLang="zh-CN" kern="0" dirty="0">
              <a:latin typeface="+mn-lt"/>
              <a:ea typeface="+mn-ea"/>
              <a:cs typeface="+mn-ea"/>
              <a:sym typeface="+mn-lt"/>
            </a:endParaRPr>
          </a:p>
          <a:p>
            <a:pPr marL="296862" lvl="0" indent="-285750" defTabSz="914400">
              <a:spcBef>
                <a:spcPts val="600"/>
              </a:spcBef>
              <a:buSzPts val="1100"/>
              <a:buFont typeface="Arial"/>
              <a:buChar char="•"/>
            </a:pPr>
            <a:r>
              <a:rPr lang="zh-CN" altLang="en-US" kern="0" dirty="0">
                <a:latin typeface="+mn-lt"/>
                <a:ea typeface="+mn-ea"/>
                <a:cs typeface="+mn-ea"/>
                <a:sym typeface="+mn-lt"/>
              </a:rPr>
              <a:t>集群级别</a:t>
            </a:r>
            <a:r>
              <a:rPr lang="en-US" altLang="zh-CN" kern="0" dirty="0">
                <a:latin typeface="+mn-lt"/>
                <a:ea typeface="+mn-ea"/>
                <a:cs typeface="+mn-ea"/>
                <a:sym typeface="+mn-lt"/>
              </a:rPr>
              <a:t>taint - toleration</a:t>
            </a:r>
            <a:r>
              <a:rPr lang="zh-CN" altLang="en-US" kern="0" dirty="0">
                <a:latin typeface="+mn-lt"/>
                <a:ea typeface="+mn-ea"/>
                <a:cs typeface="+mn-ea"/>
                <a:sym typeface="+mn-lt"/>
              </a:rPr>
              <a:t>机制，支持集群级资源预留及驱逐</a:t>
            </a:r>
            <a:endParaRPr lang="en-US" altLang="zh-CN" kern="0" dirty="0">
              <a:latin typeface="+mn-lt"/>
              <a:ea typeface="+mn-ea"/>
              <a:cs typeface="+mn-ea"/>
              <a:sym typeface="+mn-lt"/>
            </a:endParaRPr>
          </a:p>
          <a:p>
            <a:pPr marL="296862" lvl="0" indent="-215900" defTabSz="914400">
              <a:spcBef>
                <a:spcPts val="600"/>
              </a:spcBef>
              <a:buSzPts val="1100"/>
            </a:pPr>
            <a:endParaRPr lang="en-US" altLang="zh-CN" kern="0" dirty="0">
              <a:latin typeface="+mn-lt"/>
              <a:ea typeface="+mn-ea"/>
              <a:cs typeface="+mn-ea"/>
              <a:sym typeface="+mn-lt"/>
            </a:endParaRPr>
          </a:p>
          <a:p>
            <a:pPr marL="11112" lvl="0" indent="0" defTabSz="914400">
              <a:spcBef>
                <a:spcPts val="600"/>
              </a:spcBef>
              <a:buClr>
                <a:srgbClr val="C00000"/>
              </a:buClr>
              <a:buSzPts val="1100"/>
            </a:pPr>
            <a:r>
              <a:rPr lang="en-US" altLang="zh-CN" i="1" kern="0" dirty="0" err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kubernetesVersion</a:t>
            </a:r>
            <a:r>
              <a:rPr lang="en-US" altLang="zh-CN" i="1" kern="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en-US" altLang="zh-CN" i="1" kern="0" dirty="0" err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apiEnablements</a:t>
            </a:r>
            <a:endParaRPr lang="en-US" altLang="zh-CN" kern="0" dirty="0">
              <a:latin typeface="+mn-lt"/>
              <a:ea typeface="+mn-ea"/>
              <a:cs typeface="+mn-ea"/>
              <a:sym typeface="+mn-lt"/>
            </a:endParaRPr>
          </a:p>
          <a:p>
            <a:pPr marL="296862" lvl="0" indent="-285750" defTabSz="914400">
              <a:spcBef>
                <a:spcPts val="600"/>
              </a:spcBef>
              <a:buSzPts val="1100"/>
              <a:buFont typeface="Arial"/>
              <a:buChar char="•"/>
            </a:pPr>
            <a:r>
              <a:rPr lang="en-US" altLang="zh-CN" kern="0" dirty="0">
                <a:latin typeface="+mn-lt"/>
                <a:ea typeface="+mn-ea"/>
                <a:cs typeface="+mn-ea"/>
                <a:sym typeface="+mn-lt"/>
              </a:rPr>
              <a:t>K8s</a:t>
            </a:r>
            <a:r>
              <a:rPr lang="zh-CN" altLang="en-US" kern="0" dirty="0">
                <a:latin typeface="+mn-lt"/>
                <a:ea typeface="+mn-ea"/>
                <a:cs typeface="+mn-ea"/>
                <a:sym typeface="+mn-lt"/>
              </a:rPr>
              <a:t>版本，集群开启的</a:t>
            </a:r>
            <a:r>
              <a:rPr lang="en-US" altLang="zh-CN" kern="0" dirty="0">
                <a:latin typeface="+mn-lt"/>
                <a:ea typeface="+mn-ea"/>
                <a:cs typeface="+mn-ea"/>
                <a:sym typeface="+mn-lt"/>
              </a:rPr>
              <a:t>API</a:t>
            </a:r>
            <a:r>
              <a:rPr lang="zh-CN" altLang="en-US" kern="0" dirty="0">
                <a:latin typeface="+mn-lt"/>
                <a:ea typeface="+mn-ea"/>
                <a:cs typeface="+mn-ea"/>
                <a:sym typeface="+mn-lt"/>
              </a:rPr>
              <a:t>列表，支持基于</a:t>
            </a:r>
            <a:r>
              <a:rPr lang="en-US" altLang="zh-CN" kern="0" dirty="0">
                <a:latin typeface="+mn-lt"/>
                <a:ea typeface="+mn-ea"/>
                <a:cs typeface="+mn-ea"/>
                <a:sym typeface="+mn-lt"/>
              </a:rPr>
              <a:t>API</a:t>
            </a:r>
            <a:r>
              <a:rPr lang="zh-CN" altLang="en-US" kern="0" dirty="0">
                <a:latin typeface="+mn-lt"/>
                <a:ea typeface="+mn-ea"/>
                <a:cs typeface="+mn-ea"/>
                <a:sym typeface="+mn-lt"/>
              </a:rPr>
              <a:t>依赖的调度</a:t>
            </a:r>
            <a:endParaRPr lang="en-US" altLang="zh-CN" kern="0" dirty="0">
              <a:latin typeface="+mn-lt"/>
              <a:ea typeface="+mn-ea"/>
              <a:cs typeface="+mn-ea"/>
              <a:sym typeface="+mn-lt"/>
            </a:endParaRPr>
          </a:p>
          <a:p>
            <a:pPr marL="296862" lvl="0" indent="-215900" defTabSz="914400">
              <a:spcBef>
                <a:spcPts val="600"/>
              </a:spcBef>
              <a:buSzPts val="1100"/>
            </a:pPr>
            <a:endParaRPr lang="en-US" altLang="zh-CN" kern="0" dirty="0">
              <a:latin typeface="+mn-lt"/>
              <a:ea typeface="+mn-ea"/>
              <a:cs typeface="+mn-ea"/>
              <a:sym typeface="+mn-lt"/>
            </a:endParaRPr>
          </a:p>
          <a:p>
            <a:pPr marL="11112" lvl="0" indent="0" defTabSz="914400">
              <a:spcBef>
                <a:spcPts val="600"/>
              </a:spcBef>
              <a:buClr>
                <a:srgbClr val="C00000"/>
              </a:buClr>
              <a:buSzPts val="1100"/>
            </a:pPr>
            <a:r>
              <a:rPr lang="en-US" altLang="zh-CN" i="1" kern="0" dirty="0" err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resourceSummary</a:t>
            </a:r>
            <a:endParaRPr lang="en-US" altLang="zh-CN" kern="0" dirty="0">
              <a:latin typeface="+mn-lt"/>
              <a:ea typeface="+mn-ea"/>
              <a:cs typeface="+mn-ea"/>
              <a:sym typeface="+mn-lt"/>
            </a:endParaRPr>
          </a:p>
          <a:p>
            <a:pPr marL="296862" lvl="0" indent="-285750" defTabSz="914400">
              <a:spcBef>
                <a:spcPts val="600"/>
              </a:spcBef>
              <a:buSzPts val="1100"/>
              <a:buFont typeface="Arial"/>
              <a:buChar char="•"/>
            </a:pPr>
            <a:r>
              <a:rPr lang="zh-CN" altLang="en-US" kern="0" dirty="0">
                <a:latin typeface="+mn-lt"/>
                <a:ea typeface="+mn-ea"/>
                <a:cs typeface="+mn-ea"/>
                <a:sym typeface="+mn-lt"/>
              </a:rPr>
              <a:t>集群资源信息（容量、使用量、调度中）</a:t>
            </a:r>
            <a:endParaRPr lang="en-US" altLang="zh-CN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Google Shape;268;p28"/>
          <p:cNvSpPr/>
          <p:nvPr/>
        </p:nvSpPr>
        <p:spPr>
          <a:xfrm>
            <a:off x="736600" y="1495425"/>
            <a:ext cx="5382895" cy="4695825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/>
          <a:p>
            <a:pPr marL="180975" lvl="0" defTabSz="914477" hangingPunct="0"/>
            <a:r>
              <a:rPr lang="en-US" altLang="zh-CN" sz="1300" kern="0" dirty="0" err="1">
                <a:solidFill>
                  <a:srgbClr val="FFC000"/>
                </a:solidFill>
                <a:cs typeface="+mn-ea"/>
                <a:sym typeface="+mn-lt"/>
              </a:rPr>
              <a:t>apiVersion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: cluster.karmada.io/v1alpha1</a:t>
            </a:r>
            <a:b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altLang="zh-CN" sz="1300" kern="0" dirty="0">
                <a:solidFill>
                  <a:srgbClr val="FFC000"/>
                </a:solidFill>
                <a:cs typeface="+mn-ea"/>
                <a:sym typeface="+mn-lt"/>
              </a:rPr>
              <a:t>kind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: Cluster</a:t>
            </a:r>
            <a:b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altLang="zh-CN" sz="1300" kern="0" dirty="0">
                <a:solidFill>
                  <a:srgbClr val="FFC000"/>
                </a:solidFill>
                <a:cs typeface="+mn-ea"/>
                <a:sym typeface="+mn-lt"/>
              </a:rPr>
              <a:t>metadata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:</a:t>
            </a:r>
            <a:b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  </a:t>
            </a:r>
            <a:r>
              <a:rPr lang="en-US" altLang="zh-CN" sz="1300" kern="0" dirty="0">
                <a:solidFill>
                  <a:srgbClr val="FFC000"/>
                </a:solidFill>
                <a:cs typeface="+mn-ea"/>
                <a:sym typeface="+mn-lt"/>
              </a:rPr>
              <a:t>name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: member-</a:t>
            </a:r>
            <a:r>
              <a:rPr lang="en-US" altLang="zh-CN" sz="1300" kern="0" dirty="0">
                <a:solidFill>
                  <a:srgbClr val="FFFFFF"/>
                </a:solidFill>
                <a:cs typeface="+mn-ea"/>
                <a:sym typeface="+mn-lt"/>
              </a:rPr>
              <a:t>cluster-1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/>
            </a:r>
            <a:b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altLang="zh-CN" sz="1300" kern="0" dirty="0">
                <a:solidFill>
                  <a:srgbClr val="FFC000"/>
                </a:solidFill>
                <a:cs typeface="+mn-ea"/>
                <a:sym typeface="+mn-lt"/>
              </a:rPr>
              <a:t>spec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:</a:t>
            </a:r>
            <a:b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  </a:t>
            </a:r>
            <a:r>
              <a:rPr lang="en-US" altLang="zh-CN" sz="1300" kern="0" dirty="0" err="1">
                <a:solidFill>
                  <a:srgbClr val="FFC000"/>
                </a:solidFill>
                <a:cs typeface="+mn-ea"/>
                <a:sym typeface="+mn-lt"/>
              </a:rPr>
              <a:t>syncMode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: Push</a:t>
            </a:r>
          </a:p>
          <a:p>
            <a:pPr marL="180975" lvl="0" defTabSz="914477" hangingPunct="0"/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  </a:t>
            </a:r>
            <a:r>
              <a:rPr lang="en-US" altLang="zh-CN" sz="1300" kern="0" dirty="0" err="1">
                <a:solidFill>
                  <a:srgbClr val="FFC000"/>
                </a:solidFill>
                <a:cs typeface="+mn-ea"/>
                <a:sym typeface="+mn-lt"/>
              </a:rPr>
              <a:t>apiEndpoint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: </a:t>
            </a:r>
            <a:r>
              <a:rPr lang="en-US" altLang="zh-CN" sz="1300" kern="0" dirty="0">
                <a:solidFill>
                  <a:srgbClr val="FFFFFF"/>
                </a:solidFill>
                <a:cs typeface="+mn-ea"/>
                <a:sym typeface="+mn-lt"/>
              </a:rPr>
              <a:t>https://172.17.0.5:6443</a:t>
            </a:r>
            <a:br>
              <a:rPr lang="en-US" altLang="zh-CN" sz="1300" kern="0" dirty="0">
                <a:solidFill>
                  <a:srgbClr val="FFFFFF"/>
                </a:solidFill>
                <a:cs typeface="+mn-ea"/>
                <a:sym typeface="+mn-lt"/>
              </a:rPr>
            </a:b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  </a:t>
            </a:r>
            <a:r>
              <a:rPr lang="en-US" altLang="zh-CN" sz="1300" kern="0" dirty="0" err="1">
                <a:solidFill>
                  <a:srgbClr val="FFC000"/>
                </a:solidFill>
                <a:cs typeface="+mn-ea"/>
                <a:sym typeface="+mn-lt"/>
              </a:rPr>
              <a:t>secretRef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:</a:t>
            </a:r>
            <a:b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    </a:t>
            </a:r>
            <a:r>
              <a:rPr lang="en-US" altLang="zh-CN" sz="1300" kern="0" dirty="0">
                <a:solidFill>
                  <a:srgbClr val="FFC000"/>
                </a:solidFill>
                <a:cs typeface="+mn-ea"/>
                <a:sym typeface="+mn-lt"/>
              </a:rPr>
              <a:t>name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: member-cluste</a:t>
            </a:r>
            <a:r>
              <a:rPr lang="en-US" altLang="zh-CN" sz="1300" kern="0" dirty="0">
                <a:solidFill>
                  <a:srgbClr val="FFFFFF"/>
                </a:solidFill>
                <a:cs typeface="+mn-ea"/>
                <a:sym typeface="+mn-lt"/>
              </a:rPr>
              <a:t>r-1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/>
            </a:r>
            <a:b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    </a:t>
            </a:r>
            <a:r>
              <a:rPr lang="en-US" altLang="zh-CN" sz="1300" kern="0" dirty="0">
                <a:solidFill>
                  <a:srgbClr val="FFC000"/>
                </a:solidFill>
                <a:cs typeface="+mn-ea"/>
                <a:sym typeface="+mn-lt"/>
              </a:rPr>
              <a:t>namespace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: </a:t>
            </a:r>
            <a:r>
              <a:rPr lang="en-US" altLang="zh-CN" sz="1300" kern="0" dirty="0" err="1">
                <a:solidFill>
                  <a:srgbClr val="F8F8F2"/>
                </a:solidFill>
                <a:cs typeface="+mn-ea"/>
                <a:sym typeface="+mn-lt"/>
              </a:rPr>
              <a:t>karmada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-cluster</a:t>
            </a:r>
          </a:p>
          <a:p>
            <a:pPr marL="180975" lvl="0" defTabSz="914477" hangingPunct="0"/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  </a:t>
            </a:r>
            <a:r>
              <a:rPr lang="en-US" altLang="zh-CN" sz="1300" kern="0" dirty="0">
                <a:solidFill>
                  <a:srgbClr val="FFC000"/>
                </a:solidFill>
                <a:cs typeface="+mn-ea"/>
                <a:sym typeface="+mn-lt"/>
              </a:rPr>
              <a:t>provider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: huaweicloud</a:t>
            </a:r>
            <a:b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  </a:t>
            </a:r>
            <a:r>
              <a:rPr lang="en-US" altLang="zh-CN" sz="1300" kern="0" dirty="0">
                <a:solidFill>
                  <a:srgbClr val="FFC000"/>
                </a:solidFill>
                <a:cs typeface="+mn-ea"/>
                <a:sym typeface="+mn-lt"/>
              </a:rPr>
              <a:t>region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: </a:t>
            </a:r>
            <a:r>
              <a:rPr lang="en-US" altLang="zh-CN" sz="1300" kern="0" dirty="0">
                <a:solidFill>
                  <a:srgbClr val="FFFFFF"/>
                </a:solidFill>
                <a:cs typeface="+mn-ea"/>
                <a:sym typeface="+mn-lt"/>
              </a:rPr>
              <a:t>ap-southeast-1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/>
            </a:r>
            <a:b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  </a:t>
            </a:r>
            <a:r>
              <a:rPr lang="en-US" altLang="zh-CN" sz="1300" kern="0" dirty="0">
                <a:solidFill>
                  <a:srgbClr val="FFC000"/>
                </a:solidFill>
                <a:cs typeface="+mn-ea"/>
                <a:sym typeface="+mn-lt"/>
              </a:rPr>
              <a:t>zone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: </a:t>
            </a:r>
            <a:r>
              <a:rPr lang="en-US" altLang="zh-CN" sz="1300" kern="0" dirty="0">
                <a:solidFill>
                  <a:srgbClr val="FFFFFF"/>
                </a:solidFill>
                <a:cs typeface="+mn-ea"/>
                <a:sym typeface="+mn-lt"/>
              </a:rPr>
              <a:t>az-1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/>
            </a:r>
            <a:b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  </a:t>
            </a:r>
            <a:r>
              <a:rPr lang="en-US" altLang="zh-CN" sz="1300" kern="0" dirty="0">
                <a:solidFill>
                  <a:srgbClr val="FFC000"/>
                </a:solidFill>
                <a:cs typeface="+mn-ea"/>
                <a:sym typeface="+mn-lt"/>
              </a:rPr>
              <a:t>taints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:                 </a:t>
            </a:r>
            <a:r>
              <a:rPr lang="en-US" altLang="zh-CN" sz="1300" kern="0" dirty="0">
                <a:solidFill>
                  <a:srgbClr val="84D0A2"/>
                </a:solidFill>
                <a:cs typeface="+mn-ea"/>
                <a:sym typeface="+mn-lt"/>
              </a:rPr>
              <a:t># just like node taints 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/>
            </a:r>
            <a:b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altLang="zh-CN" sz="1300" kern="0" dirty="0">
                <a:solidFill>
                  <a:srgbClr val="FFC000"/>
                </a:solidFill>
                <a:cs typeface="+mn-ea"/>
                <a:sym typeface="+mn-lt"/>
              </a:rPr>
              <a:t>status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:</a:t>
            </a:r>
            <a:b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  </a:t>
            </a:r>
            <a:r>
              <a:rPr lang="en-US" altLang="zh-CN" sz="1300" kern="0" dirty="0">
                <a:solidFill>
                  <a:srgbClr val="FFC000"/>
                </a:solidFill>
                <a:cs typeface="+mn-ea"/>
                <a:sym typeface="+mn-lt"/>
              </a:rPr>
              <a:t>conditions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:</a:t>
            </a:r>
            <a:b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  - </a:t>
            </a:r>
            <a:r>
              <a:rPr lang="en-US" altLang="zh-CN" sz="1300" kern="0" dirty="0">
                <a:solidFill>
                  <a:srgbClr val="FFC000"/>
                </a:solidFill>
                <a:cs typeface="+mn-ea"/>
                <a:sym typeface="+mn-lt"/>
              </a:rPr>
              <a:t>message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: "/</a:t>
            </a:r>
            <a:r>
              <a:rPr lang="en-US" altLang="zh-CN" sz="1300" kern="0" dirty="0" err="1">
                <a:solidFill>
                  <a:srgbClr val="F8F8F2"/>
                </a:solidFill>
                <a:cs typeface="+mn-ea"/>
                <a:sym typeface="+mn-lt"/>
              </a:rPr>
              <a:t>healthz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 responded with ok"</a:t>
            </a:r>
            <a:b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    </a:t>
            </a:r>
            <a:r>
              <a:rPr lang="en-US" altLang="zh-CN" sz="1300" kern="0" dirty="0">
                <a:solidFill>
                  <a:srgbClr val="FFC000"/>
                </a:solidFill>
                <a:cs typeface="+mn-ea"/>
                <a:sym typeface="+mn-lt"/>
              </a:rPr>
              <a:t>reason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: </a:t>
            </a:r>
            <a:r>
              <a:rPr lang="en-US" altLang="zh-CN" sz="1300" kern="0" dirty="0" err="1">
                <a:solidFill>
                  <a:srgbClr val="F8F8F2"/>
                </a:solidFill>
                <a:cs typeface="+mn-ea"/>
                <a:sym typeface="+mn-lt"/>
              </a:rPr>
              <a:t>ClusterReady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/>
            </a:r>
            <a:b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    </a:t>
            </a:r>
            <a:r>
              <a:rPr lang="en-US" altLang="zh-CN" sz="1300" kern="0" dirty="0">
                <a:solidFill>
                  <a:srgbClr val="FFC000"/>
                </a:solidFill>
                <a:cs typeface="+mn-ea"/>
                <a:sym typeface="+mn-lt"/>
              </a:rPr>
              <a:t>status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: "True"</a:t>
            </a:r>
            <a:b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    </a:t>
            </a:r>
            <a:r>
              <a:rPr lang="en-US" altLang="zh-CN" sz="1300" kern="0" dirty="0">
                <a:solidFill>
                  <a:srgbClr val="FFC000"/>
                </a:solidFill>
                <a:cs typeface="+mn-ea"/>
                <a:sym typeface="+mn-lt"/>
              </a:rPr>
              <a:t>type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: </a:t>
            </a:r>
            <a:r>
              <a:rPr lang="en-US" altLang="zh-CN" sz="1300" kern="0" dirty="0" err="1">
                <a:solidFill>
                  <a:srgbClr val="F8F8F2"/>
                </a:solidFill>
                <a:cs typeface="+mn-ea"/>
                <a:sym typeface="+mn-lt"/>
              </a:rPr>
              <a:t>ClusterReady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/>
            </a:r>
            <a:b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  </a:t>
            </a:r>
            <a:r>
              <a:rPr lang="en-US" altLang="zh-CN" sz="1300" kern="0" dirty="0" err="1">
                <a:solidFill>
                  <a:srgbClr val="FFC000"/>
                </a:solidFill>
                <a:cs typeface="+mn-ea"/>
                <a:sym typeface="+mn-lt"/>
              </a:rPr>
              <a:t>kubernetesVersion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: </a:t>
            </a:r>
            <a:r>
              <a:rPr lang="en-US" altLang="zh-CN" sz="1300" kern="0" dirty="0">
                <a:solidFill>
                  <a:srgbClr val="FFFFFF"/>
                </a:solidFill>
                <a:cs typeface="+mn-ea"/>
                <a:sym typeface="+mn-lt"/>
              </a:rPr>
              <a:t>v1.17.0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/>
            </a:r>
            <a:b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  </a:t>
            </a:r>
            <a:r>
              <a:rPr lang="en-US" altLang="zh-CN" sz="1300" kern="0" dirty="0" err="1">
                <a:solidFill>
                  <a:srgbClr val="FFC000"/>
                </a:solidFill>
                <a:cs typeface="+mn-ea"/>
                <a:sym typeface="+mn-lt"/>
              </a:rPr>
              <a:t>apiEnablements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: []</a:t>
            </a:r>
            <a:b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  </a:t>
            </a:r>
            <a:r>
              <a:rPr lang="en-US" altLang="zh-CN" sz="1300" kern="0" dirty="0" err="1">
                <a:solidFill>
                  <a:srgbClr val="FFC000"/>
                </a:solidFill>
                <a:cs typeface="+mn-ea"/>
                <a:sym typeface="+mn-lt"/>
              </a:rPr>
              <a:t>nodeSummary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: {} </a:t>
            </a:r>
            <a:b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</a:b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  </a:t>
            </a:r>
            <a:r>
              <a:rPr lang="en-US" altLang="zh-CN" sz="1300" kern="0" dirty="0" err="1">
                <a:solidFill>
                  <a:srgbClr val="FFC000"/>
                </a:solidFill>
                <a:cs typeface="+mn-ea"/>
                <a:sym typeface="+mn-lt"/>
              </a:rPr>
              <a:t>resourceSummary</a:t>
            </a:r>
            <a:r>
              <a:rPr lang="en-US" altLang="zh-CN" sz="1300" kern="0" dirty="0">
                <a:solidFill>
                  <a:srgbClr val="F8F8F2"/>
                </a:solidFill>
                <a:cs typeface="+mn-ea"/>
                <a:sym typeface="+mn-lt"/>
              </a:rPr>
              <a:t>: {}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53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副标题 3"/>
          <p:cNvSpPr>
            <a:spLocks noGrp="1"/>
          </p:cNvSpPr>
          <p:nvPr>
            <p:ph type="title"/>
          </p:nvPr>
        </p:nvSpPr>
        <p:spPr>
          <a:xfrm>
            <a:off x="736600" y="365125"/>
            <a:ext cx="10731500" cy="1087827"/>
          </a:xfrm>
        </p:spPr>
        <p:txBody>
          <a:bodyPr>
            <a:normAutofit/>
          </a:bodyPr>
          <a:lstStyle/>
          <a:p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Karmada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社区路标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07949" y="2077653"/>
            <a:ext cx="11188801" cy="3367816"/>
            <a:chOff x="969205" y="762699"/>
            <a:chExt cx="9916409" cy="2984828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969205" y="2492781"/>
              <a:ext cx="9916409" cy="0"/>
            </a:xfrm>
            <a:prstGeom prst="line">
              <a:avLst/>
            </a:prstGeom>
            <a:noFill/>
            <a:ln w="19050" cap="flat" cmpd="sng" algn="ctr">
              <a:solidFill>
                <a:srgbClr val="F66F6A">
                  <a:shade val="95000"/>
                  <a:satMod val="105000"/>
                </a:srgbClr>
              </a:solidFill>
              <a:prstDash val="solid"/>
              <a:headEnd type="none" w="lg" len="lg"/>
              <a:tailEnd type="triangle" w="med" len="lg"/>
            </a:ln>
            <a:effectLst/>
          </p:spPr>
        </p:cxnSp>
        <p:cxnSp>
          <p:nvCxnSpPr>
            <p:cNvPr id="23" name="直接连接符 22"/>
            <p:cNvCxnSpPr/>
            <p:nvPr/>
          </p:nvCxnSpPr>
          <p:spPr>
            <a:xfrm>
              <a:off x="2468118" y="1613052"/>
              <a:ext cx="0" cy="879729"/>
            </a:xfrm>
            <a:prstGeom prst="line">
              <a:avLst/>
            </a:prstGeom>
            <a:noFill/>
            <a:ln w="19050" cap="flat" cmpd="sng" algn="ctr">
              <a:solidFill>
                <a:srgbClr val="F66F6A">
                  <a:shade val="95000"/>
                  <a:satMod val="105000"/>
                </a:srgbClr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24" name="矩形 23"/>
            <p:cNvSpPr/>
            <p:nvPr/>
          </p:nvSpPr>
          <p:spPr>
            <a:xfrm>
              <a:off x="2484078" y="762699"/>
              <a:ext cx="2226535" cy="1636657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K8s</a:t>
              </a: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原生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API</a:t>
              </a: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部署多集群应用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多集群应用状态聚合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多集群部署时，应用配置差异化</a:t>
              </a: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针对集群的亲和性调度</a:t>
              </a: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多集群高可用调度策略</a:t>
              </a: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纳管集群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集群目录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523750" y="2025023"/>
              <a:ext cx="875442" cy="37216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2021 Q1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6821043" y="1613052"/>
              <a:ext cx="0" cy="879729"/>
            </a:xfrm>
            <a:prstGeom prst="line">
              <a:avLst/>
            </a:prstGeom>
            <a:noFill/>
            <a:ln w="19050" cap="flat" cmpd="sng" algn="ctr">
              <a:solidFill>
                <a:srgbClr val="F66F6A">
                  <a:shade val="95000"/>
                  <a:satMod val="105000"/>
                </a:srgbClr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27" name="矩形 26"/>
            <p:cNvSpPr/>
            <p:nvPr/>
          </p:nvSpPr>
          <p:spPr>
            <a:xfrm>
              <a:off x="5952134" y="2025028"/>
              <a:ext cx="875442" cy="37216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2021 Q3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6824902" y="1012867"/>
              <a:ext cx="3229993" cy="140479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多集群服务发现</a:t>
              </a: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多集群外部流量接入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多集群的应用自动伸缩</a:t>
              </a: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多集群的资源重平衡</a:t>
              </a: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更多高可用调度策略：多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Region</a:t>
              </a: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，多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AZ</a:t>
              </a: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，多厂商</a:t>
              </a: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聚合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API</a:t>
              </a: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访问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8116443" y="2492781"/>
              <a:ext cx="0" cy="879729"/>
            </a:xfrm>
            <a:prstGeom prst="line">
              <a:avLst/>
            </a:prstGeom>
            <a:noFill/>
            <a:ln w="19050" cap="flat" cmpd="sng" algn="ctr">
              <a:solidFill>
                <a:srgbClr val="F66F6A">
                  <a:shade val="95000"/>
                  <a:satMod val="105000"/>
                </a:srgbClr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30" name="矩形 29"/>
            <p:cNvSpPr/>
            <p:nvPr/>
          </p:nvSpPr>
          <p:spPr>
            <a:xfrm>
              <a:off x="7248648" y="2548967"/>
              <a:ext cx="875442" cy="372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2021 Q4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8126276" y="2574589"/>
              <a:ext cx="2367564" cy="1172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多种网络形态下的多集群容器网络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多集群服务治理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多集群监控</a:t>
              </a: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多集群日志收集</a:t>
              </a: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GitOps</a:t>
              </a: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支持</a:t>
              </a: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4151776" y="2492781"/>
              <a:ext cx="0" cy="879729"/>
            </a:xfrm>
            <a:prstGeom prst="line">
              <a:avLst/>
            </a:prstGeom>
            <a:noFill/>
            <a:ln w="19050" cap="flat" cmpd="sng" algn="ctr">
              <a:solidFill>
                <a:srgbClr val="F66F6A">
                  <a:shade val="95000"/>
                  <a:satMod val="105000"/>
                </a:srgbClr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33" name="矩形 32"/>
            <p:cNvSpPr/>
            <p:nvPr/>
          </p:nvSpPr>
          <p:spPr>
            <a:xfrm>
              <a:off x="3276338" y="2548967"/>
              <a:ext cx="875442" cy="372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2021 Q2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152908" y="2574589"/>
              <a:ext cx="2723705" cy="1172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多集群的应用故障迁移</a:t>
              </a: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根据多种策略动态拆分应用实例数</a:t>
              </a: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针对集群的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Taint Toleration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多种集群同步模式：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Push</a:t>
              </a: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，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Pull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集群生命周期管理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9509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副标题 3"/>
          <p:cNvSpPr>
            <a:spLocks noGrp="1"/>
          </p:cNvSpPr>
          <p:nvPr>
            <p:ph type="title"/>
          </p:nvPr>
        </p:nvSpPr>
        <p:spPr>
          <a:xfrm>
            <a:off x="736600" y="365125"/>
            <a:ext cx="10731500" cy="1087827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加入社区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1831241" y="1520548"/>
            <a:ext cx="6626569" cy="725568"/>
            <a:chOff x="1459766" y="1504430"/>
            <a:chExt cx="6626569" cy="725568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9766" y="1504430"/>
              <a:ext cx="634872" cy="725568"/>
            </a:xfrm>
            <a:prstGeom prst="rect">
              <a:avLst/>
            </a:prstGeom>
          </p:spPr>
        </p:pic>
        <p:sp>
          <p:nvSpPr>
            <p:cNvPr id="48" name="文本框 47"/>
            <p:cNvSpPr txBox="1"/>
            <p:nvPr/>
          </p:nvSpPr>
          <p:spPr>
            <a:xfrm>
              <a:off x="2211009" y="1636382"/>
              <a:ext cx="58753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altLang="zh-CN" sz="2400" kern="0" dirty="0" smtClean="0">
                  <a:solidFill>
                    <a:sysClr val="windowText" lastClr="000000"/>
                  </a:solidFill>
                  <a:cs typeface="+mn-ea"/>
                  <a:sym typeface="+mn-lt"/>
                  <a:hlinkClick r:id="rId4"/>
                </a:rPr>
                <a:t>https://github.com/karmada-io/karmada</a:t>
              </a:r>
              <a:endParaRPr lang="en-US" altLang="zh-CN" sz="2400" kern="0" dirty="0" smtClea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862857" y="2246116"/>
            <a:ext cx="4971112" cy="641352"/>
            <a:chOff x="1491382" y="2229998"/>
            <a:chExt cx="4971112" cy="641352"/>
          </a:xfrm>
        </p:grpSpPr>
        <p:sp>
          <p:nvSpPr>
            <p:cNvPr id="50" name="矩形 49"/>
            <p:cNvSpPr/>
            <p:nvPr/>
          </p:nvSpPr>
          <p:spPr>
            <a:xfrm>
              <a:off x="2211009" y="2319841"/>
              <a:ext cx="42514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zh-CN" altLang="en-US" sz="2400" kern="0" dirty="0" smtClean="0">
                  <a:solidFill>
                    <a:sysClr val="windowText" lastClr="000000"/>
                  </a:solidFill>
                  <a:cs typeface="+mn-ea"/>
                  <a:sym typeface="+mn-lt"/>
                  <a:hlinkClick r:id="rId5"/>
                </a:rPr>
                <a:t>https://karmada-io.slack.com</a:t>
              </a:r>
              <a:endParaRPr lang="zh-CN" altLang="en-US" sz="2400" kern="0" dirty="0" smtClea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pic>
          <p:nvPicPr>
            <p:cNvPr id="51" name="Picture 2" descr="https://a.slack-edge.com/80588/marketing/img/media-kit/img-logos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3" t="20156" r="82344" b="18511"/>
            <a:stretch/>
          </p:blipFill>
          <p:spPr bwMode="auto">
            <a:xfrm>
              <a:off x="1491382" y="2229998"/>
              <a:ext cx="571640" cy="641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223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8336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743075" y="1141922"/>
            <a:ext cx="8961409" cy="4788400"/>
            <a:chOff x="1743075" y="1583882"/>
            <a:chExt cx="8961409" cy="4788400"/>
          </a:xfrm>
        </p:grpSpPr>
        <p:grpSp>
          <p:nvGrpSpPr>
            <p:cNvPr id="21" name="组合 20"/>
            <p:cNvGrpSpPr/>
            <p:nvPr/>
          </p:nvGrpSpPr>
          <p:grpSpPr>
            <a:xfrm>
              <a:off x="2304418" y="1583882"/>
              <a:ext cx="8400066" cy="3889107"/>
              <a:chOff x="2408929" y="706451"/>
              <a:chExt cx="9825473" cy="4498838"/>
            </a:xfrm>
          </p:grpSpPr>
          <p:graphicFrame>
            <p:nvGraphicFramePr>
              <p:cNvPr id="24" name="图表 23"/>
              <p:cNvGraphicFramePr/>
              <p:nvPr>
                <p:extLst>
                  <p:ext uri="{D42A27DB-BD31-4B8C-83A1-F6EECF244321}">
                    <p14:modId xmlns:p14="http://schemas.microsoft.com/office/powerpoint/2010/main" val="228190184"/>
                  </p:ext>
                </p:extLst>
              </p:nvPr>
            </p:nvGraphicFramePr>
            <p:xfrm>
              <a:off x="3233937" y="1876598"/>
              <a:ext cx="5716879" cy="31912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5" name="文本框 24"/>
              <p:cNvSpPr txBox="1"/>
              <p:nvPr/>
            </p:nvSpPr>
            <p:spPr>
              <a:xfrm>
                <a:off x="5436302" y="3115117"/>
                <a:ext cx="840007" cy="690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1" lang="en-US" altLang="zh-CN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93%</a:t>
                </a:r>
                <a:endParaRPr kumimoji="1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1" lang="zh-CN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多云部署</a:t>
                </a:r>
                <a:endParaRPr kumimoji="1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353776" y="706451"/>
                <a:ext cx="4447539" cy="972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1" lang="en-US" altLang="zh-C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Enterprise Cloud Strategy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1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% of enterprise respondents</a:t>
                </a:r>
                <a:endParaRPr kumimoji="1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2408929" y="3115117"/>
                <a:ext cx="825008" cy="4450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1" lang="en-US" altLang="zh-CN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6%</a:t>
                </a:r>
              </a:p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1" lang="zh-CN" alt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单一公有云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2408929" y="3724461"/>
                <a:ext cx="825008" cy="4450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1" lang="en-US" altLang="zh-CN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1%</a:t>
                </a:r>
              </a:p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1" lang="zh-CN" alt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单一私有云</a:t>
                </a: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8237685" y="2507308"/>
                <a:ext cx="1734043" cy="249840"/>
                <a:chOff x="8905215" y="2533066"/>
                <a:chExt cx="1734043" cy="249840"/>
              </a:xfrm>
            </p:grpSpPr>
            <p:sp>
              <p:nvSpPr>
                <p:cNvPr id="34" name="文本框 33"/>
                <p:cNvSpPr txBox="1"/>
                <p:nvPr/>
              </p:nvSpPr>
              <p:spPr>
                <a:xfrm>
                  <a:off x="9799251" y="2533685"/>
                  <a:ext cx="840007" cy="249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1" lang="zh-CN" alt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多公有云</a:t>
                  </a: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8905215" y="2533066"/>
                  <a:ext cx="324378" cy="249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1" lang="en-US" altLang="zh-CN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EBEBEB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6%</a:t>
                  </a:r>
                  <a:endParaRPr kumimoji="1" lang="zh-CN" alt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EBEBEB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8167400" y="3452141"/>
                <a:ext cx="1598113" cy="249221"/>
                <a:chOff x="8831143" y="3632447"/>
                <a:chExt cx="1598113" cy="249221"/>
              </a:xfrm>
            </p:grpSpPr>
            <p:sp>
              <p:nvSpPr>
                <p:cNvPr id="32" name="文本框 31"/>
                <p:cNvSpPr txBox="1"/>
                <p:nvPr/>
              </p:nvSpPr>
              <p:spPr>
                <a:xfrm>
                  <a:off x="9799251" y="3632447"/>
                  <a:ext cx="630005" cy="249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1" lang="zh-CN" alt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混合云</a:t>
                  </a:r>
                </a:p>
              </p:txBody>
            </p:sp>
            <p:sp>
              <p:nvSpPr>
                <p:cNvPr id="33" name="文本框 32"/>
                <p:cNvSpPr txBox="1"/>
                <p:nvPr/>
              </p:nvSpPr>
              <p:spPr>
                <a:xfrm>
                  <a:off x="8831143" y="3632447"/>
                  <a:ext cx="453754" cy="249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1" lang="en-US" altLang="zh-CN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87%</a:t>
                  </a:r>
                  <a:endParaRPr kumimoji="1" lang="zh-CN" alt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" name="文本框 30"/>
              <p:cNvSpPr txBox="1"/>
              <p:nvPr/>
            </p:nvSpPr>
            <p:spPr>
              <a:xfrm>
                <a:off x="8939997" y="4849259"/>
                <a:ext cx="3294405" cy="356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1" lang="en-US" altLang="zh-CN" sz="1000" b="0" i="1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 </a:t>
                </a:r>
                <a:r>
                  <a:rPr kumimoji="1" lang="en-US" altLang="zh-CN" sz="1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Source: </a:t>
                </a:r>
                <a:r>
                  <a:rPr kumimoji="1" lang="en-US" altLang="zh-CN" sz="1000" b="0" i="1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Flexera</a:t>
                </a:r>
                <a:r>
                  <a:rPr kumimoji="1" lang="en-US" altLang="zh-CN" sz="1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2021 State of the Cloud Report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1" lang="en-US" altLang="zh-CN" sz="1000" b="0" i="1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 </a:t>
                </a:r>
                <a:r>
                  <a:rPr kumimoji="1" lang="en-US" altLang="zh-CN" sz="1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N=750</a:t>
                </a:r>
                <a:endParaRPr kumimoji="1" lang="zh-CN" altLang="en-US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1743075" y="5682547"/>
              <a:ext cx="6096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121930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调查</a:t>
              </a:r>
              <a:r>
                <a:rPr kumimoji="1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显示，超过</a:t>
              </a:r>
              <a:r>
                <a:rPr kumimoji="1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93%</a:t>
              </a:r>
              <a:r>
                <a:rPr kumimoji="1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的企业</a:t>
              </a:r>
              <a:r>
                <a:rPr kumimoji="1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正同时使用</a:t>
              </a:r>
              <a:r>
                <a:rPr kumimoji="1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多个云厂商的服务</a:t>
              </a:r>
              <a:r>
                <a:rPr kumimoji="1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  <a:endParaRPr kumimoji="1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743075" y="6064505"/>
              <a:ext cx="732484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121930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云</a:t>
              </a:r>
              <a:r>
                <a:rPr kumimoji="1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原生技术和云</a:t>
              </a:r>
              <a:r>
                <a:rPr kumimoji="1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市场不断</a:t>
              </a:r>
              <a:r>
                <a:rPr kumimoji="1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成熟</a:t>
              </a:r>
              <a:r>
                <a:rPr kumimoji="1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，未来将是编程式多云</a:t>
              </a:r>
              <a:r>
                <a:rPr kumimoji="1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管理</a:t>
              </a:r>
              <a:r>
                <a:rPr kumimoji="1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服务的时代。</a:t>
              </a:r>
              <a:endPara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8" name="副标题 3"/>
          <p:cNvSpPr>
            <a:spLocks noGrp="1"/>
          </p:cNvSpPr>
          <p:nvPr>
            <p:ph type="title"/>
          </p:nvPr>
        </p:nvSpPr>
        <p:spPr>
          <a:xfrm>
            <a:off x="736600" y="365125"/>
            <a:ext cx="10731500" cy="1087827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多云、多集群部署已经成为常态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3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85800" y="2311787"/>
            <a:ext cx="10991850" cy="2352725"/>
            <a:chOff x="685800" y="2054612"/>
            <a:chExt cx="10991850" cy="2352725"/>
          </a:xfrm>
        </p:grpSpPr>
        <p:grpSp>
          <p:nvGrpSpPr>
            <p:cNvPr id="18" name="组合 17"/>
            <p:cNvGrpSpPr/>
            <p:nvPr/>
          </p:nvGrpSpPr>
          <p:grpSpPr>
            <a:xfrm>
              <a:off x="685800" y="2676525"/>
              <a:ext cx="2876550" cy="1730812"/>
              <a:chOff x="685800" y="2676525"/>
              <a:chExt cx="2876550" cy="1730812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116216" y="2676525"/>
                <a:ext cx="20919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1" lang="zh-CN" alt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一群孤岛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85800" y="3114675"/>
                <a:ext cx="2876550" cy="129266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noAutofit/>
              </a:bodyPr>
              <a:lstStyle/>
              <a:p>
                <a:pPr marL="285750" marR="0" lvl="0" indent="-28575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zh-CN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一致的集群运维</a:t>
                </a:r>
                <a:endParaRPr kumimoji="1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zh-CN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一致的应用交付</a:t>
                </a:r>
                <a:endParaRPr kumimoji="1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zh-CN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业务割裂，互不感知</a:t>
                </a:r>
                <a:endParaRPr kumimoji="1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zh-CN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数据孤岛、资源孤岛、流量孤岛</a:t>
                </a:r>
                <a:endParaRPr kumimoji="1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924425" y="2399075"/>
              <a:ext cx="2802049" cy="1730812"/>
              <a:chOff x="904875" y="2676525"/>
              <a:chExt cx="2802049" cy="1730812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1335291" y="2676525"/>
                <a:ext cx="20919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1" lang="zh-CN" alt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威尼斯水城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904875" y="3114675"/>
                <a:ext cx="2802049" cy="129266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noAutofit/>
              </a:bodyPr>
              <a:lstStyle/>
              <a:p>
                <a:pPr marL="285750" marR="0" lvl="0" indent="-28575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zh-CN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统一应用交付（部署运维）</a:t>
                </a:r>
                <a:endParaRPr kumimoji="1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zh-CN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统一应用访问（流量分发）</a:t>
                </a:r>
                <a:endParaRPr kumimoji="1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zh-CN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统一资源分配（编排调度）</a:t>
                </a:r>
                <a:endParaRPr kumimoji="1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zh-CN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少量、小压力的跨集群业务访问</a:t>
                </a:r>
                <a:endParaRPr kumimoji="1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8724900" y="2054612"/>
              <a:ext cx="2952750" cy="1797824"/>
              <a:chOff x="685800" y="2676525"/>
              <a:chExt cx="2952750" cy="1797824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1116216" y="2676525"/>
                <a:ext cx="20919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1" lang="zh-CN" alt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大航海时代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685800" y="3114675"/>
                <a:ext cx="2952750" cy="135967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noAutofit/>
              </a:bodyPr>
              <a:lstStyle/>
              <a:p>
                <a:pPr marL="62865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1" lang="zh-CN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实例、数据、流量：</a:t>
                </a:r>
                <a:endParaRPr kumimoji="1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1076325" marR="0" lvl="0" indent="-28575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zh-CN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自动调度</a:t>
                </a:r>
                <a:endParaRPr kumimoji="1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1076325" marR="0" lvl="0" indent="-28575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zh-CN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自由伸缩</a:t>
                </a:r>
                <a:endParaRPr kumimoji="1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1076325" marR="0" lvl="0" indent="-28575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zh-CN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自由迁移</a:t>
                </a:r>
                <a:endParaRPr kumimoji="1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1076325" marR="0" lvl="0" indent="-28575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1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1" name="右箭头 20"/>
            <p:cNvSpPr/>
            <p:nvPr/>
          </p:nvSpPr>
          <p:spPr>
            <a:xfrm>
              <a:off x="3752850" y="3114675"/>
              <a:ext cx="704850" cy="733426"/>
            </a:xfrm>
            <a:prstGeom prst="rightArrow">
              <a:avLst/>
            </a:prstGeom>
            <a:solidFill>
              <a:srgbClr val="EBEBEB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右箭头 21"/>
            <p:cNvSpPr/>
            <p:nvPr/>
          </p:nvSpPr>
          <p:spPr>
            <a:xfrm>
              <a:off x="8124825" y="2724473"/>
              <a:ext cx="704850" cy="733426"/>
            </a:xfrm>
            <a:prstGeom prst="rightArrow">
              <a:avLst/>
            </a:prstGeom>
            <a:solidFill>
              <a:srgbClr val="EBEBEB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562350" y="5220182"/>
            <a:ext cx="2155544" cy="672618"/>
          </a:xfrm>
          <a:prstGeom prst="wedgeEllipseCallout">
            <a:avLst>
              <a:gd name="adj1" fmla="val -25129"/>
              <a:gd name="adj2" fmla="val -178483"/>
            </a:avLst>
          </a:prstGeom>
          <a:solidFill>
            <a:srgbClr val="C0000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kumimoji="1" lang="en-US" altLang="zh-CN" sz="1400" b="1" kern="0" dirty="0" smtClean="0">
                <a:solidFill>
                  <a:srgbClr val="FFFFFF"/>
                </a:solidFill>
                <a:cs typeface="+mn-ea"/>
                <a:sym typeface="+mn-lt"/>
              </a:rPr>
              <a:t>We are here</a:t>
            </a:r>
            <a:endParaRPr kumimoji="1" lang="zh-CN" altLang="en-US" sz="1400" b="1" kern="0" dirty="0" smtClea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" name="副标题 3"/>
          <p:cNvSpPr>
            <a:spLocks noGrp="1"/>
          </p:cNvSpPr>
          <p:nvPr>
            <p:ph type="title"/>
          </p:nvPr>
        </p:nvSpPr>
        <p:spPr>
          <a:xfrm>
            <a:off x="736600" y="365125"/>
            <a:ext cx="10731500" cy="1087827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云原生多云多集群的典型阶段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723901" y="2426674"/>
            <a:ext cx="2410802" cy="3133722"/>
            <a:chOff x="723901" y="3102232"/>
            <a:chExt cx="2410802" cy="3133722"/>
          </a:xfrm>
          <a:solidFill>
            <a:srgbClr val="FFFFFF"/>
          </a:solidFill>
        </p:grpSpPr>
        <p:sp>
          <p:nvSpPr>
            <p:cNvPr id="56" name="矩形 55"/>
            <p:cNvSpPr/>
            <p:nvPr/>
          </p:nvSpPr>
          <p:spPr>
            <a:xfrm>
              <a:off x="723901" y="3102232"/>
              <a:ext cx="2410799" cy="3133722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  <a:defRPr/>
              </a:pPr>
              <a:endParaRPr lang="zh-CN" altLang="en-US" sz="1400" kern="0" smtClean="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723901" y="3834964"/>
              <a:ext cx="2410802" cy="1546019"/>
              <a:chOff x="123375" y="3142247"/>
              <a:chExt cx="2838900" cy="1546019"/>
            </a:xfrm>
            <a:grpFill/>
          </p:grpSpPr>
          <p:sp>
            <p:nvSpPr>
              <p:cNvPr id="58" name="文本框 57"/>
              <p:cNvSpPr txBox="1"/>
              <p:nvPr/>
            </p:nvSpPr>
            <p:spPr>
              <a:xfrm>
                <a:off x="123375" y="3142247"/>
                <a:ext cx="2838900" cy="369332"/>
              </a:xfrm>
              <a:prstGeom prst="rect">
                <a:avLst/>
              </a:prstGeom>
              <a:grpFill/>
            </p:spPr>
            <p:txBody>
              <a:bodyPr wrap="none" rtlCol="0" anchor="ctr">
                <a:noAutofit/>
              </a:bodyPr>
              <a:lstStyle/>
              <a:p>
                <a:pPr algn="ctr" defTabSz="914400"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zh-CN" altLang="en-US" b="1" kern="0" dirty="0" smtClean="0">
                    <a:solidFill>
                      <a:srgbClr val="000000"/>
                    </a:solidFill>
                    <a:cs typeface="+mn-ea"/>
                    <a:sym typeface="+mn-lt"/>
                  </a:rPr>
                  <a:t>集群繁多</a:t>
                </a: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123375" y="3626437"/>
                <a:ext cx="2838900" cy="1061829"/>
              </a:xfrm>
              <a:prstGeom prst="rect">
                <a:avLst/>
              </a:prstGeom>
              <a:grp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 defTabSz="914400"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zh-CN" altLang="en-US" sz="1200" kern="0" dirty="0" smtClean="0">
                    <a:solidFill>
                      <a:srgbClr val="000000"/>
                    </a:solidFill>
                    <a:cs typeface="+mn-ea"/>
                    <a:sym typeface="+mn-lt"/>
                  </a:rPr>
                  <a:t>繁琐重复的集群配置</a:t>
                </a:r>
              </a:p>
              <a:p>
                <a:pPr algn="ctr" defTabSz="914400"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zh-CN" altLang="en-US" sz="1200" kern="0" dirty="0" smtClean="0">
                    <a:solidFill>
                      <a:srgbClr val="000000"/>
                    </a:solidFill>
                    <a:cs typeface="+mn-ea"/>
                    <a:sym typeface="+mn-lt"/>
                  </a:rPr>
                  <a:t>云厂商的集群管理差异</a:t>
                </a:r>
              </a:p>
              <a:p>
                <a:pPr algn="ctr" defTabSz="914400"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zh-CN" altLang="en-US" sz="1200" kern="0" dirty="0" smtClean="0">
                    <a:solidFill>
                      <a:srgbClr val="000000"/>
                    </a:solidFill>
                    <a:cs typeface="+mn-ea"/>
                    <a:sym typeface="+mn-lt"/>
                  </a:rPr>
                  <a:t>碎片化的</a:t>
                </a:r>
                <a:r>
                  <a:rPr lang="en-US" altLang="zh-CN" sz="1200" kern="0" dirty="0" smtClean="0">
                    <a:solidFill>
                      <a:srgbClr val="000000"/>
                    </a:solidFill>
                    <a:cs typeface="+mn-ea"/>
                    <a:sym typeface="+mn-lt"/>
                  </a:rPr>
                  <a:t>API</a:t>
                </a:r>
                <a:r>
                  <a:rPr lang="zh-CN" altLang="en-US" sz="1200" kern="0" dirty="0" smtClean="0">
                    <a:solidFill>
                      <a:srgbClr val="000000"/>
                    </a:solidFill>
                    <a:cs typeface="+mn-ea"/>
                    <a:sym typeface="+mn-lt"/>
                  </a:rPr>
                  <a:t>访问入口</a:t>
                </a: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3367183" y="2426674"/>
            <a:ext cx="2410802" cy="3133722"/>
            <a:chOff x="3497467" y="3102232"/>
            <a:chExt cx="2410802" cy="3133722"/>
          </a:xfrm>
          <a:solidFill>
            <a:srgbClr val="FFFFFF"/>
          </a:solidFill>
        </p:grpSpPr>
        <p:sp>
          <p:nvSpPr>
            <p:cNvPr id="61" name="矩形 60"/>
            <p:cNvSpPr/>
            <p:nvPr/>
          </p:nvSpPr>
          <p:spPr>
            <a:xfrm>
              <a:off x="3501892" y="3102232"/>
              <a:ext cx="2406377" cy="3133722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  <a:defRPr/>
              </a:pPr>
              <a:endParaRPr lang="zh-CN" altLang="en-US" sz="1400" kern="0" smtClean="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3497467" y="3834964"/>
              <a:ext cx="2406376" cy="1546019"/>
              <a:chOff x="3045201" y="4204076"/>
              <a:chExt cx="2838900" cy="1546019"/>
            </a:xfrm>
            <a:grpFill/>
          </p:grpSpPr>
          <p:sp>
            <p:nvSpPr>
              <p:cNvPr id="63" name="文本框 62"/>
              <p:cNvSpPr txBox="1"/>
              <p:nvPr/>
            </p:nvSpPr>
            <p:spPr>
              <a:xfrm>
                <a:off x="3045201" y="4204076"/>
                <a:ext cx="2838900" cy="369332"/>
              </a:xfrm>
              <a:prstGeom prst="rect">
                <a:avLst/>
              </a:prstGeom>
              <a:grpFill/>
            </p:spPr>
            <p:txBody>
              <a:bodyPr wrap="none" rtlCol="0" anchor="ctr">
                <a:noAutofit/>
              </a:bodyPr>
              <a:lstStyle/>
              <a:p>
                <a:pPr algn="ctr" defTabSz="914400"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zh-CN" altLang="en-US" b="1" kern="0" dirty="0" smtClean="0">
                    <a:solidFill>
                      <a:srgbClr val="000000"/>
                    </a:solidFill>
                    <a:cs typeface="+mn-ea"/>
                    <a:sym typeface="+mn-lt"/>
                  </a:rPr>
                  <a:t>业务分散</a:t>
                </a: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3045201" y="4688266"/>
                <a:ext cx="2838900" cy="1061829"/>
              </a:xfrm>
              <a:prstGeom prst="rect">
                <a:avLst/>
              </a:prstGeom>
              <a:grp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 defTabSz="914400"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zh-CN" altLang="en-US" sz="1200" kern="0" dirty="0" smtClean="0">
                    <a:solidFill>
                      <a:srgbClr val="000000"/>
                    </a:solidFill>
                    <a:cs typeface="+mn-ea"/>
                    <a:sym typeface="+mn-lt"/>
                  </a:rPr>
                  <a:t>应用在各集群的差异化配置</a:t>
                </a:r>
              </a:p>
              <a:p>
                <a:pPr algn="ctr" defTabSz="914400"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zh-CN" altLang="en-US" sz="1200" kern="0" dirty="0" smtClean="0">
                    <a:solidFill>
                      <a:srgbClr val="000000"/>
                    </a:solidFill>
                    <a:cs typeface="+mn-ea"/>
                    <a:sym typeface="+mn-lt"/>
                  </a:rPr>
                  <a:t>业务跨云访问</a:t>
                </a:r>
              </a:p>
              <a:p>
                <a:pPr algn="ctr" defTabSz="914400"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zh-CN" altLang="en-US" sz="1200" kern="0" dirty="0" smtClean="0">
                    <a:solidFill>
                      <a:srgbClr val="000000"/>
                    </a:solidFill>
                    <a:cs typeface="+mn-ea"/>
                    <a:sym typeface="+mn-lt"/>
                  </a:rPr>
                  <a:t>集群间的应用同步</a:t>
                </a: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6271033" y="2426674"/>
            <a:ext cx="2410802" cy="3133722"/>
            <a:chOff x="6271033" y="3102232"/>
            <a:chExt cx="2410802" cy="3133722"/>
          </a:xfrm>
        </p:grpSpPr>
        <p:sp>
          <p:nvSpPr>
            <p:cNvPr id="66" name="矩形 65"/>
            <p:cNvSpPr/>
            <p:nvPr/>
          </p:nvSpPr>
          <p:spPr>
            <a:xfrm>
              <a:off x="6280858" y="3102232"/>
              <a:ext cx="2400977" cy="313372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  <a:defRPr/>
              </a:pPr>
              <a:endParaRPr lang="zh-CN" altLang="en-US" sz="1400" kern="0" dirty="0" smtClean="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6271033" y="3834964"/>
              <a:ext cx="2410802" cy="1546019"/>
              <a:chOff x="5967025" y="3142247"/>
              <a:chExt cx="2838900" cy="1546019"/>
            </a:xfrm>
          </p:grpSpPr>
          <p:sp>
            <p:nvSpPr>
              <p:cNvPr id="68" name="文本框 67"/>
              <p:cNvSpPr txBox="1"/>
              <p:nvPr/>
            </p:nvSpPr>
            <p:spPr>
              <a:xfrm>
                <a:off x="5967025" y="3142247"/>
                <a:ext cx="2838900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 defTabSz="914400"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zh-CN" altLang="en-US" b="1" kern="0" dirty="0" smtClean="0">
                    <a:solidFill>
                      <a:srgbClr val="000000"/>
                    </a:solidFill>
                    <a:cs typeface="+mn-ea"/>
                    <a:sym typeface="+mn-lt"/>
                  </a:rPr>
                  <a:t>集群的边界限制</a:t>
                </a: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5967025" y="3626437"/>
                <a:ext cx="2838900" cy="106182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 defTabSz="914400"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zh-CN" altLang="en-US" sz="1200" kern="0" dirty="0" smtClean="0">
                    <a:solidFill>
                      <a:srgbClr val="000000"/>
                    </a:solidFill>
                    <a:cs typeface="+mn-ea"/>
                    <a:sym typeface="+mn-lt"/>
                  </a:rPr>
                  <a:t>资源调度受限于集群</a:t>
                </a:r>
              </a:p>
              <a:p>
                <a:pPr algn="ctr" defTabSz="914400"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zh-CN" altLang="en-US" sz="1200" kern="0" dirty="0" smtClean="0">
                    <a:solidFill>
                      <a:srgbClr val="000000"/>
                    </a:solidFill>
                    <a:cs typeface="+mn-ea"/>
                    <a:sym typeface="+mn-lt"/>
                  </a:rPr>
                  <a:t>应用可用性受限于集群</a:t>
                </a:r>
              </a:p>
              <a:p>
                <a:pPr algn="ctr" defTabSz="914400"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zh-CN" altLang="en-US" sz="1200" kern="0" dirty="0" smtClean="0">
                    <a:solidFill>
                      <a:srgbClr val="000000"/>
                    </a:solidFill>
                    <a:cs typeface="+mn-ea"/>
                    <a:sym typeface="+mn-lt"/>
                  </a:rPr>
                  <a:t>弹性伸缩受限于集群</a:t>
                </a: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9044598" y="2426674"/>
            <a:ext cx="2410802" cy="3133722"/>
            <a:chOff x="9044598" y="3102232"/>
            <a:chExt cx="2410802" cy="3133722"/>
          </a:xfrm>
          <a:solidFill>
            <a:srgbClr val="FFFFFF"/>
          </a:solidFill>
        </p:grpSpPr>
        <p:sp>
          <p:nvSpPr>
            <p:cNvPr id="71" name="矩形 70"/>
            <p:cNvSpPr/>
            <p:nvPr/>
          </p:nvSpPr>
          <p:spPr>
            <a:xfrm>
              <a:off x="9049820" y="3102232"/>
              <a:ext cx="2400359" cy="3133722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  <a:defRPr/>
              </a:pPr>
              <a:endParaRPr lang="zh-CN" altLang="en-US" sz="1400" kern="0" smtClean="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9044598" y="3834964"/>
              <a:ext cx="2410802" cy="1546019"/>
              <a:chOff x="8888854" y="3142247"/>
              <a:chExt cx="2838900" cy="1546019"/>
            </a:xfrm>
            <a:grpFill/>
          </p:grpSpPr>
          <p:sp>
            <p:nvSpPr>
              <p:cNvPr id="73" name="文本框 72"/>
              <p:cNvSpPr txBox="1"/>
              <p:nvPr/>
            </p:nvSpPr>
            <p:spPr>
              <a:xfrm>
                <a:off x="8888854" y="3142247"/>
                <a:ext cx="2838900" cy="369332"/>
              </a:xfrm>
              <a:prstGeom prst="rect">
                <a:avLst/>
              </a:prstGeom>
              <a:grpFill/>
            </p:spPr>
            <p:txBody>
              <a:bodyPr wrap="none" rtlCol="0" anchor="ctr">
                <a:noAutofit/>
              </a:bodyPr>
              <a:lstStyle/>
              <a:p>
                <a:pPr algn="ctr" defTabSz="914400"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zh-CN" altLang="en-US" b="1" kern="0" dirty="0" smtClean="0">
                    <a:solidFill>
                      <a:srgbClr val="000000"/>
                    </a:solidFill>
                    <a:cs typeface="+mn-ea"/>
                    <a:sym typeface="+mn-lt"/>
                  </a:rPr>
                  <a:t>厂商绑定</a:t>
                </a: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8888854" y="3626437"/>
                <a:ext cx="2838900" cy="1061829"/>
              </a:xfrm>
              <a:prstGeom prst="rect">
                <a:avLst/>
              </a:prstGeom>
              <a:grp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 defTabSz="914400"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zh-CN" altLang="en-US" sz="1200" kern="0" dirty="0" smtClean="0">
                    <a:solidFill>
                      <a:srgbClr val="000000"/>
                    </a:solidFill>
                    <a:cs typeface="+mn-ea"/>
                    <a:sym typeface="+mn-lt"/>
                  </a:rPr>
                  <a:t>业务部署的“黏性”</a:t>
                </a:r>
                <a:endParaRPr lang="en-US" altLang="zh-CN" sz="1200" kern="0" dirty="0" smtClean="0">
                  <a:solidFill>
                    <a:srgbClr val="000000"/>
                  </a:solidFill>
                  <a:cs typeface="+mn-ea"/>
                  <a:sym typeface="+mn-lt"/>
                </a:endParaRPr>
              </a:p>
              <a:p>
                <a:pPr algn="ctr" defTabSz="914400"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zh-CN" altLang="en-US" sz="1200" kern="0" dirty="0" smtClean="0">
                    <a:solidFill>
                      <a:srgbClr val="000000"/>
                    </a:solidFill>
                    <a:cs typeface="+mn-ea"/>
                    <a:sym typeface="+mn-lt"/>
                  </a:rPr>
                  <a:t>缺少自动的故障迁移</a:t>
                </a:r>
                <a:endParaRPr lang="en-US" altLang="zh-CN" sz="1200" kern="0" dirty="0" smtClean="0">
                  <a:solidFill>
                    <a:srgbClr val="000000"/>
                  </a:solidFill>
                  <a:cs typeface="+mn-ea"/>
                  <a:sym typeface="+mn-lt"/>
                </a:endParaRPr>
              </a:p>
              <a:p>
                <a:pPr algn="ctr" defTabSz="914400"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zh-CN" altLang="en-US" sz="1200" kern="0" dirty="0" smtClean="0">
                    <a:solidFill>
                      <a:srgbClr val="000000"/>
                    </a:solidFill>
                    <a:cs typeface="+mn-ea"/>
                    <a:sym typeface="+mn-lt"/>
                  </a:rPr>
                  <a:t>缺少中立的开源多集群</a:t>
                </a:r>
                <a:r>
                  <a:rPr lang="zh-CN" altLang="en-US" sz="1200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编排</a:t>
                </a:r>
                <a:r>
                  <a:rPr lang="zh-CN" altLang="en-US" sz="1200" kern="0" dirty="0" smtClean="0">
                    <a:solidFill>
                      <a:srgbClr val="000000"/>
                    </a:solidFill>
                    <a:cs typeface="+mn-ea"/>
                    <a:sym typeface="+mn-lt"/>
                  </a:rPr>
                  <a:t>项目</a:t>
                </a:r>
                <a:endParaRPr lang="en-US" altLang="zh-CN" sz="1200" kern="0" dirty="0" smtClea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5" name="组合 7"/>
          <p:cNvGrpSpPr/>
          <p:nvPr/>
        </p:nvGrpSpPr>
        <p:grpSpPr>
          <a:xfrm>
            <a:off x="4022474" y="1903454"/>
            <a:ext cx="4134466" cy="575965"/>
            <a:chOff x="3061016" y="2207884"/>
            <a:chExt cx="5129276" cy="575965"/>
          </a:xfrm>
        </p:grpSpPr>
        <p:sp>
          <p:nvSpPr>
            <p:cNvPr id="76" name="矩形 1"/>
            <p:cNvSpPr/>
            <p:nvPr/>
          </p:nvSpPr>
          <p:spPr>
            <a:xfrm>
              <a:off x="3061016" y="2207884"/>
              <a:ext cx="51292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  <a:defRPr/>
              </a:pPr>
              <a:r>
                <a:rPr lang="zh-CN" altLang="en-US" sz="2800" kern="0" dirty="0" smtClean="0">
                  <a:solidFill>
                    <a:srgbClr val="000000"/>
                  </a:solidFill>
                  <a:cs typeface="+mn-ea"/>
                  <a:sym typeface="+mn-lt"/>
                </a:rPr>
                <a:t>多云容器集群管理的挑战</a:t>
              </a:r>
            </a:p>
          </p:txBody>
        </p:sp>
        <p:cxnSp>
          <p:nvCxnSpPr>
            <p:cNvPr id="77" name="直接连接符 4"/>
            <p:cNvCxnSpPr/>
            <p:nvPr/>
          </p:nvCxnSpPr>
          <p:spPr>
            <a:xfrm>
              <a:off x="3285288" y="2783849"/>
              <a:ext cx="4680720" cy="0"/>
            </a:xfrm>
            <a:prstGeom prst="line">
              <a:avLst/>
            </a:prstGeom>
            <a:noFill/>
            <a:ln w="9525" cap="flat" cmpd="sng" algn="ctr">
              <a:solidFill>
                <a:srgbClr val="F66F6A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78" name="组合 77"/>
          <p:cNvGrpSpPr/>
          <p:nvPr/>
        </p:nvGrpSpPr>
        <p:grpSpPr>
          <a:xfrm>
            <a:off x="3185500" y="3159406"/>
            <a:ext cx="5704500" cy="1546019"/>
            <a:chOff x="3185500" y="3160592"/>
            <a:chExt cx="5704500" cy="3049272"/>
          </a:xfrm>
        </p:grpSpPr>
        <p:cxnSp>
          <p:nvCxnSpPr>
            <p:cNvPr id="79" name="直接连接符 78"/>
            <p:cNvCxnSpPr/>
            <p:nvPr/>
          </p:nvCxnSpPr>
          <p:spPr>
            <a:xfrm>
              <a:off x="6099175" y="3160592"/>
              <a:ext cx="0" cy="3049272"/>
            </a:xfrm>
            <a:prstGeom prst="line">
              <a:avLst/>
            </a:prstGeom>
            <a:noFill/>
            <a:ln w="6350" cap="flat" cmpd="sng" algn="ctr">
              <a:solidFill>
                <a:srgbClr val="666666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0" name="直接连接符 79"/>
            <p:cNvCxnSpPr/>
            <p:nvPr/>
          </p:nvCxnSpPr>
          <p:spPr>
            <a:xfrm>
              <a:off x="8890000" y="3160592"/>
              <a:ext cx="0" cy="3049272"/>
            </a:xfrm>
            <a:prstGeom prst="line">
              <a:avLst/>
            </a:prstGeom>
            <a:noFill/>
            <a:ln w="6350" cap="flat" cmpd="sng" algn="ctr">
              <a:solidFill>
                <a:srgbClr val="666666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1" name="直接连接符 80"/>
            <p:cNvCxnSpPr/>
            <p:nvPr/>
          </p:nvCxnSpPr>
          <p:spPr>
            <a:xfrm>
              <a:off x="3185500" y="3160592"/>
              <a:ext cx="0" cy="3049272"/>
            </a:xfrm>
            <a:prstGeom prst="line">
              <a:avLst/>
            </a:prstGeom>
            <a:noFill/>
            <a:ln w="6350" cap="flat" cmpd="sng" algn="ctr">
              <a:solidFill>
                <a:srgbClr val="666666">
                  <a:lumMod val="50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82" name="副标题 3"/>
          <p:cNvSpPr>
            <a:spLocks noGrp="1"/>
          </p:cNvSpPr>
          <p:nvPr>
            <p:ph type="title"/>
          </p:nvPr>
        </p:nvSpPr>
        <p:spPr>
          <a:xfrm>
            <a:off x="736600" y="365125"/>
            <a:ext cx="10731500" cy="1087827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云原生的多云仍然充满挑战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780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/>
        </p:nvGrpSpPr>
        <p:grpSpPr>
          <a:xfrm>
            <a:off x="-101600" y="2085832"/>
            <a:ext cx="12103100" cy="2885033"/>
            <a:chOff x="-101600" y="2085832"/>
            <a:chExt cx="12103100" cy="2885033"/>
          </a:xfrm>
        </p:grpSpPr>
        <p:grpSp>
          <p:nvGrpSpPr>
            <p:cNvPr id="85" name="组合 84"/>
            <p:cNvGrpSpPr/>
            <p:nvPr/>
          </p:nvGrpSpPr>
          <p:grpSpPr>
            <a:xfrm>
              <a:off x="491820" y="3834586"/>
              <a:ext cx="10413027" cy="476284"/>
              <a:chOff x="1312022" y="3107540"/>
              <a:chExt cx="10890032" cy="476284"/>
            </a:xfrm>
          </p:grpSpPr>
          <p:sp>
            <p:nvSpPr>
              <p:cNvPr id="105" name="文本框 104"/>
              <p:cNvSpPr txBox="1"/>
              <p:nvPr/>
            </p:nvSpPr>
            <p:spPr>
              <a:xfrm>
                <a:off x="3004313" y="3107540"/>
                <a:ext cx="736290" cy="47628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defTabSz="914477" hangingPunct="0">
                  <a:lnSpc>
                    <a:spcPts val="3440"/>
                  </a:lnSpc>
                  <a:defRPr/>
                </a:pPr>
                <a:r>
                  <a:rPr lang="en-US" altLang="zh-CN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2016</a:t>
                </a:r>
                <a:endParaRPr lang="zh-CN" altLang="en-US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文本框 105"/>
              <p:cNvSpPr txBox="1"/>
              <p:nvPr/>
            </p:nvSpPr>
            <p:spPr>
              <a:xfrm>
                <a:off x="1312022" y="3107540"/>
                <a:ext cx="736290" cy="47628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defTabSz="914477" hangingPunct="0">
                  <a:lnSpc>
                    <a:spcPts val="3440"/>
                  </a:lnSpc>
                  <a:defRPr/>
                </a:pPr>
                <a:r>
                  <a:rPr lang="en-US" altLang="zh-CN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2015</a:t>
                </a:r>
                <a:endParaRPr lang="zh-CN" altLang="en-US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4696603" y="3107540"/>
                <a:ext cx="736290" cy="47628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defTabSz="914477" hangingPunct="0">
                  <a:lnSpc>
                    <a:spcPts val="3440"/>
                  </a:lnSpc>
                  <a:defRPr/>
                </a:pPr>
                <a:r>
                  <a:rPr lang="en-US" altLang="zh-CN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2017</a:t>
                </a:r>
                <a:endParaRPr lang="zh-CN" altLang="en-US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8" name="文本框 107"/>
              <p:cNvSpPr txBox="1"/>
              <p:nvPr/>
            </p:nvSpPr>
            <p:spPr>
              <a:xfrm>
                <a:off x="6388894" y="3107540"/>
                <a:ext cx="736290" cy="47628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defTabSz="914477" hangingPunct="0">
                  <a:lnSpc>
                    <a:spcPts val="3440"/>
                  </a:lnSpc>
                  <a:defRPr/>
                </a:pPr>
                <a:r>
                  <a:rPr lang="en-US" altLang="zh-CN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2018</a:t>
                </a:r>
                <a:endParaRPr lang="zh-CN" altLang="en-US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文本框 108"/>
              <p:cNvSpPr txBox="1"/>
              <p:nvPr/>
            </p:nvSpPr>
            <p:spPr>
              <a:xfrm>
                <a:off x="8081184" y="3107540"/>
                <a:ext cx="736290" cy="47628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defTabSz="914477" hangingPunct="0">
                  <a:lnSpc>
                    <a:spcPts val="3440"/>
                  </a:lnSpc>
                  <a:defRPr/>
                </a:pPr>
                <a:r>
                  <a:rPr lang="en-US" altLang="zh-CN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2019</a:t>
                </a:r>
                <a:endParaRPr lang="zh-CN" altLang="en-US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文本框 109"/>
              <p:cNvSpPr txBox="1"/>
              <p:nvPr/>
            </p:nvSpPr>
            <p:spPr>
              <a:xfrm>
                <a:off x="9773475" y="3107540"/>
                <a:ext cx="736290" cy="47628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defTabSz="914477" hangingPunct="0">
                  <a:lnSpc>
                    <a:spcPts val="3440"/>
                  </a:lnSpc>
                  <a:defRPr/>
                </a:pPr>
                <a:r>
                  <a:rPr lang="en-US" altLang="zh-CN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2020</a:t>
                </a:r>
                <a:endParaRPr lang="zh-CN" altLang="en-US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文本框 110"/>
              <p:cNvSpPr txBox="1"/>
              <p:nvPr/>
            </p:nvSpPr>
            <p:spPr>
              <a:xfrm>
                <a:off x="11465764" y="3107540"/>
                <a:ext cx="736290" cy="47628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defTabSz="914477" hangingPunct="0">
                  <a:lnSpc>
                    <a:spcPts val="3440"/>
                  </a:lnSpc>
                  <a:defRPr/>
                </a:pPr>
                <a:r>
                  <a:rPr lang="en-US" altLang="zh-CN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2021</a:t>
                </a:r>
                <a:endParaRPr lang="zh-CN" altLang="en-US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1654639" y="2085832"/>
              <a:ext cx="8453033" cy="954107"/>
              <a:chOff x="2851550" y="5308703"/>
              <a:chExt cx="8453033" cy="954107"/>
            </a:xfrm>
          </p:grpSpPr>
          <p:sp>
            <p:nvSpPr>
              <p:cNvPr id="102" name="文本框 101"/>
              <p:cNvSpPr txBox="1"/>
              <p:nvPr/>
            </p:nvSpPr>
            <p:spPr>
              <a:xfrm>
                <a:off x="2851550" y="5568954"/>
                <a:ext cx="1702174" cy="523220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92075" indent="-92075" defTabSz="914477" hangingPunct="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K8s Federation</a:t>
                </a:r>
                <a:r>
                  <a:rPr lang="zh-CN" altLang="en-US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  </a:t>
                </a:r>
                <a:r>
                  <a:rPr lang="en-US" altLang="zh-CN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v1</a:t>
                </a:r>
                <a:r>
                  <a:rPr lang="zh-CN" altLang="en-US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启动开发</a:t>
                </a:r>
                <a:endParaRPr lang="en-US" altLang="zh-CN" sz="1400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文本框 102"/>
              <p:cNvSpPr txBox="1"/>
              <p:nvPr/>
            </p:nvSpPr>
            <p:spPr>
              <a:xfrm>
                <a:off x="5282330" y="5492010"/>
                <a:ext cx="2622828" cy="600164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92075" indent="-92075" defTabSz="914477" hangingPunct="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社区改名 </a:t>
                </a:r>
                <a:r>
                  <a:rPr lang="en-US" altLang="zh-CN" sz="1400" kern="0" dirty="0" err="1" smtClean="0">
                    <a:solidFill>
                      <a:srgbClr val="1D1D1A"/>
                    </a:solidFill>
                    <a:cs typeface="+mn-ea"/>
                    <a:sym typeface="+mn-lt"/>
                  </a:rPr>
                  <a:t>MultiCluster</a:t>
                </a:r>
                <a:r>
                  <a:rPr lang="en-US" altLang="zh-CN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 SIG</a:t>
                </a:r>
              </a:p>
              <a:p>
                <a:pPr marL="92075" indent="-92075" defTabSz="914477" hangingPunct="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Federation</a:t>
                </a:r>
                <a:r>
                  <a:rPr lang="zh-CN" altLang="en-US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启动 </a:t>
                </a:r>
                <a:r>
                  <a:rPr lang="en-US" altLang="zh-CN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v2</a:t>
                </a:r>
                <a:r>
                  <a:rPr lang="zh-CN" altLang="en-US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版本开发</a:t>
                </a:r>
                <a:endParaRPr lang="en-US" altLang="zh-CN" sz="1400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文本框 103"/>
              <p:cNvSpPr txBox="1"/>
              <p:nvPr/>
            </p:nvSpPr>
            <p:spPr>
              <a:xfrm>
                <a:off x="9488491" y="5308703"/>
                <a:ext cx="1816092" cy="954107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92075" indent="-92075" defTabSz="914477" hangingPunct="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社区发布多集群</a:t>
                </a:r>
                <a:r>
                  <a:rPr lang="en-US" altLang="zh-CN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/>
                </a:r>
                <a:br>
                  <a:rPr lang="en-US" altLang="zh-CN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</a:br>
                <a:r>
                  <a:rPr lang="zh-CN" altLang="en-US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服务声明标准接口</a:t>
                </a:r>
                <a:r>
                  <a:rPr lang="en-US" altLang="zh-CN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/>
                </a:r>
                <a:br>
                  <a:rPr lang="en-US" altLang="zh-CN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</a:br>
                <a:r>
                  <a:rPr lang="en-US" altLang="zh-CN" sz="1400" kern="0" dirty="0" err="1" smtClean="0">
                    <a:solidFill>
                      <a:srgbClr val="1D1D1A"/>
                    </a:solidFill>
                    <a:cs typeface="+mn-ea"/>
                    <a:sym typeface="+mn-lt"/>
                  </a:rPr>
                  <a:t>MultiCluster</a:t>
                </a:r>
                <a:r>
                  <a:rPr lang="en-US" altLang="zh-CN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 Service API</a:t>
                </a:r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491819" y="3810966"/>
              <a:ext cx="9615853" cy="236136"/>
              <a:chOff x="491819" y="3810966"/>
              <a:chExt cx="10423506" cy="236136"/>
            </a:xfrm>
          </p:grpSpPr>
          <p:cxnSp>
            <p:nvCxnSpPr>
              <p:cNvPr id="95" name="直接连接符 94"/>
              <p:cNvCxnSpPr/>
              <p:nvPr/>
            </p:nvCxnSpPr>
            <p:spPr>
              <a:xfrm>
                <a:off x="2229070" y="3810966"/>
                <a:ext cx="1" cy="236136"/>
              </a:xfrm>
              <a:prstGeom prst="line">
                <a:avLst/>
              </a:prstGeom>
              <a:noFill/>
              <a:ln w="28575" cap="flat" cmpd="sng" algn="ctr">
                <a:solidFill>
                  <a:srgbClr val="E9002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" name="直接连接符 95"/>
              <p:cNvCxnSpPr/>
              <p:nvPr/>
            </p:nvCxnSpPr>
            <p:spPr>
              <a:xfrm>
                <a:off x="491819" y="3810966"/>
                <a:ext cx="1" cy="236136"/>
              </a:xfrm>
              <a:prstGeom prst="line">
                <a:avLst/>
              </a:prstGeom>
              <a:noFill/>
              <a:ln w="28575" cap="flat" cmpd="sng" algn="ctr">
                <a:solidFill>
                  <a:srgbClr val="E9002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" name="直接连接符 96"/>
              <p:cNvCxnSpPr/>
              <p:nvPr/>
            </p:nvCxnSpPr>
            <p:spPr>
              <a:xfrm>
                <a:off x="3966321" y="3810966"/>
                <a:ext cx="1" cy="236136"/>
              </a:xfrm>
              <a:prstGeom prst="line">
                <a:avLst/>
              </a:prstGeom>
              <a:noFill/>
              <a:ln w="28575" cap="flat" cmpd="sng" algn="ctr">
                <a:solidFill>
                  <a:srgbClr val="E9002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" name="直接连接符 97"/>
              <p:cNvCxnSpPr/>
              <p:nvPr/>
            </p:nvCxnSpPr>
            <p:spPr>
              <a:xfrm>
                <a:off x="5703572" y="3810966"/>
                <a:ext cx="1" cy="236136"/>
              </a:xfrm>
              <a:prstGeom prst="line">
                <a:avLst/>
              </a:prstGeom>
              <a:noFill/>
              <a:ln w="28575" cap="flat" cmpd="sng" algn="ctr">
                <a:solidFill>
                  <a:srgbClr val="E9002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9" name="直接连接符 98"/>
              <p:cNvCxnSpPr/>
              <p:nvPr/>
            </p:nvCxnSpPr>
            <p:spPr>
              <a:xfrm>
                <a:off x="7440823" y="3810966"/>
                <a:ext cx="1" cy="236136"/>
              </a:xfrm>
              <a:prstGeom prst="line">
                <a:avLst/>
              </a:prstGeom>
              <a:noFill/>
              <a:ln w="28575" cap="flat" cmpd="sng" algn="ctr">
                <a:solidFill>
                  <a:srgbClr val="E9002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" name="直接连接符 99"/>
              <p:cNvCxnSpPr/>
              <p:nvPr/>
            </p:nvCxnSpPr>
            <p:spPr>
              <a:xfrm>
                <a:off x="9178074" y="3810966"/>
                <a:ext cx="1" cy="236136"/>
              </a:xfrm>
              <a:prstGeom prst="line">
                <a:avLst/>
              </a:prstGeom>
              <a:noFill/>
              <a:ln w="28575" cap="flat" cmpd="sng" algn="ctr">
                <a:solidFill>
                  <a:srgbClr val="E9002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" name="直接连接符 100"/>
              <p:cNvCxnSpPr/>
              <p:nvPr/>
            </p:nvCxnSpPr>
            <p:spPr>
              <a:xfrm>
                <a:off x="10915324" y="3810966"/>
                <a:ext cx="1" cy="236136"/>
              </a:xfrm>
              <a:prstGeom prst="line">
                <a:avLst/>
              </a:prstGeom>
              <a:noFill/>
              <a:ln w="28575" cap="flat" cmpd="sng" algn="ctr">
                <a:solidFill>
                  <a:srgbClr val="E9002F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88" name="直接箭头连接符 87"/>
            <p:cNvCxnSpPr/>
            <p:nvPr/>
          </p:nvCxnSpPr>
          <p:spPr>
            <a:xfrm>
              <a:off x="-101600" y="3911659"/>
              <a:ext cx="12103100" cy="38905"/>
            </a:xfrm>
            <a:prstGeom prst="straightConnector1">
              <a:avLst/>
            </a:prstGeom>
            <a:noFill/>
            <a:ln w="28575" cap="flat" cmpd="sng" algn="ctr">
              <a:solidFill>
                <a:srgbClr val="E9002F"/>
              </a:solidFill>
              <a:prstDash val="solid"/>
              <a:miter lim="800000"/>
              <a:tailEnd type="triangle" w="lg" len="lg"/>
            </a:ln>
            <a:effectLst/>
          </p:spPr>
        </p:cxnSp>
        <p:grpSp>
          <p:nvGrpSpPr>
            <p:cNvPr id="89" name="组合 88"/>
            <p:cNvGrpSpPr/>
            <p:nvPr/>
          </p:nvGrpSpPr>
          <p:grpSpPr>
            <a:xfrm>
              <a:off x="170752" y="2963248"/>
              <a:ext cx="4572698" cy="815608"/>
              <a:chOff x="1228483" y="4500966"/>
              <a:chExt cx="4572698" cy="815608"/>
            </a:xfrm>
          </p:grpSpPr>
          <p:sp>
            <p:nvSpPr>
              <p:cNvPr id="93" name="文本框 92"/>
              <p:cNvSpPr txBox="1"/>
              <p:nvPr/>
            </p:nvSpPr>
            <p:spPr>
              <a:xfrm>
                <a:off x="4130515" y="4726926"/>
                <a:ext cx="1670666" cy="523220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92075" indent="-92075" defTabSz="914477" hangingPunct="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Federation</a:t>
                </a:r>
                <a:r>
                  <a:rPr lang="zh-CN" altLang="en-US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成为</a:t>
                </a:r>
                <a:r>
                  <a:rPr lang="en-US" altLang="zh-CN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K8s</a:t>
                </a:r>
                <a:r>
                  <a:rPr lang="zh-CN" altLang="en-US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独立子项目</a:t>
                </a:r>
                <a:endParaRPr lang="en-US" altLang="zh-CN" sz="1400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文本框 93"/>
              <p:cNvSpPr txBox="1"/>
              <p:nvPr/>
            </p:nvSpPr>
            <p:spPr>
              <a:xfrm>
                <a:off x="1228483" y="4500966"/>
                <a:ext cx="1641389" cy="815608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92075" indent="-92075" defTabSz="914477" hangingPunct="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K8s </a:t>
                </a:r>
                <a:r>
                  <a:rPr lang="zh-CN" altLang="en-US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社区成立</a:t>
                </a:r>
                <a:r>
                  <a:rPr lang="en-US" altLang="zh-CN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Federation SIG</a:t>
                </a:r>
              </a:p>
              <a:p>
                <a:pPr marL="92075" indent="-92075" defTabSz="914477" hangingPunct="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发布联邦白皮书</a:t>
                </a:r>
                <a:endParaRPr lang="en-US" altLang="zh-CN" sz="1400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0" name="文本框 89"/>
            <p:cNvSpPr txBox="1"/>
            <p:nvPr/>
          </p:nvSpPr>
          <p:spPr>
            <a:xfrm>
              <a:off x="5619164" y="4370701"/>
              <a:ext cx="2123797" cy="600164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</p:spPr>
          <p:txBody>
            <a:bodyPr wrap="square" rtlCol="0">
              <a:spAutoFit/>
            </a:bodyPr>
            <a:lstStyle/>
            <a:p>
              <a:pPr marL="92075" indent="-92075" defTabSz="914477" hangingPunct="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sz="1400" kern="0" dirty="0" smtClean="0">
                  <a:solidFill>
                    <a:srgbClr val="1D1D1A"/>
                  </a:solidFill>
                  <a:cs typeface="+mn-ea"/>
                  <a:sym typeface="+mn-lt"/>
                </a:rPr>
                <a:t>6</a:t>
              </a:r>
              <a:r>
                <a:rPr lang="zh-CN" altLang="en-US" sz="1400" kern="0" dirty="0" smtClean="0">
                  <a:solidFill>
                    <a:srgbClr val="1D1D1A"/>
                  </a:solidFill>
                  <a:cs typeface="+mn-ea"/>
                  <a:sym typeface="+mn-lt"/>
                </a:rPr>
                <a:t>月</a:t>
              </a:r>
              <a:r>
                <a:rPr lang="en-US" altLang="zh-CN" sz="1400" kern="0" dirty="0" smtClean="0">
                  <a:solidFill>
                    <a:srgbClr val="1D1D1A"/>
                  </a:solidFill>
                  <a:cs typeface="+mn-ea"/>
                  <a:sym typeface="+mn-lt"/>
                </a:rPr>
                <a:t> </a:t>
              </a:r>
              <a:r>
                <a:rPr lang="zh-CN" altLang="en-US" sz="1400" kern="0" dirty="0" smtClean="0">
                  <a:solidFill>
                    <a:srgbClr val="1D1D1A"/>
                  </a:solidFill>
                  <a:cs typeface="+mn-ea"/>
                  <a:sym typeface="+mn-lt"/>
                </a:rPr>
                <a:t>华为云</a:t>
              </a:r>
              <a:r>
                <a:rPr lang="en-US" altLang="zh-CN" sz="1400" kern="0" dirty="0" smtClean="0">
                  <a:solidFill>
                    <a:srgbClr val="1D1D1A"/>
                  </a:solidFill>
                  <a:cs typeface="+mn-ea"/>
                  <a:sym typeface="+mn-lt"/>
                </a:rPr>
                <a:t>MCP</a:t>
              </a:r>
              <a:r>
                <a:rPr lang="zh-CN" altLang="en-US" sz="1400" kern="0" dirty="0" smtClean="0">
                  <a:solidFill>
                    <a:srgbClr val="1D1D1A"/>
                  </a:solidFill>
                  <a:cs typeface="+mn-ea"/>
                  <a:sym typeface="+mn-lt"/>
                </a:rPr>
                <a:t>公测</a:t>
              </a:r>
              <a:endParaRPr lang="en-US" altLang="zh-CN" sz="1400" kern="0" dirty="0" smtClean="0">
                <a:solidFill>
                  <a:srgbClr val="1D1D1A"/>
                </a:solidFill>
                <a:cs typeface="+mn-ea"/>
                <a:sym typeface="+mn-lt"/>
              </a:endParaRPr>
            </a:p>
            <a:p>
              <a:pPr marL="92075" indent="-92075" defTabSz="914477" hangingPunct="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sz="1400" kern="0" dirty="0" smtClean="0">
                  <a:solidFill>
                    <a:srgbClr val="1D1D1A"/>
                  </a:solidFill>
                  <a:cs typeface="+mn-ea"/>
                  <a:sym typeface="+mn-lt"/>
                </a:rPr>
                <a:t>12</a:t>
              </a:r>
              <a:r>
                <a:rPr lang="zh-CN" altLang="en-US" sz="1400" kern="0" dirty="0" smtClean="0">
                  <a:solidFill>
                    <a:srgbClr val="1D1D1A"/>
                  </a:solidFill>
                  <a:cs typeface="+mn-ea"/>
                  <a:sym typeface="+mn-lt"/>
                </a:rPr>
                <a:t>月华为云</a:t>
              </a:r>
              <a:r>
                <a:rPr lang="en-US" altLang="zh-CN" sz="1400" kern="0" dirty="0" smtClean="0">
                  <a:solidFill>
                    <a:srgbClr val="1D1D1A"/>
                  </a:solidFill>
                  <a:cs typeface="+mn-ea"/>
                  <a:sym typeface="+mn-lt"/>
                </a:rPr>
                <a:t>MCP</a:t>
              </a:r>
              <a:r>
                <a:rPr lang="zh-CN" altLang="en-US" sz="1400" kern="0" dirty="0" smtClean="0">
                  <a:solidFill>
                    <a:srgbClr val="1D1D1A"/>
                  </a:solidFill>
                  <a:cs typeface="+mn-ea"/>
                  <a:sym typeface="+mn-lt"/>
                </a:rPr>
                <a:t>商用</a:t>
              </a:r>
              <a:endParaRPr lang="en-US" altLang="zh-CN" sz="1400" kern="0" dirty="0" smtClean="0">
                <a:solidFill>
                  <a:srgbClr val="1D1D1A"/>
                </a:solidFill>
                <a:cs typeface="+mn-ea"/>
                <a:sym typeface="+mn-lt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8554922" y="4370701"/>
              <a:ext cx="2116936" cy="52322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</p:spPr>
          <p:txBody>
            <a:bodyPr wrap="square" rtlCol="0">
              <a:spAutoFit/>
            </a:bodyPr>
            <a:lstStyle/>
            <a:p>
              <a:pPr marL="92075" indent="-92075" defTabSz="914477" hangingPunct="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CN" altLang="en-US" sz="1400" kern="0" dirty="0" smtClean="0">
                  <a:solidFill>
                    <a:srgbClr val="1D1D1A"/>
                  </a:solidFill>
                  <a:cs typeface="+mn-ea"/>
                  <a:sym typeface="+mn-lt"/>
                </a:rPr>
                <a:t>华为云</a:t>
              </a:r>
              <a:r>
                <a:rPr lang="en-US" altLang="zh-CN" sz="1400" kern="0" dirty="0" smtClean="0">
                  <a:solidFill>
                    <a:srgbClr val="1D1D1A"/>
                  </a:solidFill>
                  <a:cs typeface="+mn-ea"/>
                  <a:sym typeface="+mn-lt"/>
                </a:rPr>
                <a:t>MCP</a:t>
              </a:r>
              <a:r>
                <a:rPr lang="zh-CN" altLang="en-US" sz="1400" kern="0" dirty="0" smtClean="0">
                  <a:solidFill>
                    <a:srgbClr val="1D1D1A"/>
                  </a:solidFill>
                  <a:cs typeface="+mn-ea"/>
                  <a:sym typeface="+mn-lt"/>
                </a:rPr>
                <a:t>全新引擎</a:t>
              </a:r>
              <a:r>
                <a:rPr lang="en-US" altLang="zh-CN" sz="1400" kern="0" dirty="0" smtClean="0">
                  <a:solidFill>
                    <a:srgbClr val="1D1D1A"/>
                  </a:solidFill>
                  <a:cs typeface="+mn-ea"/>
                  <a:sym typeface="+mn-lt"/>
                </a:rPr>
                <a:t/>
              </a:r>
              <a:br>
                <a:rPr lang="en-US" altLang="zh-CN" sz="1400" kern="0" dirty="0" smtClean="0">
                  <a:solidFill>
                    <a:srgbClr val="1D1D1A"/>
                  </a:solidFill>
                  <a:cs typeface="+mn-ea"/>
                  <a:sym typeface="+mn-lt"/>
                </a:rPr>
              </a:br>
              <a:r>
                <a:rPr lang="en-US" altLang="zh-CN" sz="1400" kern="0" dirty="0" smtClean="0">
                  <a:solidFill>
                    <a:srgbClr val="1D1D1A"/>
                  </a:solidFill>
                  <a:cs typeface="+mn-ea"/>
                  <a:sym typeface="+mn-lt"/>
                </a:rPr>
                <a:t>Karmada</a:t>
              </a:r>
              <a:r>
                <a:rPr lang="zh-CN" altLang="en-US" sz="1400" kern="0" dirty="0" smtClean="0">
                  <a:solidFill>
                    <a:srgbClr val="1D1D1A"/>
                  </a:solidFill>
                  <a:cs typeface="+mn-ea"/>
                  <a:sym typeface="+mn-lt"/>
                </a:rPr>
                <a:t>启动研发</a:t>
              </a:r>
              <a:endParaRPr lang="en-US" altLang="zh-CN" sz="1400" kern="0" dirty="0" smtClean="0">
                <a:solidFill>
                  <a:srgbClr val="1D1D1A"/>
                </a:solidFill>
                <a:cs typeface="+mn-ea"/>
                <a:sym typeface="+mn-lt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10516005" y="3009494"/>
              <a:ext cx="1277426" cy="791755"/>
            </a:xfrm>
            <a:prstGeom prst="rect">
              <a:avLst/>
            </a:prstGeom>
            <a:solidFill>
              <a:srgbClr val="595757"/>
            </a:solidFill>
          </p:spPr>
          <p:txBody>
            <a:bodyPr wrap="square" rtlCol="0">
              <a:spAutoFit/>
            </a:bodyPr>
            <a:lstStyle/>
            <a:p>
              <a:pPr marL="92075" indent="-92075" defTabSz="914477" hangingPunct="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sz="1600" kern="0" dirty="0" smtClean="0">
                  <a:solidFill>
                    <a:srgbClr val="FFFFFF"/>
                  </a:solidFill>
                  <a:cs typeface="+mn-ea"/>
                  <a:sym typeface="+mn-lt"/>
                </a:rPr>
                <a:t>Karmada</a:t>
              </a:r>
              <a:br>
                <a:rPr lang="en-US" altLang="zh-CN" sz="1600" kern="0" dirty="0" smtClean="0">
                  <a:solidFill>
                    <a:srgbClr val="FFFFFF"/>
                  </a:solidFill>
                  <a:cs typeface="+mn-ea"/>
                  <a:sym typeface="+mn-lt"/>
                </a:rPr>
              </a:br>
              <a:r>
                <a:rPr lang="zh-CN" altLang="en-US" sz="1600" kern="0" dirty="0" smtClean="0">
                  <a:solidFill>
                    <a:srgbClr val="FFFFFF"/>
                  </a:solidFill>
                  <a:cs typeface="+mn-ea"/>
                  <a:sym typeface="+mn-lt"/>
                </a:rPr>
                <a:t>项目开源</a:t>
              </a:r>
              <a:endParaRPr lang="en-US" altLang="zh-CN" sz="1600" kern="0" dirty="0" smtClea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副标题 3"/>
          <p:cNvSpPr>
            <a:spLocks noGrp="1"/>
          </p:cNvSpPr>
          <p:nvPr>
            <p:ph type="title"/>
          </p:nvPr>
        </p:nvSpPr>
        <p:spPr>
          <a:xfrm>
            <a:off x="736600" y="365125"/>
            <a:ext cx="10731500" cy="1087827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多集群容器编排的前世今生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46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527023" y="2647125"/>
            <a:ext cx="3090245" cy="10360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altLang="zh-CN" b="1" kern="0" dirty="0" smtClean="0">
                <a:solidFill>
                  <a:srgbClr val="000000"/>
                </a:solidFill>
                <a:cs typeface="+mn-ea"/>
                <a:sym typeface="+mn-lt"/>
              </a:rPr>
              <a:t>K8s</a:t>
            </a:r>
            <a:r>
              <a:rPr lang="zh-CN" altLang="en-US" b="1" kern="0" dirty="0" smtClean="0">
                <a:solidFill>
                  <a:srgbClr val="000000"/>
                </a:solidFill>
                <a:cs typeface="+mn-ea"/>
                <a:sym typeface="+mn-lt"/>
              </a:rPr>
              <a:t>原生</a:t>
            </a:r>
            <a:r>
              <a:rPr lang="en-US" altLang="zh-CN" b="1" kern="0" dirty="0" smtClean="0">
                <a:solidFill>
                  <a:srgbClr val="000000"/>
                </a:solidFill>
                <a:cs typeface="+mn-ea"/>
                <a:sym typeface="+mn-lt"/>
              </a:rPr>
              <a:t>API</a:t>
            </a:r>
            <a:r>
              <a:rPr lang="zh-CN" altLang="en-US" b="1" kern="0" dirty="0" smtClean="0">
                <a:solidFill>
                  <a:srgbClr val="000000"/>
                </a:solidFill>
                <a:cs typeface="+mn-ea"/>
                <a:sym typeface="+mn-lt"/>
              </a:rPr>
              <a:t>兼容</a:t>
            </a:r>
            <a:endParaRPr lang="en-US" altLang="zh-CN" b="1" kern="0" dirty="0" smtClean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altLang="zh-CN" sz="1400" kern="0" dirty="0" smtClean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zh-CN" altLang="en-US" sz="1400" kern="0" dirty="0">
                <a:solidFill>
                  <a:srgbClr val="000000"/>
                </a:solidFill>
                <a:cs typeface="+mn-ea"/>
                <a:sym typeface="+mn-lt"/>
              </a:rPr>
              <a:t>零</a:t>
            </a:r>
            <a:r>
              <a:rPr lang="zh-CN" altLang="en-US" sz="1400" kern="0" dirty="0" smtClean="0">
                <a:solidFill>
                  <a:srgbClr val="000000"/>
                </a:solidFill>
                <a:cs typeface="+mn-ea"/>
                <a:sym typeface="+mn-lt"/>
              </a:rPr>
              <a:t>改造从单集群升级为多集群</a:t>
            </a:r>
            <a:endParaRPr lang="en-US" altLang="zh-CN" sz="1400" kern="0" dirty="0" smtClean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zh-CN" altLang="en-US" sz="1400" kern="0" dirty="0" smtClean="0">
                <a:solidFill>
                  <a:srgbClr val="000000"/>
                </a:solidFill>
                <a:cs typeface="+mn-ea"/>
                <a:sym typeface="+mn-lt"/>
              </a:rPr>
              <a:t>无缝集成</a:t>
            </a:r>
            <a:r>
              <a:rPr lang="en-US" altLang="zh-CN" sz="1400" kern="0" dirty="0" smtClean="0">
                <a:solidFill>
                  <a:srgbClr val="000000"/>
                </a:solidFill>
                <a:cs typeface="+mn-ea"/>
                <a:sym typeface="+mn-lt"/>
              </a:rPr>
              <a:t>K8s</a:t>
            </a:r>
            <a:r>
              <a:rPr lang="zh-CN" altLang="en-US" sz="1400" kern="0" dirty="0">
                <a:solidFill>
                  <a:srgbClr val="000000"/>
                </a:solidFill>
                <a:cs typeface="+mn-ea"/>
                <a:sym typeface="+mn-lt"/>
              </a:rPr>
              <a:t>单</a:t>
            </a:r>
            <a:r>
              <a:rPr lang="zh-CN" altLang="en-US" sz="1400" kern="0" dirty="0" smtClean="0">
                <a:solidFill>
                  <a:srgbClr val="000000"/>
                </a:solidFill>
                <a:cs typeface="+mn-ea"/>
                <a:sym typeface="+mn-lt"/>
              </a:rPr>
              <a:t>集群工具链生态</a:t>
            </a:r>
            <a:endParaRPr lang="zh-CN" altLang="en-US" sz="1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27023" y="4306437"/>
            <a:ext cx="3090245" cy="10360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zh-CN" altLang="en-US" b="1" kern="0" dirty="0" smtClean="0">
                <a:solidFill>
                  <a:srgbClr val="000000"/>
                </a:solidFill>
                <a:cs typeface="+mn-ea"/>
                <a:sym typeface="+mn-lt"/>
              </a:rPr>
              <a:t>开箱即用</a:t>
            </a:r>
            <a:endParaRPr lang="en-US" altLang="zh-CN" b="1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altLang="zh-CN" sz="1400" kern="0" dirty="0" smtClean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zh-CN" altLang="en-US" sz="1400" kern="0" dirty="0" smtClean="0">
                <a:solidFill>
                  <a:srgbClr val="000000"/>
                </a:solidFill>
                <a:cs typeface="+mn-ea"/>
                <a:sym typeface="+mn-lt"/>
              </a:rPr>
              <a:t>面向多场景的内置策略集</a:t>
            </a:r>
            <a:r>
              <a:rPr lang="zh-CN" altLang="en-US" sz="1400" kern="0" dirty="0">
                <a:solidFill>
                  <a:srgbClr val="000000"/>
                </a:solidFill>
                <a:cs typeface="+mn-ea"/>
                <a:sym typeface="+mn-lt"/>
              </a:rPr>
              <a:t>：</a:t>
            </a:r>
            <a:r>
              <a:rPr lang="en-US" altLang="zh-CN" sz="1400" kern="0" dirty="0" smtClean="0">
                <a:solidFill>
                  <a:srgbClr val="000000"/>
                </a:solidFill>
                <a:cs typeface="+mn-ea"/>
                <a:sym typeface="+mn-lt"/>
              </a:rPr>
              <a:t/>
            </a:r>
            <a:br>
              <a:rPr lang="en-US" altLang="zh-CN" sz="1400" kern="0" dirty="0" smtClean="0">
                <a:solidFill>
                  <a:srgbClr val="000000"/>
                </a:solidFill>
                <a:cs typeface="+mn-ea"/>
                <a:sym typeface="+mn-lt"/>
              </a:rPr>
            </a:br>
            <a:r>
              <a:rPr lang="zh-CN" altLang="en-US" sz="1400" kern="0" dirty="0" smtClean="0">
                <a:solidFill>
                  <a:srgbClr val="000000"/>
                </a:solidFill>
                <a:cs typeface="+mn-ea"/>
                <a:sym typeface="+mn-lt"/>
              </a:rPr>
              <a:t>两地三中心、同城双活、异地容灾</a:t>
            </a:r>
            <a:endParaRPr lang="zh-CN" altLang="en-US" sz="1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409238" y="2647125"/>
            <a:ext cx="3090245" cy="10360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zh-CN" altLang="en-US" b="1" kern="0" dirty="0" smtClean="0">
                <a:solidFill>
                  <a:srgbClr val="000000"/>
                </a:solidFill>
                <a:cs typeface="+mn-ea"/>
                <a:sym typeface="+mn-lt"/>
              </a:rPr>
              <a:t>开放中立</a:t>
            </a:r>
            <a:endParaRPr lang="en-US" altLang="zh-CN" b="1" kern="0" dirty="0" smtClean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altLang="zh-CN" sz="1400" kern="0" dirty="0" smtClean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zh-CN" altLang="en-US" sz="1400" kern="0" dirty="0" smtClean="0">
                <a:solidFill>
                  <a:srgbClr val="000000"/>
                </a:solidFill>
                <a:cs typeface="+mn-ea"/>
                <a:sym typeface="+mn-lt"/>
              </a:rPr>
              <a:t>来自互联网、金融、制造业、</a:t>
            </a:r>
            <a:r>
              <a:rPr lang="en-US" altLang="zh-CN" sz="1400" kern="0" dirty="0" smtClean="0">
                <a:solidFill>
                  <a:srgbClr val="000000"/>
                </a:solidFill>
                <a:cs typeface="+mn-ea"/>
                <a:sym typeface="+mn-lt"/>
              </a:rPr>
              <a:t/>
            </a:r>
            <a:br>
              <a:rPr lang="en-US" altLang="zh-CN" sz="1400" kern="0" dirty="0" smtClean="0">
                <a:solidFill>
                  <a:srgbClr val="000000"/>
                </a:solidFill>
                <a:cs typeface="+mn-ea"/>
                <a:sym typeface="+mn-lt"/>
              </a:rPr>
            </a:br>
            <a:r>
              <a:rPr lang="zh-CN" altLang="en-US" sz="1400" kern="0" dirty="0" smtClean="0">
                <a:solidFill>
                  <a:srgbClr val="000000"/>
                </a:solidFill>
                <a:cs typeface="+mn-ea"/>
                <a:sym typeface="+mn-lt"/>
              </a:rPr>
              <a:t>运营商、云厂商等联合发起</a:t>
            </a:r>
            <a:endParaRPr lang="zh-CN" altLang="en-US" sz="1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409238" y="4306437"/>
            <a:ext cx="3090245" cy="10360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zh-CN" altLang="en-US" b="1" kern="0" dirty="0" smtClean="0">
                <a:solidFill>
                  <a:srgbClr val="000000"/>
                </a:solidFill>
                <a:cs typeface="+mn-ea"/>
                <a:sym typeface="+mn-lt"/>
              </a:rPr>
              <a:t>丰富的多集群调度</a:t>
            </a:r>
            <a:endParaRPr lang="en-US" altLang="zh-CN" b="1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altLang="zh-CN" sz="1400" kern="0" dirty="0" smtClean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zh-CN" altLang="en-US" sz="1400" kern="0" dirty="0" smtClean="0">
                <a:solidFill>
                  <a:srgbClr val="000000"/>
                </a:solidFill>
                <a:cs typeface="+mn-ea"/>
                <a:sym typeface="+mn-lt"/>
              </a:rPr>
              <a:t>集群亲和性调度，多颗粒多集群高可用部署：</a:t>
            </a:r>
            <a:r>
              <a:rPr lang="en-US" altLang="zh-CN" sz="1400" kern="0" dirty="0" smtClean="0">
                <a:solidFill>
                  <a:srgbClr val="000000"/>
                </a:solidFill>
                <a:cs typeface="+mn-ea"/>
                <a:sym typeface="+mn-lt"/>
              </a:rPr>
              <a:t/>
            </a:r>
            <a:br>
              <a:rPr lang="en-US" altLang="zh-CN" sz="1400" kern="0" dirty="0" smtClean="0">
                <a:solidFill>
                  <a:srgbClr val="000000"/>
                </a:solidFill>
                <a:cs typeface="+mn-ea"/>
                <a:sym typeface="+mn-lt"/>
              </a:rPr>
            </a:br>
            <a:r>
              <a:rPr lang="zh-CN" altLang="en-US" sz="1400" kern="0" dirty="0" smtClean="0">
                <a:solidFill>
                  <a:srgbClr val="000000"/>
                </a:solidFill>
                <a:cs typeface="+mn-ea"/>
                <a:sym typeface="+mn-lt"/>
              </a:rPr>
              <a:t>多</a:t>
            </a:r>
            <a:r>
              <a:rPr lang="en-US" altLang="zh-CN" sz="1400" kern="0" dirty="0" smtClean="0">
                <a:solidFill>
                  <a:srgbClr val="000000"/>
                </a:solidFill>
                <a:cs typeface="+mn-ea"/>
                <a:sym typeface="+mn-lt"/>
              </a:rPr>
              <a:t>Region</a:t>
            </a:r>
            <a:r>
              <a:rPr lang="zh-CN" altLang="en-US" sz="1400" kern="0" dirty="0" smtClean="0">
                <a:solidFill>
                  <a:srgbClr val="000000"/>
                </a:solidFill>
                <a:cs typeface="+mn-ea"/>
                <a:sym typeface="+mn-lt"/>
              </a:rPr>
              <a:t>、多</a:t>
            </a:r>
            <a:r>
              <a:rPr lang="en-US" altLang="zh-CN" sz="1400" kern="0" dirty="0" smtClean="0">
                <a:solidFill>
                  <a:srgbClr val="000000"/>
                </a:solidFill>
                <a:cs typeface="+mn-ea"/>
                <a:sym typeface="+mn-lt"/>
              </a:rPr>
              <a:t>AZ</a:t>
            </a:r>
            <a:r>
              <a:rPr lang="zh-CN" altLang="en-US" sz="1400" kern="0" dirty="0" smtClean="0">
                <a:solidFill>
                  <a:srgbClr val="000000"/>
                </a:solidFill>
                <a:cs typeface="+mn-ea"/>
                <a:sym typeface="+mn-lt"/>
              </a:rPr>
              <a:t>、多集群、多供应商</a:t>
            </a:r>
            <a:endParaRPr lang="zh-CN" altLang="en-US" sz="1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469998" y="2647125"/>
            <a:ext cx="3090245" cy="12235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zh-CN" altLang="en-US" b="1" kern="0" dirty="0" smtClean="0">
                <a:solidFill>
                  <a:srgbClr val="000000"/>
                </a:solidFill>
                <a:cs typeface="+mn-ea"/>
                <a:sym typeface="+mn-lt"/>
              </a:rPr>
              <a:t>告别绑定</a:t>
            </a:r>
            <a:endParaRPr lang="en-US" altLang="zh-CN" b="1" kern="0" dirty="0" smtClean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altLang="zh-CN" sz="1400" kern="0" dirty="0" smtClean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zh-CN" altLang="en-US" sz="1400" kern="0" dirty="0" smtClean="0">
                <a:solidFill>
                  <a:srgbClr val="000000"/>
                </a:solidFill>
                <a:cs typeface="+mn-ea"/>
                <a:sym typeface="+mn-lt"/>
              </a:rPr>
              <a:t>多云平台支持，自动分配，自由迁移</a:t>
            </a:r>
            <a:endParaRPr lang="en-US" altLang="zh-CN" sz="1400" kern="0" dirty="0" smtClean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zh-CN" altLang="en-US" sz="1400" kern="0" dirty="0" smtClean="0">
                <a:solidFill>
                  <a:srgbClr val="000000"/>
                </a:solidFill>
                <a:cs typeface="+mn-ea"/>
                <a:sym typeface="+mn-lt"/>
              </a:rPr>
              <a:t>不绑定厂商的商业产品</a:t>
            </a:r>
            <a:endParaRPr lang="zh-CN" altLang="en-US" sz="1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469998" y="4306437"/>
            <a:ext cx="3090245" cy="10360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zh-CN" altLang="en-US" b="1" kern="0" dirty="0" smtClean="0">
                <a:solidFill>
                  <a:srgbClr val="000000"/>
                </a:solidFill>
                <a:cs typeface="+mn-ea"/>
                <a:sym typeface="+mn-lt"/>
              </a:rPr>
              <a:t>集中式管理</a:t>
            </a:r>
            <a:endParaRPr lang="en-US" altLang="zh-CN" b="1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altLang="zh-CN" sz="1400" kern="0" dirty="0" smtClean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zh-CN" altLang="en-US" sz="1400" kern="0" dirty="0" smtClean="0">
                <a:solidFill>
                  <a:srgbClr val="000000"/>
                </a:solidFill>
                <a:cs typeface="+mn-ea"/>
                <a:sym typeface="+mn-lt"/>
              </a:rPr>
              <a:t>无需顾虑集群位置</a:t>
            </a:r>
            <a:endParaRPr lang="en-US" altLang="zh-CN" sz="1400" kern="0" dirty="0" smtClean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zh-CN" altLang="en-US" sz="1400" kern="0" dirty="0" smtClean="0">
                <a:solidFill>
                  <a:srgbClr val="000000"/>
                </a:solidFill>
                <a:cs typeface="+mn-ea"/>
                <a:sym typeface="+mn-lt"/>
              </a:rPr>
              <a:t>支持公有云、私有云、边缘的集群</a:t>
            </a:r>
            <a:endParaRPr lang="en-US" altLang="zh-CN" sz="1400" kern="0" dirty="0" smtClean="0">
              <a:solidFill>
                <a:srgbClr val="000000"/>
              </a:solidFill>
              <a:cs typeface="+mn-ea"/>
              <a:sym typeface="+mn-lt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zh-CN" altLang="en-US" sz="1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208187" y="1288530"/>
            <a:ext cx="5788326" cy="1028370"/>
            <a:chOff x="3929291" y="1694617"/>
            <a:chExt cx="5788326" cy="1028370"/>
          </a:xfrm>
        </p:grpSpPr>
        <p:sp>
          <p:nvSpPr>
            <p:cNvPr id="47" name="矩形 46"/>
            <p:cNvSpPr/>
            <p:nvPr/>
          </p:nvSpPr>
          <p:spPr>
            <a:xfrm>
              <a:off x="5134311" y="1841992"/>
              <a:ext cx="45833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zh-CN" altLang="en-US" kern="0" dirty="0">
                  <a:solidFill>
                    <a:srgbClr val="000000"/>
                  </a:solidFill>
                  <a:cs typeface="+mn-ea"/>
                  <a:sym typeface="+mn-lt"/>
                </a:rPr>
                <a:t>使用</a:t>
              </a:r>
              <a:r>
                <a:rPr lang="en-US" altLang="zh-CN" kern="0" dirty="0">
                  <a:solidFill>
                    <a:srgbClr val="000000"/>
                  </a:solidFill>
                  <a:cs typeface="+mn-ea"/>
                  <a:sym typeface="+mn-lt"/>
                </a:rPr>
                <a:t>Karmada</a:t>
              </a:r>
              <a:r>
                <a:rPr lang="zh-CN" altLang="en-US" kern="0" dirty="0">
                  <a:solidFill>
                    <a:srgbClr val="000000"/>
                  </a:solidFill>
                  <a:cs typeface="+mn-ea"/>
                  <a:sym typeface="+mn-lt"/>
                </a:rPr>
                <a:t>构建无限可扩展的容器资源池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5134311" y="2277793"/>
              <a:ext cx="45063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zh-CN" altLang="en-US" kern="0" dirty="0">
                  <a:solidFill>
                    <a:srgbClr val="000000"/>
                  </a:solidFill>
                  <a:cs typeface="+mn-ea"/>
                  <a:sym typeface="+mn-lt"/>
                </a:rPr>
                <a:t>让开发者像使用一个</a:t>
              </a:r>
              <a:r>
                <a:rPr lang="en-US" altLang="zh-CN" kern="0" dirty="0">
                  <a:solidFill>
                    <a:srgbClr val="000000"/>
                  </a:solidFill>
                  <a:cs typeface="+mn-ea"/>
                  <a:sym typeface="+mn-lt"/>
                </a:rPr>
                <a:t>K8s</a:t>
              </a:r>
              <a:r>
                <a:rPr lang="zh-CN" altLang="en-US" kern="0" dirty="0">
                  <a:solidFill>
                    <a:srgbClr val="000000"/>
                  </a:solidFill>
                  <a:cs typeface="+mn-ea"/>
                  <a:sym typeface="+mn-lt"/>
                </a:rPr>
                <a:t>集群一样使用多云</a:t>
              </a: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9291" y="1694617"/>
              <a:ext cx="994194" cy="1028370"/>
            </a:xfrm>
            <a:prstGeom prst="rect">
              <a:avLst/>
            </a:prstGeom>
          </p:spPr>
        </p:pic>
      </p:grpSp>
      <p:sp>
        <p:nvSpPr>
          <p:cNvPr id="50" name="副标题 3"/>
          <p:cNvSpPr>
            <a:spLocks noGrp="1"/>
          </p:cNvSpPr>
          <p:nvPr>
            <p:ph type="title"/>
          </p:nvPr>
        </p:nvSpPr>
        <p:spPr>
          <a:xfrm>
            <a:off x="736600" y="365125"/>
            <a:ext cx="10731500" cy="1087827"/>
          </a:xfrm>
        </p:spPr>
        <p:txBody>
          <a:bodyPr>
            <a:normAutofit/>
          </a:bodyPr>
          <a:lstStyle/>
          <a:p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Karmada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：开源的云原生多云容器编排平台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54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副标题 3"/>
          <p:cNvSpPr>
            <a:spLocks noGrp="1"/>
          </p:cNvSpPr>
          <p:nvPr>
            <p:ph type="title"/>
          </p:nvPr>
        </p:nvSpPr>
        <p:spPr>
          <a:xfrm>
            <a:off x="736600" y="365125"/>
            <a:ext cx="10731500" cy="1087827"/>
          </a:xfrm>
        </p:spPr>
        <p:txBody>
          <a:bodyPr>
            <a:normAutofit/>
          </a:bodyPr>
          <a:lstStyle/>
          <a:p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Karmada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: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开源的云原生多云容器编排平台</a:t>
            </a:r>
          </a:p>
        </p:txBody>
      </p:sp>
      <p:grpSp>
        <p:nvGrpSpPr>
          <p:cNvPr id="94" name="组合 93">
            <a:extLst>
              <a:ext uri="{FF2B5EF4-FFF2-40B4-BE49-F238E27FC236}">
                <a16:creationId xmlns="" xmlns:a16="http://schemas.microsoft.com/office/drawing/2014/main" id="{B5BCEA0A-E6BC-4587-8531-D6FBD038A153}"/>
              </a:ext>
            </a:extLst>
          </p:cNvPr>
          <p:cNvGrpSpPr/>
          <p:nvPr/>
        </p:nvGrpSpPr>
        <p:grpSpPr>
          <a:xfrm>
            <a:off x="269792" y="1553962"/>
            <a:ext cx="6560683" cy="4633629"/>
            <a:chOff x="269792" y="1449534"/>
            <a:chExt cx="6560683" cy="4633629"/>
          </a:xfrm>
        </p:grpSpPr>
        <p:grpSp>
          <p:nvGrpSpPr>
            <p:cNvPr id="129" name="组合 128"/>
            <p:cNvGrpSpPr/>
            <p:nvPr/>
          </p:nvGrpSpPr>
          <p:grpSpPr>
            <a:xfrm>
              <a:off x="494689" y="1599100"/>
              <a:ext cx="6235119" cy="1288528"/>
              <a:chOff x="2875982" y="1449534"/>
              <a:chExt cx="6235119" cy="1288528"/>
            </a:xfrm>
          </p:grpSpPr>
          <p:sp>
            <p:nvSpPr>
              <p:cNvPr id="154" name="矩形 153"/>
              <p:cNvSpPr/>
              <p:nvPr/>
            </p:nvSpPr>
            <p:spPr>
              <a:xfrm>
                <a:off x="4409238" y="1691232"/>
                <a:ext cx="4701863" cy="791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77" hangingPunct="0">
                  <a:lnSpc>
                    <a:spcPct val="150000"/>
                  </a:lnSpc>
                  <a:defRPr/>
                </a:pPr>
                <a:r>
                  <a:rPr lang="zh-CN" altLang="en-US" sz="16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使用</a:t>
                </a:r>
                <a:r>
                  <a:rPr lang="en-US" altLang="zh-CN" sz="16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Karmada</a:t>
                </a:r>
                <a:r>
                  <a:rPr lang="zh-CN" altLang="en-US" sz="16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构建无限可扩展的容器资源池</a:t>
                </a:r>
                <a:endParaRPr lang="en-US" altLang="zh-CN" sz="1600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  <a:p>
                <a:pPr defTabSz="914477" hangingPunct="0">
                  <a:lnSpc>
                    <a:spcPct val="150000"/>
                  </a:lnSpc>
                  <a:defRPr/>
                </a:pPr>
                <a:r>
                  <a:rPr lang="zh-CN" altLang="en-US" sz="16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让开发者像使用单个</a:t>
                </a:r>
                <a:r>
                  <a:rPr lang="en-US" altLang="zh-CN" sz="16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K8s</a:t>
                </a:r>
                <a:r>
                  <a:rPr lang="zh-CN" altLang="en-US" sz="16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集群一样使用多云</a:t>
                </a:r>
              </a:p>
            </p:txBody>
          </p:sp>
          <p:pic>
            <p:nvPicPr>
              <p:cNvPr id="155" name="图片 15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5982" y="1449534"/>
                <a:ext cx="1324543" cy="1288528"/>
              </a:xfrm>
              <a:prstGeom prst="rect">
                <a:avLst/>
              </a:prstGeom>
            </p:spPr>
          </p:pic>
        </p:grpSp>
        <p:grpSp>
          <p:nvGrpSpPr>
            <p:cNvPr id="130" name="组合 129"/>
            <p:cNvGrpSpPr/>
            <p:nvPr/>
          </p:nvGrpSpPr>
          <p:grpSpPr>
            <a:xfrm>
              <a:off x="352287" y="3098084"/>
              <a:ext cx="6391073" cy="2847552"/>
              <a:chOff x="18265" y="2671611"/>
              <a:chExt cx="6732731" cy="2847552"/>
            </a:xfrm>
          </p:grpSpPr>
          <p:grpSp>
            <p:nvGrpSpPr>
              <p:cNvPr id="132" name="组合 131"/>
              <p:cNvGrpSpPr/>
              <p:nvPr/>
            </p:nvGrpSpPr>
            <p:grpSpPr>
              <a:xfrm>
                <a:off x="18265" y="2671611"/>
                <a:ext cx="6732731" cy="1986109"/>
                <a:chOff x="727075" y="1564149"/>
                <a:chExt cx="10479189" cy="2982695"/>
              </a:xfrm>
            </p:grpSpPr>
            <p:sp>
              <p:nvSpPr>
                <p:cNvPr id="136" name="圆角矩形 135"/>
                <p:cNvSpPr/>
                <p:nvPr/>
              </p:nvSpPr>
              <p:spPr bwMode="auto">
                <a:xfrm>
                  <a:off x="728892" y="3889803"/>
                  <a:ext cx="1781049" cy="657041"/>
                </a:xfrm>
                <a:prstGeom prst="roundRect">
                  <a:avLst>
                    <a:gd name="adj" fmla="val 0"/>
                  </a:avLst>
                </a:prstGeom>
                <a:solidFill>
                  <a:srgbClr val="DDDDDD"/>
                </a:solidFill>
                <a:ln w="12700" cap="flat" cmpd="sng" algn="ctr">
                  <a:solidFill>
                    <a:srgbClr val="666666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77" hangingPunct="0">
                    <a:defRPr/>
                  </a:pPr>
                  <a:r>
                    <a:rPr lang="zh-CN" altLang="en-US" sz="1100" kern="0" dirty="0" smtClean="0">
                      <a:solidFill>
                        <a:srgbClr val="1D1D1A"/>
                      </a:solidFill>
                      <a:cs typeface="+mn-ea"/>
                      <a:sym typeface="+mn-lt"/>
                    </a:rPr>
                    <a:t>集群生命周期</a:t>
                  </a:r>
                  <a:endParaRPr lang="en-US" altLang="zh-CN" sz="1100" kern="0" dirty="0" smtClean="0">
                    <a:solidFill>
                      <a:srgbClr val="1D1D1A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圆角矩形 136"/>
                <p:cNvSpPr/>
                <p:nvPr/>
              </p:nvSpPr>
              <p:spPr bwMode="auto">
                <a:xfrm>
                  <a:off x="2593689" y="3889803"/>
                  <a:ext cx="1781049" cy="657041"/>
                </a:xfrm>
                <a:prstGeom prst="roundRect">
                  <a:avLst>
                    <a:gd name="adj" fmla="val 0"/>
                  </a:avLst>
                </a:prstGeom>
                <a:solidFill>
                  <a:srgbClr val="DDDDDD"/>
                </a:solidFill>
                <a:ln w="12700" cap="flat" cmpd="sng" algn="ctr">
                  <a:solidFill>
                    <a:srgbClr val="666666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77" hangingPunct="0">
                    <a:defRPr/>
                  </a:pPr>
                  <a:r>
                    <a:rPr lang="zh-CN" altLang="en-US" sz="1100" kern="0" dirty="0" smtClean="0">
                      <a:solidFill>
                        <a:srgbClr val="1D1D1A"/>
                      </a:solidFill>
                      <a:cs typeface="+mn-ea"/>
                      <a:sym typeface="+mn-lt"/>
                    </a:rPr>
                    <a:t>集群发现</a:t>
                  </a:r>
                  <a:endParaRPr lang="en-US" altLang="zh-CN" sz="1100" kern="0" dirty="0" smtClean="0">
                    <a:solidFill>
                      <a:srgbClr val="1D1D1A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圆角矩形 137"/>
                <p:cNvSpPr/>
                <p:nvPr/>
              </p:nvSpPr>
              <p:spPr bwMode="auto">
                <a:xfrm>
                  <a:off x="6323281" y="3889803"/>
                  <a:ext cx="1781049" cy="657041"/>
                </a:xfrm>
                <a:prstGeom prst="roundRect">
                  <a:avLst>
                    <a:gd name="adj" fmla="val 0"/>
                  </a:avLst>
                </a:prstGeom>
                <a:solidFill>
                  <a:srgbClr val="DDDDDD"/>
                </a:solidFill>
                <a:ln w="12700" cap="flat" cmpd="sng" algn="ctr">
                  <a:solidFill>
                    <a:srgbClr val="666666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77" hangingPunct="0">
                    <a:defRPr/>
                  </a:pPr>
                  <a:r>
                    <a:rPr lang="zh-CN" altLang="en-US" sz="1100" kern="0" dirty="0" smtClean="0">
                      <a:solidFill>
                        <a:srgbClr val="1D1D1A"/>
                      </a:solidFill>
                      <a:cs typeface="+mn-ea"/>
                      <a:sym typeface="+mn-lt"/>
                    </a:rPr>
                    <a:t>多集群网络互通</a:t>
                  </a:r>
                  <a:endParaRPr lang="en-US" altLang="zh-CN" sz="1100" kern="0" dirty="0" smtClean="0">
                    <a:solidFill>
                      <a:srgbClr val="1D1D1A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圆角矩形 138"/>
                <p:cNvSpPr/>
                <p:nvPr/>
              </p:nvSpPr>
              <p:spPr bwMode="auto">
                <a:xfrm>
                  <a:off x="8188075" y="3889803"/>
                  <a:ext cx="1781049" cy="657041"/>
                </a:xfrm>
                <a:prstGeom prst="roundRect">
                  <a:avLst>
                    <a:gd name="adj" fmla="val 0"/>
                  </a:avLst>
                </a:prstGeom>
                <a:solidFill>
                  <a:srgbClr val="DDDDDD"/>
                </a:solidFill>
                <a:ln w="12700" cap="flat" cmpd="sng" algn="ctr">
                  <a:solidFill>
                    <a:srgbClr val="666666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77" hangingPunct="0">
                    <a:defRPr/>
                  </a:pPr>
                  <a:r>
                    <a:rPr lang="zh-CN" altLang="en-US" sz="1100" kern="0" dirty="0" smtClean="0">
                      <a:solidFill>
                        <a:srgbClr val="1D1D1A"/>
                      </a:solidFill>
                      <a:cs typeface="+mn-ea"/>
                      <a:sym typeface="+mn-lt"/>
                    </a:rPr>
                    <a:t>多集群统一认证</a:t>
                  </a:r>
                </a:p>
              </p:txBody>
            </p:sp>
            <p:sp>
              <p:nvSpPr>
                <p:cNvPr id="140" name="圆角矩形 139"/>
                <p:cNvSpPr/>
                <p:nvPr/>
              </p:nvSpPr>
              <p:spPr bwMode="auto">
                <a:xfrm>
                  <a:off x="4458486" y="3889803"/>
                  <a:ext cx="1781049" cy="657041"/>
                </a:xfrm>
                <a:prstGeom prst="roundRect">
                  <a:avLst>
                    <a:gd name="adj" fmla="val 0"/>
                  </a:avLst>
                </a:prstGeom>
                <a:solidFill>
                  <a:srgbClr val="DDDDDD"/>
                </a:solidFill>
                <a:ln w="12700" cap="flat" cmpd="sng" algn="ctr">
                  <a:solidFill>
                    <a:srgbClr val="666666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77" hangingPunct="0">
                    <a:defRPr/>
                  </a:pPr>
                  <a:r>
                    <a:rPr lang="zh-CN" altLang="en-US" sz="1100" kern="0" dirty="0" smtClean="0">
                      <a:solidFill>
                        <a:srgbClr val="1D1D1A"/>
                      </a:solidFill>
                      <a:cs typeface="+mn-ea"/>
                      <a:sym typeface="+mn-lt"/>
                    </a:rPr>
                    <a:t>集群同步</a:t>
                  </a:r>
                </a:p>
              </p:txBody>
            </p:sp>
            <p:grpSp>
              <p:nvGrpSpPr>
                <p:cNvPr id="141" name="组合 140"/>
                <p:cNvGrpSpPr/>
                <p:nvPr/>
              </p:nvGrpSpPr>
              <p:grpSpPr>
                <a:xfrm>
                  <a:off x="727075" y="3090717"/>
                  <a:ext cx="9242047" cy="675085"/>
                  <a:chOff x="309822" y="3090717"/>
                  <a:chExt cx="9051720" cy="675085"/>
                </a:xfrm>
              </p:grpSpPr>
              <p:sp>
                <p:nvSpPr>
                  <p:cNvPr id="150" name="圆角矩形 149"/>
                  <p:cNvSpPr/>
                  <p:nvPr/>
                </p:nvSpPr>
                <p:spPr bwMode="auto">
                  <a:xfrm>
                    <a:off x="2593689" y="3090717"/>
                    <a:ext cx="2200119" cy="675085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DDDDDD"/>
                  </a:solidFill>
                  <a:ln w="12700" cap="flat" cmpd="sng" algn="ctr">
                    <a:solidFill>
                      <a:srgbClr val="666666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14477" hangingPunct="0">
                      <a:defRPr/>
                    </a:pPr>
                    <a:r>
                      <a:rPr lang="zh-CN" altLang="en-US" sz="1100" kern="0" dirty="0" smtClean="0">
                        <a:solidFill>
                          <a:srgbClr val="1D1D1A"/>
                        </a:solidFill>
                        <a:cs typeface="+mn-ea"/>
                        <a:sym typeface="+mn-lt"/>
                      </a:rPr>
                      <a:t>应用负载管理</a:t>
                    </a:r>
                  </a:p>
                </p:txBody>
              </p:sp>
              <p:sp>
                <p:nvSpPr>
                  <p:cNvPr id="151" name="圆角矩形 150"/>
                  <p:cNvSpPr/>
                  <p:nvPr/>
                </p:nvSpPr>
                <p:spPr bwMode="auto">
                  <a:xfrm>
                    <a:off x="4877556" y="3090717"/>
                    <a:ext cx="2200119" cy="675085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DDDDDD"/>
                  </a:solidFill>
                  <a:ln w="12700" cap="flat" cmpd="sng" algn="ctr">
                    <a:solidFill>
                      <a:srgbClr val="666666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14477" hangingPunct="0">
                      <a:defRPr/>
                    </a:pPr>
                    <a:r>
                      <a:rPr lang="zh-CN" altLang="en-US" sz="1100" kern="0" dirty="0" smtClean="0">
                        <a:solidFill>
                          <a:srgbClr val="1D1D1A"/>
                        </a:solidFill>
                        <a:cs typeface="+mn-ea"/>
                        <a:sym typeface="+mn-lt"/>
                      </a:rPr>
                      <a:t>多集群流量治理</a:t>
                    </a:r>
                  </a:p>
                </p:txBody>
              </p:sp>
              <p:sp>
                <p:nvSpPr>
                  <p:cNvPr id="152" name="圆角矩形 151"/>
                  <p:cNvSpPr/>
                  <p:nvPr/>
                </p:nvSpPr>
                <p:spPr bwMode="auto">
                  <a:xfrm>
                    <a:off x="7161423" y="3090717"/>
                    <a:ext cx="2200119" cy="675085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DDDDDD"/>
                  </a:solidFill>
                  <a:ln w="12700" cap="flat" cmpd="sng" algn="ctr">
                    <a:solidFill>
                      <a:srgbClr val="666666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14477" hangingPunct="0">
                      <a:defRPr/>
                    </a:pPr>
                    <a:r>
                      <a:rPr lang="zh-CN" altLang="en-US" sz="1100" kern="0" dirty="0" smtClean="0">
                        <a:solidFill>
                          <a:srgbClr val="1D1D1A"/>
                        </a:solidFill>
                        <a:cs typeface="+mn-ea"/>
                        <a:sym typeface="+mn-lt"/>
                      </a:rPr>
                      <a:t>全局数据管理</a:t>
                    </a:r>
                  </a:p>
                </p:txBody>
              </p:sp>
              <p:sp>
                <p:nvSpPr>
                  <p:cNvPr id="153" name="圆角矩形 152"/>
                  <p:cNvSpPr/>
                  <p:nvPr/>
                </p:nvSpPr>
                <p:spPr bwMode="auto">
                  <a:xfrm>
                    <a:off x="309822" y="3090717"/>
                    <a:ext cx="2200119" cy="675085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DDDDDD"/>
                  </a:solidFill>
                  <a:ln w="12700" cap="flat" cmpd="sng" algn="ctr">
                    <a:solidFill>
                      <a:srgbClr val="666666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14477" hangingPunct="0">
                      <a:defRPr/>
                    </a:pPr>
                    <a:r>
                      <a:rPr lang="zh-CN" altLang="en-US" sz="1100" kern="0" dirty="0" smtClean="0">
                        <a:solidFill>
                          <a:srgbClr val="1D1D1A"/>
                        </a:solidFill>
                        <a:cs typeface="+mn-ea"/>
                        <a:sym typeface="+mn-lt"/>
                      </a:rPr>
                      <a:t>聚合</a:t>
                    </a:r>
                    <a:r>
                      <a:rPr lang="en-US" altLang="zh-CN" sz="1100" kern="0" dirty="0" err="1" smtClean="0">
                        <a:solidFill>
                          <a:srgbClr val="1D1D1A"/>
                        </a:solidFill>
                        <a:cs typeface="+mn-ea"/>
                        <a:sym typeface="+mn-lt"/>
                      </a:rPr>
                      <a:t>APIServer</a:t>
                    </a:r>
                    <a:endParaRPr lang="zh-CN" altLang="en-US" sz="1100" kern="0" dirty="0" smtClean="0">
                      <a:solidFill>
                        <a:srgbClr val="1D1D1A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2" name="圆角矩形 141"/>
                <p:cNvSpPr/>
                <p:nvPr/>
              </p:nvSpPr>
              <p:spPr bwMode="auto">
                <a:xfrm>
                  <a:off x="10030508" y="2283482"/>
                  <a:ext cx="1175756" cy="2263362"/>
                </a:xfrm>
                <a:prstGeom prst="roundRect">
                  <a:avLst>
                    <a:gd name="adj" fmla="val 2285"/>
                  </a:avLst>
                </a:prstGeom>
                <a:solidFill>
                  <a:srgbClr val="DDDDDD"/>
                </a:solidFill>
                <a:ln w="12700" cap="flat" cmpd="sng" algn="ctr">
                  <a:solidFill>
                    <a:srgbClr val="666666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77" hangingPunct="0">
                    <a:lnSpc>
                      <a:spcPct val="125000"/>
                    </a:lnSpc>
                    <a:defRPr/>
                  </a:pPr>
                  <a:r>
                    <a:rPr lang="zh-CN" altLang="en-US" sz="1100" kern="0" dirty="0" smtClean="0">
                      <a:solidFill>
                        <a:srgbClr val="1D1D1A"/>
                      </a:solidFill>
                      <a:cs typeface="+mn-ea"/>
                      <a:sym typeface="+mn-lt"/>
                    </a:rPr>
                    <a:t>多集群运维</a:t>
                  </a:r>
                  <a:endParaRPr lang="en-US" altLang="zh-CN" sz="1100" kern="0" dirty="0" smtClean="0">
                    <a:solidFill>
                      <a:srgbClr val="1D1D1A"/>
                    </a:solidFill>
                    <a:cs typeface="+mn-ea"/>
                    <a:sym typeface="+mn-lt"/>
                  </a:endParaRPr>
                </a:p>
                <a:p>
                  <a:pPr algn="ctr" defTabSz="914477" hangingPunct="0">
                    <a:lnSpc>
                      <a:spcPct val="125000"/>
                    </a:lnSpc>
                    <a:defRPr/>
                  </a:pPr>
                  <a:r>
                    <a:rPr lang="zh-CN" altLang="en-US" sz="1100" kern="0" dirty="0" smtClean="0">
                      <a:solidFill>
                        <a:srgbClr val="1D1D1A"/>
                      </a:solidFill>
                      <a:cs typeface="+mn-ea"/>
                      <a:sym typeface="+mn-lt"/>
                    </a:rPr>
                    <a:t>监控</a:t>
                  </a:r>
                  <a:endParaRPr lang="en-US" altLang="zh-CN" sz="1100" kern="0" dirty="0" smtClean="0">
                    <a:solidFill>
                      <a:srgbClr val="1D1D1A"/>
                    </a:solidFill>
                    <a:cs typeface="+mn-ea"/>
                    <a:sym typeface="+mn-lt"/>
                  </a:endParaRPr>
                </a:p>
                <a:p>
                  <a:pPr algn="ctr" defTabSz="914477" hangingPunct="0">
                    <a:lnSpc>
                      <a:spcPct val="125000"/>
                    </a:lnSpc>
                    <a:defRPr/>
                  </a:pPr>
                  <a:r>
                    <a:rPr lang="zh-CN" altLang="en-US" sz="1100" kern="0" dirty="0" smtClean="0">
                      <a:solidFill>
                        <a:srgbClr val="1D1D1A"/>
                      </a:solidFill>
                      <a:cs typeface="+mn-ea"/>
                      <a:sym typeface="+mn-lt"/>
                    </a:rPr>
                    <a:t>日志</a:t>
                  </a:r>
                  <a:r>
                    <a:rPr lang="en-US" altLang="zh-CN" sz="1100" kern="0" dirty="0" smtClean="0">
                      <a:solidFill>
                        <a:srgbClr val="1D1D1A"/>
                      </a:solidFill>
                      <a:cs typeface="+mn-ea"/>
                      <a:sym typeface="+mn-lt"/>
                    </a:rPr>
                    <a:t/>
                  </a:r>
                  <a:br>
                    <a:rPr lang="en-US" altLang="zh-CN" sz="1100" kern="0" dirty="0" smtClean="0">
                      <a:solidFill>
                        <a:srgbClr val="1D1D1A"/>
                      </a:solidFill>
                      <a:cs typeface="+mn-ea"/>
                      <a:sym typeface="+mn-lt"/>
                    </a:rPr>
                  </a:br>
                  <a:r>
                    <a:rPr lang="zh-CN" altLang="en-US" sz="1100" kern="0" dirty="0" smtClean="0">
                      <a:solidFill>
                        <a:srgbClr val="1D1D1A"/>
                      </a:solidFill>
                      <a:cs typeface="+mn-ea"/>
                      <a:sym typeface="+mn-lt"/>
                    </a:rPr>
                    <a:t>告警</a:t>
                  </a:r>
                  <a:r>
                    <a:rPr lang="en-US" altLang="zh-CN" sz="1100" kern="0" dirty="0" smtClean="0">
                      <a:solidFill>
                        <a:srgbClr val="1D1D1A"/>
                      </a:solidFill>
                      <a:cs typeface="+mn-ea"/>
                      <a:sym typeface="+mn-lt"/>
                    </a:rPr>
                    <a:t/>
                  </a:r>
                  <a:br>
                    <a:rPr lang="en-US" altLang="zh-CN" sz="1100" kern="0" dirty="0" smtClean="0">
                      <a:solidFill>
                        <a:srgbClr val="1D1D1A"/>
                      </a:solidFill>
                      <a:cs typeface="+mn-ea"/>
                      <a:sym typeface="+mn-lt"/>
                    </a:rPr>
                  </a:br>
                  <a:r>
                    <a:rPr lang="zh-CN" altLang="en-US" sz="1100" kern="0" dirty="0" smtClean="0">
                      <a:solidFill>
                        <a:srgbClr val="1D1D1A"/>
                      </a:solidFill>
                      <a:cs typeface="+mn-ea"/>
                      <a:sym typeface="+mn-lt"/>
                    </a:rPr>
                    <a:t>审计</a:t>
                  </a:r>
                </a:p>
              </p:txBody>
            </p:sp>
            <p:sp>
              <p:nvSpPr>
                <p:cNvPr id="143" name="圆角矩形 142"/>
                <p:cNvSpPr/>
                <p:nvPr/>
              </p:nvSpPr>
              <p:spPr bwMode="auto">
                <a:xfrm>
                  <a:off x="728892" y="2283482"/>
                  <a:ext cx="2933490" cy="6750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DDDDDD"/>
                </a:solidFill>
                <a:ln w="12700" cap="flat" cmpd="sng" algn="ctr">
                  <a:solidFill>
                    <a:srgbClr val="666666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77" hangingPunct="0">
                    <a:defRPr/>
                  </a:pPr>
                  <a:r>
                    <a:rPr lang="zh-CN" altLang="en-US" sz="1100" kern="0" dirty="0" smtClean="0">
                      <a:solidFill>
                        <a:srgbClr val="1D1D1A"/>
                      </a:solidFill>
                      <a:cs typeface="+mn-ea"/>
                      <a:sym typeface="+mn-lt"/>
                    </a:rPr>
                    <a:t>多集群调度</a:t>
                  </a:r>
                </a:p>
              </p:txBody>
            </p:sp>
            <p:sp>
              <p:nvSpPr>
                <p:cNvPr id="144" name="圆角矩形 143"/>
                <p:cNvSpPr/>
                <p:nvPr/>
              </p:nvSpPr>
              <p:spPr bwMode="auto">
                <a:xfrm>
                  <a:off x="3882262" y="2283482"/>
                  <a:ext cx="2933490" cy="6750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DDDDDD"/>
                </a:solidFill>
                <a:ln w="12700" cap="flat" cmpd="sng" algn="ctr">
                  <a:solidFill>
                    <a:srgbClr val="666666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77" hangingPunct="0">
                    <a:defRPr/>
                  </a:pPr>
                  <a:r>
                    <a:rPr lang="zh-CN" altLang="en-US" sz="1100" kern="0" dirty="0" smtClean="0">
                      <a:solidFill>
                        <a:srgbClr val="1D1D1A"/>
                      </a:solidFill>
                      <a:cs typeface="+mn-ea"/>
                      <a:sym typeface="+mn-lt"/>
                    </a:rPr>
                    <a:t>多集群自动伸缩</a:t>
                  </a:r>
                </a:p>
              </p:txBody>
            </p:sp>
            <p:sp>
              <p:nvSpPr>
                <p:cNvPr id="145" name="圆角矩形 144"/>
                <p:cNvSpPr/>
                <p:nvPr/>
              </p:nvSpPr>
              <p:spPr bwMode="auto">
                <a:xfrm>
                  <a:off x="7035632" y="2283482"/>
                  <a:ext cx="2933490" cy="6750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DDDDDD"/>
                </a:solidFill>
                <a:ln w="12700" cap="flat" cmpd="sng" algn="ctr">
                  <a:solidFill>
                    <a:srgbClr val="666666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77" hangingPunct="0">
                    <a:defRPr/>
                  </a:pPr>
                  <a:r>
                    <a:rPr lang="zh-CN" altLang="en-US" sz="1100" kern="0" dirty="0" smtClean="0">
                      <a:solidFill>
                        <a:srgbClr val="1D1D1A"/>
                      </a:solidFill>
                      <a:cs typeface="+mn-ea"/>
                      <a:sym typeface="+mn-lt"/>
                    </a:rPr>
                    <a:t>全域流量调度</a:t>
                  </a:r>
                </a:p>
              </p:txBody>
            </p:sp>
            <p:sp>
              <p:nvSpPr>
                <p:cNvPr id="146" name="矩形 145"/>
                <p:cNvSpPr/>
                <p:nvPr/>
              </p:nvSpPr>
              <p:spPr bwMode="auto">
                <a:xfrm>
                  <a:off x="728890" y="1566628"/>
                  <a:ext cx="2438051" cy="504951"/>
                </a:xfrm>
                <a:prstGeom prst="rect">
                  <a:avLst/>
                </a:prstGeom>
                <a:solidFill>
                  <a:srgbClr val="DDDDDD"/>
                </a:solidFill>
                <a:ln w="12700" cap="flat" cmpd="sng" algn="ctr">
                  <a:solidFill>
                    <a:srgbClr val="666666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77" hangingPunct="0">
                    <a:defRPr/>
                  </a:pPr>
                  <a:r>
                    <a:rPr lang="zh-CN" altLang="en-US" sz="1200" kern="0" dirty="0" smtClean="0">
                      <a:solidFill>
                        <a:srgbClr val="1D1D1A"/>
                      </a:solidFill>
                      <a:cs typeface="+mn-ea"/>
                      <a:sym typeface="+mn-lt"/>
                    </a:rPr>
                    <a:t>策略管理</a:t>
                  </a:r>
                </a:p>
              </p:txBody>
            </p:sp>
            <p:sp>
              <p:nvSpPr>
                <p:cNvPr id="147" name="矩形 146"/>
                <p:cNvSpPr/>
                <p:nvPr/>
              </p:nvSpPr>
              <p:spPr bwMode="auto">
                <a:xfrm>
                  <a:off x="3408665" y="1564149"/>
                  <a:ext cx="2438051" cy="504951"/>
                </a:xfrm>
                <a:prstGeom prst="rect">
                  <a:avLst/>
                </a:prstGeom>
                <a:solidFill>
                  <a:srgbClr val="DDDDDD"/>
                </a:solidFill>
                <a:ln w="12700" cap="flat" cmpd="sng" algn="ctr">
                  <a:solidFill>
                    <a:srgbClr val="666666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77" hangingPunct="0">
                    <a:defRPr/>
                  </a:pPr>
                  <a:r>
                    <a:rPr lang="zh-CN" altLang="en-US" sz="1200" kern="0" dirty="0" smtClean="0">
                      <a:solidFill>
                        <a:srgbClr val="1D1D1A"/>
                      </a:solidFill>
                      <a:cs typeface="+mn-ea"/>
                      <a:sym typeface="+mn-lt"/>
                    </a:rPr>
                    <a:t>统一配置</a:t>
                  </a:r>
                </a:p>
              </p:txBody>
            </p:sp>
            <p:sp>
              <p:nvSpPr>
                <p:cNvPr id="148" name="矩形 147"/>
                <p:cNvSpPr/>
                <p:nvPr/>
              </p:nvSpPr>
              <p:spPr bwMode="auto">
                <a:xfrm>
                  <a:off x="6088438" y="1564149"/>
                  <a:ext cx="2438051" cy="504951"/>
                </a:xfrm>
                <a:prstGeom prst="rect">
                  <a:avLst/>
                </a:prstGeom>
                <a:solidFill>
                  <a:srgbClr val="DDDDDD"/>
                </a:solidFill>
                <a:ln w="12700" cap="flat" cmpd="sng" algn="ctr">
                  <a:solidFill>
                    <a:srgbClr val="666666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77" hangingPunct="0">
                    <a:defRPr/>
                  </a:pPr>
                  <a:r>
                    <a:rPr lang="zh-CN" altLang="en-US" sz="1200" kern="0" dirty="0" smtClean="0">
                      <a:solidFill>
                        <a:srgbClr val="1D1D1A"/>
                      </a:solidFill>
                      <a:cs typeface="+mn-ea"/>
                      <a:sym typeface="+mn-lt"/>
                    </a:rPr>
                    <a:t>元数据备份</a:t>
                  </a:r>
                </a:p>
              </p:txBody>
            </p:sp>
            <p:sp>
              <p:nvSpPr>
                <p:cNvPr id="149" name="矩形 148"/>
                <p:cNvSpPr/>
                <p:nvPr/>
              </p:nvSpPr>
              <p:spPr bwMode="auto">
                <a:xfrm>
                  <a:off x="8768211" y="1564149"/>
                  <a:ext cx="2438051" cy="504951"/>
                </a:xfrm>
                <a:prstGeom prst="rect">
                  <a:avLst/>
                </a:prstGeom>
                <a:solidFill>
                  <a:srgbClr val="DDDDDD"/>
                </a:solidFill>
                <a:ln w="12700" cap="flat" cmpd="sng" algn="ctr">
                  <a:solidFill>
                    <a:srgbClr val="666666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77" hangingPunct="0">
                    <a:defRPr/>
                  </a:pPr>
                  <a:r>
                    <a:rPr lang="en-US" altLang="zh-CN" sz="1200" kern="0" dirty="0" smtClean="0">
                      <a:solidFill>
                        <a:srgbClr val="1D1D1A"/>
                      </a:solidFill>
                      <a:cs typeface="+mn-ea"/>
                      <a:sym typeface="+mn-lt"/>
                    </a:rPr>
                    <a:t>CI/CD</a:t>
                  </a:r>
                  <a:endParaRPr lang="zh-CN" altLang="en-US" sz="1200" kern="0" dirty="0" smtClean="0">
                    <a:solidFill>
                      <a:srgbClr val="1D1D1A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3" name="矩形 132"/>
              <p:cNvSpPr/>
              <p:nvPr/>
            </p:nvSpPr>
            <p:spPr>
              <a:xfrm>
                <a:off x="18265" y="4842858"/>
                <a:ext cx="2119360" cy="67630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666666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77" hangingPunct="0">
                  <a:defRPr/>
                </a:pPr>
                <a:r>
                  <a:rPr lang="zh-CN" altLang="en-US" sz="12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托管集群</a:t>
                </a:r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2324949" y="4842858"/>
                <a:ext cx="2119360" cy="67630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666666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77" hangingPunct="0">
                  <a:defRPr/>
                </a:pPr>
                <a:r>
                  <a:rPr lang="zh-CN" altLang="en-US" sz="12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私有集群</a:t>
                </a:r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4631634" y="4842858"/>
                <a:ext cx="2119360" cy="67630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666666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77" hangingPunct="0">
                  <a:defRPr/>
                </a:pPr>
                <a:r>
                  <a:rPr lang="zh-CN" altLang="en-US" sz="12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边缘集群</a:t>
                </a:r>
              </a:p>
            </p:txBody>
          </p:sp>
        </p:grpSp>
        <p:sp>
          <p:nvSpPr>
            <p:cNvPr id="131" name="矩形 130"/>
            <p:cNvSpPr/>
            <p:nvPr/>
          </p:nvSpPr>
          <p:spPr>
            <a:xfrm>
              <a:off x="269792" y="1449534"/>
              <a:ext cx="6560683" cy="4633629"/>
            </a:xfrm>
            <a:prstGeom prst="rect">
              <a:avLst/>
            </a:prstGeom>
            <a:noFill/>
            <a:ln w="3175" cap="flat" cmpd="sng" algn="ctr">
              <a:solidFill>
                <a:srgbClr val="B5B5B5"/>
              </a:solidFill>
              <a:prstDash val="dashDot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77" hangingPunct="0"/>
              <a:endParaRPr lang="zh-CN" altLang="en-US" sz="1200" kern="0" dirty="0">
                <a:solidFill>
                  <a:srgbClr val="1D1D1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643788" y="3971327"/>
            <a:ext cx="2916130" cy="898624"/>
            <a:chOff x="6643788" y="3538067"/>
            <a:chExt cx="2916130" cy="898624"/>
          </a:xfrm>
        </p:grpSpPr>
        <p:sp>
          <p:nvSpPr>
            <p:cNvPr id="127" name="文本框 126"/>
            <p:cNvSpPr txBox="1"/>
            <p:nvPr/>
          </p:nvSpPr>
          <p:spPr>
            <a:xfrm>
              <a:off x="6643788" y="3538067"/>
              <a:ext cx="2916130" cy="89862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914400">
                <a:buClr>
                  <a:srgbClr val="000000"/>
                </a:buClr>
              </a:pPr>
              <a:r>
                <a:rPr lang="zh-CN" altLang="en-US" b="1" kern="0" dirty="0">
                  <a:solidFill>
                    <a:srgbClr val="C00000"/>
                  </a:solidFill>
                  <a:cs typeface="+mn-ea"/>
                  <a:sym typeface="+mn-lt"/>
                </a:rPr>
                <a:t>兼容</a:t>
              </a:r>
              <a:r>
                <a:rPr lang="en-US" altLang="zh-CN" b="1" kern="0" dirty="0">
                  <a:solidFill>
                    <a:srgbClr val="C00000"/>
                  </a:solidFill>
                  <a:cs typeface="+mn-ea"/>
                  <a:sym typeface="+mn-lt"/>
                </a:rPr>
                <a:t>K8s</a:t>
              </a:r>
              <a:r>
                <a:rPr lang="zh-CN" altLang="en-US" b="1" kern="0" dirty="0">
                  <a:solidFill>
                    <a:srgbClr val="C00000"/>
                  </a:solidFill>
                  <a:cs typeface="+mn-ea"/>
                  <a:sym typeface="+mn-lt"/>
                </a:rPr>
                <a:t> </a:t>
              </a:r>
              <a:r>
                <a:rPr lang="en-US" altLang="zh-CN" b="1" kern="0" dirty="0">
                  <a:solidFill>
                    <a:srgbClr val="C00000"/>
                  </a:solidFill>
                  <a:cs typeface="+mn-ea"/>
                  <a:sym typeface="+mn-lt"/>
                </a:rPr>
                <a:t>API</a:t>
              </a:r>
            </a:p>
            <a:p>
              <a:pPr algn="ctr" defTabSz="914400">
                <a:buClr>
                  <a:srgbClr val="000000"/>
                </a:buClr>
              </a:pPr>
              <a:endParaRPr lang="en-US" altLang="zh-CN" b="1" kern="0" dirty="0">
                <a:solidFill>
                  <a:srgbClr val="C00000"/>
                </a:solidFill>
                <a:cs typeface="+mn-ea"/>
                <a:sym typeface="+mn-lt"/>
              </a:endParaRPr>
            </a:p>
            <a:p>
              <a:pPr algn="ctr" defTabSz="914400">
                <a:buClr>
                  <a:srgbClr val="000000"/>
                </a:buClr>
              </a:pPr>
              <a:r>
                <a:rPr lang="en-US" altLang="zh-CN" sz="1400" kern="0" dirty="0">
                  <a:solidFill>
                    <a:srgbClr val="000000"/>
                  </a:solidFill>
                  <a:cs typeface="+mn-ea"/>
                  <a:sym typeface="+mn-lt"/>
                </a:rPr>
                <a:t>0</a:t>
              </a:r>
              <a:r>
                <a:rPr lang="zh-CN" altLang="en-US" sz="1400" kern="0" dirty="0">
                  <a:solidFill>
                    <a:srgbClr val="000000"/>
                  </a:solidFill>
                  <a:cs typeface="+mn-ea"/>
                  <a:sym typeface="+mn-lt"/>
                </a:rPr>
                <a:t>代码改造升级多云架构</a:t>
              </a:r>
            </a:p>
          </p:txBody>
        </p:sp>
        <p:cxnSp>
          <p:nvCxnSpPr>
            <p:cNvPr id="128" name="直接连接符 4"/>
            <p:cNvCxnSpPr/>
            <p:nvPr/>
          </p:nvCxnSpPr>
          <p:spPr>
            <a:xfrm>
              <a:off x="7414717" y="4017582"/>
              <a:ext cx="1384203" cy="0"/>
            </a:xfrm>
            <a:prstGeom prst="line">
              <a:avLst/>
            </a:prstGeom>
            <a:noFill/>
            <a:ln w="9525" cap="flat" cmpd="sng" algn="ctr">
              <a:solidFill>
                <a:srgbClr val="F66F6A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96" name="组合 95"/>
          <p:cNvGrpSpPr/>
          <p:nvPr/>
        </p:nvGrpSpPr>
        <p:grpSpPr>
          <a:xfrm>
            <a:off x="9440921" y="3971326"/>
            <a:ext cx="2538830" cy="898624"/>
            <a:chOff x="8510330" y="5020634"/>
            <a:chExt cx="3090245" cy="898624"/>
          </a:xfrm>
        </p:grpSpPr>
        <p:sp>
          <p:nvSpPr>
            <p:cNvPr id="125" name="文本框 124"/>
            <p:cNvSpPr txBox="1"/>
            <p:nvPr/>
          </p:nvSpPr>
          <p:spPr>
            <a:xfrm>
              <a:off x="8510330" y="5020634"/>
              <a:ext cx="3090245" cy="89862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zh-CN" altLang="en-US" b="1" kern="0" dirty="0">
                  <a:solidFill>
                    <a:srgbClr val="C00000"/>
                  </a:solidFill>
                  <a:cs typeface="+mn-ea"/>
                  <a:sym typeface="+mn-lt"/>
                </a:rPr>
                <a:t>全网统一管理</a:t>
              </a:r>
              <a:endParaRPr lang="en-US" altLang="zh-CN" b="1" kern="0" dirty="0">
                <a:solidFill>
                  <a:srgbClr val="C00000"/>
                </a:solidFill>
                <a:cs typeface="+mn-ea"/>
                <a:sym typeface="+mn-lt"/>
              </a:endParaRPr>
            </a:p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altLang="zh-CN" b="1" kern="0" dirty="0">
                <a:solidFill>
                  <a:srgbClr val="C00000"/>
                </a:solidFill>
                <a:cs typeface="+mn-ea"/>
                <a:sym typeface="+mn-lt"/>
              </a:endParaRPr>
            </a:p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zh-CN" altLang="en-US" sz="1400" kern="0" dirty="0">
                  <a:solidFill>
                    <a:srgbClr val="000000"/>
                  </a:solidFill>
                  <a:cs typeface="+mn-ea"/>
                  <a:sym typeface="+mn-lt"/>
                </a:rPr>
                <a:t>公有云、混合云统一管理</a:t>
              </a:r>
              <a:endParaRPr lang="en-US" altLang="zh-CN" sz="14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cxnSp>
          <p:nvCxnSpPr>
            <p:cNvPr id="126" name="直接连接符 4"/>
            <p:cNvCxnSpPr/>
            <p:nvPr/>
          </p:nvCxnSpPr>
          <p:spPr>
            <a:xfrm>
              <a:off x="9267020" y="5500150"/>
              <a:ext cx="1687029" cy="0"/>
            </a:xfrm>
            <a:prstGeom prst="line">
              <a:avLst/>
            </a:prstGeom>
            <a:noFill/>
            <a:ln w="9525" cap="flat" cmpd="sng" algn="ctr">
              <a:solidFill>
                <a:srgbClr val="F66F6A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97" name="组合 96"/>
          <p:cNvGrpSpPr/>
          <p:nvPr/>
        </p:nvGrpSpPr>
        <p:grpSpPr>
          <a:xfrm>
            <a:off x="7998961" y="5199647"/>
            <a:ext cx="2916130" cy="1036053"/>
            <a:chOff x="4443586" y="4907948"/>
            <a:chExt cx="3090245" cy="1036053"/>
          </a:xfrm>
        </p:grpSpPr>
        <p:sp>
          <p:nvSpPr>
            <p:cNvPr id="123" name="文本框 122"/>
            <p:cNvSpPr txBox="1"/>
            <p:nvPr/>
          </p:nvSpPr>
          <p:spPr>
            <a:xfrm>
              <a:off x="4443586" y="4907948"/>
              <a:ext cx="3090245" cy="103605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zh-CN" altLang="en-US" sz="2000" b="1" kern="0" dirty="0">
                  <a:solidFill>
                    <a:srgbClr val="C00000"/>
                  </a:solidFill>
                  <a:cs typeface="+mn-ea"/>
                  <a:sym typeface="+mn-lt"/>
                </a:rPr>
                <a:t>能力开箱即用</a:t>
              </a:r>
              <a:endParaRPr lang="en-US" altLang="zh-CN" sz="2000" b="1" kern="0" dirty="0">
                <a:solidFill>
                  <a:srgbClr val="C00000"/>
                </a:solidFill>
                <a:cs typeface="+mn-ea"/>
                <a:sym typeface="+mn-lt"/>
              </a:endParaRPr>
            </a:p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altLang="zh-CN" sz="2000" b="1" kern="0" dirty="0">
                <a:solidFill>
                  <a:srgbClr val="C00000"/>
                </a:solidFill>
                <a:cs typeface="+mn-ea"/>
                <a:sym typeface="+mn-lt"/>
              </a:endParaRPr>
            </a:p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zh-CN" altLang="en-US" sz="1400" kern="0" dirty="0">
                  <a:solidFill>
                    <a:srgbClr val="000000"/>
                  </a:solidFill>
                  <a:cs typeface="+mn-ea"/>
                  <a:sym typeface="+mn-lt"/>
                </a:rPr>
                <a:t>内置</a:t>
              </a:r>
              <a:r>
                <a:rPr lang="en-US" altLang="zh-CN" sz="1400" kern="0" dirty="0">
                  <a:solidFill>
                    <a:srgbClr val="000000"/>
                  </a:solidFill>
                  <a:cs typeface="+mn-ea"/>
                  <a:sym typeface="+mn-lt"/>
                </a:rPr>
                <a:t>10+</a:t>
              </a:r>
              <a:r>
                <a:rPr lang="zh-CN" altLang="en-US" sz="1400" kern="0" dirty="0">
                  <a:solidFill>
                    <a:srgbClr val="000000"/>
                  </a:solidFill>
                  <a:cs typeface="+mn-ea"/>
                  <a:sym typeface="+mn-lt"/>
                </a:rPr>
                <a:t>基于行业场景的调度能力插件 </a:t>
              </a:r>
            </a:p>
          </p:txBody>
        </p:sp>
        <p:cxnSp>
          <p:nvCxnSpPr>
            <p:cNvPr id="124" name="直接连接符 4"/>
            <p:cNvCxnSpPr/>
            <p:nvPr/>
          </p:nvCxnSpPr>
          <p:spPr>
            <a:xfrm>
              <a:off x="5228211" y="5407603"/>
              <a:ext cx="1468755" cy="0"/>
            </a:xfrm>
            <a:prstGeom prst="line">
              <a:avLst/>
            </a:prstGeom>
            <a:noFill/>
            <a:ln w="9525" cap="flat" cmpd="sng" algn="ctr">
              <a:solidFill>
                <a:srgbClr val="F66F6A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93" name="矩形 92">
            <a:extLst>
              <a:ext uri="{FF2B5EF4-FFF2-40B4-BE49-F238E27FC236}">
                <a16:creationId xmlns="" xmlns:a16="http://schemas.microsoft.com/office/drawing/2014/main" id="{D7E89A7B-5E86-4092-8787-BAB8107AB946}"/>
              </a:ext>
            </a:extLst>
          </p:cNvPr>
          <p:cNvSpPr/>
          <p:nvPr/>
        </p:nvSpPr>
        <p:spPr>
          <a:xfrm>
            <a:off x="7055372" y="1553961"/>
            <a:ext cx="4916342" cy="2087667"/>
          </a:xfrm>
          <a:prstGeom prst="rect">
            <a:avLst/>
          </a:prstGeom>
          <a:noFill/>
          <a:ln w="3175" cap="flat" cmpd="sng" algn="ctr">
            <a:solidFill>
              <a:srgbClr val="B5B5B5"/>
            </a:solidFill>
            <a:prstDash val="dashDot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77" hangingPunct="0"/>
            <a:endParaRPr lang="zh-CN" altLang="en-US" sz="1200" kern="0">
              <a:solidFill>
                <a:srgbClr val="1D1D1A"/>
              </a:solidFill>
              <a:cs typeface="+mn-ea"/>
              <a:sym typeface="+mn-lt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="" xmlns:a16="http://schemas.microsoft.com/office/drawing/2014/main" id="{1831A11A-73C2-4B95-BF31-6D137128CFCC}"/>
              </a:ext>
            </a:extLst>
          </p:cNvPr>
          <p:cNvSpPr txBox="1"/>
          <p:nvPr/>
        </p:nvSpPr>
        <p:spPr>
          <a:xfrm>
            <a:off x="8905892" y="1604762"/>
            <a:ext cx="130805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kumimoji="1" lang="zh-CN" altLang="en-US" sz="1400" kern="0" spc="300" dirty="0">
                <a:solidFill>
                  <a:srgbClr val="000000"/>
                </a:solidFill>
                <a:cs typeface="+mn-ea"/>
                <a:sym typeface="+mn-lt"/>
              </a:rPr>
              <a:t>联合发起单位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278700" y="2051251"/>
            <a:ext cx="4502493" cy="1372366"/>
            <a:chOff x="7278700" y="2051251"/>
            <a:chExt cx="4502493" cy="1372366"/>
          </a:xfrm>
        </p:grpSpPr>
        <p:grpSp>
          <p:nvGrpSpPr>
            <p:cNvPr id="99" name="组合 98"/>
            <p:cNvGrpSpPr/>
            <p:nvPr/>
          </p:nvGrpSpPr>
          <p:grpSpPr>
            <a:xfrm>
              <a:off x="7278700" y="2909139"/>
              <a:ext cx="939424" cy="505229"/>
              <a:chOff x="7600532" y="2619039"/>
              <a:chExt cx="753899" cy="405452"/>
            </a:xfrm>
          </p:grpSpPr>
          <p:sp>
            <p:nvSpPr>
              <p:cNvPr id="121" name="圆角矩形"/>
              <p:cNvSpPr/>
              <p:nvPr/>
            </p:nvSpPr>
            <p:spPr>
              <a:xfrm>
                <a:off x="7600532" y="2619039"/>
                <a:ext cx="753899" cy="405452"/>
              </a:xfrm>
              <a:prstGeom prst="roundRect">
                <a:avLst>
                  <a:gd name="adj" fmla="val 9833"/>
                </a:avLst>
              </a:prstGeom>
              <a:solidFill>
                <a:srgbClr val="FFFFF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defTabSz="914477" hangingPunct="0">
                  <a:defRPr sz="14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400" ker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22" name="Picture 4" descr="VIPKid | 领英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466" b="33600"/>
              <a:stretch/>
            </p:blipFill>
            <p:spPr bwMode="auto">
              <a:xfrm>
                <a:off x="7612446" y="2692165"/>
                <a:ext cx="741985" cy="259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0" name="组合 99"/>
            <p:cNvGrpSpPr/>
            <p:nvPr/>
          </p:nvGrpSpPr>
          <p:grpSpPr>
            <a:xfrm>
              <a:off x="9951003" y="2071452"/>
              <a:ext cx="939423" cy="552529"/>
              <a:chOff x="8131237" y="2109155"/>
              <a:chExt cx="939423" cy="552529"/>
            </a:xfrm>
          </p:grpSpPr>
          <p:sp>
            <p:nvSpPr>
              <p:cNvPr id="119" name="圆角矩形"/>
              <p:cNvSpPr/>
              <p:nvPr/>
            </p:nvSpPr>
            <p:spPr>
              <a:xfrm>
                <a:off x="8131237" y="2132805"/>
                <a:ext cx="939423" cy="505228"/>
              </a:xfrm>
              <a:prstGeom prst="roundRect">
                <a:avLst>
                  <a:gd name="adj" fmla="val 9833"/>
                </a:avLst>
              </a:prstGeom>
              <a:solidFill>
                <a:srgbClr val="FFFFF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defTabSz="914477" hangingPunct="0">
                  <a:defRPr sz="14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400" ker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20" name="图片 119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4684" y="2109155"/>
                <a:ext cx="552529" cy="552529"/>
              </a:xfrm>
              <a:prstGeom prst="rect">
                <a:avLst/>
              </a:prstGeom>
            </p:spPr>
          </p:pic>
        </p:grpSp>
        <p:grpSp>
          <p:nvGrpSpPr>
            <p:cNvPr id="101" name="组合 100"/>
            <p:cNvGrpSpPr/>
            <p:nvPr/>
          </p:nvGrpSpPr>
          <p:grpSpPr>
            <a:xfrm>
              <a:off x="10841770" y="2085166"/>
              <a:ext cx="939423" cy="508113"/>
              <a:chOff x="9298158" y="1042929"/>
              <a:chExt cx="939423" cy="508113"/>
            </a:xfrm>
          </p:grpSpPr>
          <p:sp>
            <p:nvSpPr>
              <p:cNvPr id="117" name="圆角矩形"/>
              <p:cNvSpPr/>
              <p:nvPr/>
            </p:nvSpPr>
            <p:spPr>
              <a:xfrm>
                <a:off x="9298158" y="1042929"/>
                <a:ext cx="939423" cy="505228"/>
              </a:xfrm>
              <a:prstGeom prst="roundRect">
                <a:avLst>
                  <a:gd name="adj" fmla="val 9833"/>
                </a:avLst>
              </a:prstGeom>
              <a:solidFill>
                <a:srgbClr val="FFFFF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defTabSz="914477" hangingPunct="0">
                  <a:defRPr sz="14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400" ker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18" name="图片 117"/>
              <p:cNvPicPr>
                <a:picLocks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76" b="3757"/>
              <a:stretch/>
            </p:blipFill>
            <p:spPr>
              <a:xfrm>
                <a:off x="9491605" y="1046217"/>
                <a:ext cx="552529" cy="504825"/>
              </a:xfrm>
              <a:prstGeom prst="rect">
                <a:avLst/>
              </a:prstGeom>
            </p:spPr>
          </p:pic>
        </p:grpSp>
        <p:grpSp>
          <p:nvGrpSpPr>
            <p:cNvPr id="102" name="组合 101"/>
            <p:cNvGrpSpPr/>
            <p:nvPr/>
          </p:nvGrpSpPr>
          <p:grpSpPr>
            <a:xfrm>
              <a:off x="9654081" y="2909139"/>
              <a:ext cx="939423" cy="505228"/>
              <a:chOff x="9440823" y="2140568"/>
              <a:chExt cx="939423" cy="505228"/>
            </a:xfrm>
          </p:grpSpPr>
          <p:sp>
            <p:nvSpPr>
              <p:cNvPr id="115" name="圆角矩形"/>
              <p:cNvSpPr/>
              <p:nvPr/>
            </p:nvSpPr>
            <p:spPr>
              <a:xfrm>
                <a:off x="9440823" y="2140568"/>
                <a:ext cx="939423" cy="505228"/>
              </a:xfrm>
              <a:prstGeom prst="roundRect">
                <a:avLst>
                  <a:gd name="adj" fmla="val 9833"/>
                </a:avLst>
              </a:prstGeom>
              <a:solidFill>
                <a:srgbClr val="FFFFF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defTabSz="914477" hangingPunct="0">
                  <a:defRPr sz="14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400" ker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16" name="图片 115"/>
              <p:cNvPicPr>
                <a:picLocks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5205" y="2148615"/>
                <a:ext cx="570658" cy="489135"/>
              </a:xfrm>
              <a:prstGeom prst="rect">
                <a:avLst/>
              </a:prstGeom>
            </p:spPr>
          </p:pic>
        </p:grpSp>
        <p:grpSp>
          <p:nvGrpSpPr>
            <p:cNvPr id="103" name="组合 102"/>
            <p:cNvGrpSpPr/>
            <p:nvPr/>
          </p:nvGrpSpPr>
          <p:grpSpPr>
            <a:xfrm>
              <a:off x="10841770" y="2909139"/>
              <a:ext cx="939423" cy="505228"/>
              <a:chOff x="10738370" y="2119891"/>
              <a:chExt cx="939423" cy="505228"/>
            </a:xfrm>
          </p:grpSpPr>
          <p:sp>
            <p:nvSpPr>
              <p:cNvPr id="113" name="圆角矩形"/>
              <p:cNvSpPr/>
              <p:nvPr/>
            </p:nvSpPr>
            <p:spPr>
              <a:xfrm>
                <a:off x="10738370" y="2119891"/>
                <a:ext cx="939423" cy="505228"/>
              </a:xfrm>
              <a:prstGeom prst="roundRect">
                <a:avLst>
                  <a:gd name="adj" fmla="val 9833"/>
                </a:avLst>
              </a:prstGeom>
              <a:solidFill>
                <a:srgbClr val="FFFFF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defTabSz="914477" hangingPunct="0">
                  <a:defRPr sz="14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400" ker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14" name="图片 113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63514" y="2127938"/>
                <a:ext cx="489135" cy="489135"/>
              </a:xfrm>
              <a:prstGeom prst="rect">
                <a:avLst/>
              </a:prstGeom>
            </p:spPr>
          </p:pic>
        </p:grpSp>
        <p:grpSp>
          <p:nvGrpSpPr>
            <p:cNvPr id="104" name="组合 103"/>
            <p:cNvGrpSpPr/>
            <p:nvPr/>
          </p:nvGrpSpPr>
          <p:grpSpPr>
            <a:xfrm>
              <a:off x="8169468" y="2074941"/>
              <a:ext cx="939423" cy="545551"/>
              <a:chOff x="9010919" y="883727"/>
              <a:chExt cx="939423" cy="545551"/>
            </a:xfrm>
          </p:grpSpPr>
          <p:sp>
            <p:nvSpPr>
              <p:cNvPr id="111" name="圆角矩形"/>
              <p:cNvSpPr/>
              <p:nvPr/>
            </p:nvSpPr>
            <p:spPr>
              <a:xfrm>
                <a:off x="9010919" y="903888"/>
                <a:ext cx="939423" cy="505228"/>
              </a:xfrm>
              <a:prstGeom prst="roundRect">
                <a:avLst>
                  <a:gd name="adj" fmla="val 9833"/>
                </a:avLst>
              </a:prstGeom>
              <a:solidFill>
                <a:srgbClr val="FFFFF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defTabSz="914477" hangingPunct="0">
                  <a:defRPr sz="14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400" ker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12" name="图片 1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62324" y="883727"/>
                <a:ext cx="436612" cy="545551"/>
              </a:xfrm>
              <a:prstGeom prst="rect">
                <a:avLst/>
              </a:prstGeom>
            </p:spPr>
          </p:pic>
        </p:grpSp>
        <p:grpSp>
          <p:nvGrpSpPr>
            <p:cNvPr id="105" name="组合 104"/>
            <p:cNvGrpSpPr/>
            <p:nvPr/>
          </p:nvGrpSpPr>
          <p:grpSpPr>
            <a:xfrm>
              <a:off x="9060236" y="2078635"/>
              <a:ext cx="939423" cy="538162"/>
              <a:chOff x="10030776" y="1226219"/>
              <a:chExt cx="939423" cy="538162"/>
            </a:xfrm>
          </p:grpSpPr>
          <p:sp>
            <p:nvSpPr>
              <p:cNvPr id="109" name="圆角矩形"/>
              <p:cNvSpPr/>
              <p:nvPr/>
            </p:nvSpPr>
            <p:spPr>
              <a:xfrm>
                <a:off x="10030776" y="1242686"/>
                <a:ext cx="939423" cy="505228"/>
              </a:xfrm>
              <a:prstGeom prst="roundRect">
                <a:avLst>
                  <a:gd name="adj" fmla="val 9833"/>
                </a:avLst>
              </a:prstGeom>
              <a:solidFill>
                <a:srgbClr val="FFFFF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defTabSz="914477" hangingPunct="0">
                  <a:defRPr sz="14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400" ker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10" name="Picture 4" descr="https://karmada.io/img/spdb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10" t="19449" r="18847" b="19684"/>
              <a:stretch/>
            </p:blipFill>
            <p:spPr bwMode="auto">
              <a:xfrm>
                <a:off x="10226643" y="1226219"/>
                <a:ext cx="547688" cy="538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6" name="组合 105"/>
            <p:cNvGrpSpPr/>
            <p:nvPr/>
          </p:nvGrpSpPr>
          <p:grpSpPr>
            <a:xfrm>
              <a:off x="7278700" y="2051251"/>
              <a:ext cx="939423" cy="592931"/>
              <a:chOff x="7384638" y="1293019"/>
              <a:chExt cx="939423" cy="592931"/>
            </a:xfrm>
          </p:grpSpPr>
          <p:sp>
            <p:nvSpPr>
              <p:cNvPr id="107" name="圆角矩形"/>
              <p:cNvSpPr/>
              <p:nvPr/>
            </p:nvSpPr>
            <p:spPr>
              <a:xfrm>
                <a:off x="7384638" y="1333145"/>
                <a:ext cx="939423" cy="505228"/>
              </a:xfrm>
              <a:prstGeom prst="roundRect">
                <a:avLst>
                  <a:gd name="adj" fmla="val 9833"/>
                </a:avLst>
              </a:prstGeom>
              <a:solidFill>
                <a:srgbClr val="FFFFF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defTabSz="914477" hangingPunct="0">
                  <a:defRPr sz="14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400" ker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08" name="图片 107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35" b="8402"/>
              <a:stretch/>
            </p:blipFill>
            <p:spPr>
              <a:xfrm>
                <a:off x="7493525" y="1293019"/>
                <a:ext cx="721648" cy="592931"/>
              </a:xfrm>
              <a:prstGeom prst="rect">
                <a:avLst/>
              </a:prstGeom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8466391" y="2899889"/>
              <a:ext cx="939423" cy="523728"/>
              <a:chOff x="9048658" y="2076602"/>
              <a:chExt cx="939423" cy="523728"/>
            </a:xfrm>
          </p:grpSpPr>
          <p:sp>
            <p:nvSpPr>
              <p:cNvPr id="72" name="圆角矩形"/>
              <p:cNvSpPr/>
              <p:nvPr/>
            </p:nvSpPr>
            <p:spPr>
              <a:xfrm>
                <a:off x="9048658" y="2095102"/>
                <a:ext cx="939423" cy="505228"/>
              </a:xfrm>
              <a:prstGeom prst="roundRect">
                <a:avLst>
                  <a:gd name="adj" fmla="val 9833"/>
                </a:avLst>
              </a:prstGeom>
              <a:solidFill>
                <a:srgbClr val="FFFFF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defTabSz="914477" hangingPunct="0">
                  <a:defRPr sz="14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400" ker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93506" y="2076602"/>
                <a:ext cx="849728" cy="497472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29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副标题 3"/>
          <p:cNvSpPr>
            <a:spLocks noGrp="1"/>
          </p:cNvSpPr>
          <p:nvPr>
            <p:ph type="title"/>
          </p:nvPr>
        </p:nvSpPr>
        <p:spPr>
          <a:xfrm>
            <a:off x="736600" y="365125"/>
            <a:ext cx="10731500" cy="1087827"/>
          </a:xfrm>
        </p:spPr>
        <p:txBody>
          <a:bodyPr/>
          <a:lstStyle/>
          <a:p>
            <a:r>
              <a:rPr lang="en-US" altLang="zh-CN" sz="3600" dirty="0" err="1">
                <a:latin typeface="+mn-lt"/>
                <a:ea typeface="+mn-ea"/>
                <a:cs typeface="+mn-ea"/>
                <a:sym typeface="+mn-lt"/>
              </a:rPr>
              <a:t>Karmada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架构</a:t>
            </a:r>
          </a:p>
        </p:txBody>
      </p:sp>
      <p:grpSp>
        <p:nvGrpSpPr>
          <p:cNvPr id="119" name="组合 118"/>
          <p:cNvGrpSpPr/>
          <p:nvPr/>
        </p:nvGrpSpPr>
        <p:grpSpPr>
          <a:xfrm>
            <a:off x="2138817" y="1435100"/>
            <a:ext cx="7919128" cy="4933796"/>
            <a:chOff x="315178" y="1390185"/>
            <a:chExt cx="7381021" cy="4598543"/>
          </a:xfrm>
        </p:grpSpPr>
        <p:sp>
          <p:nvSpPr>
            <p:cNvPr id="120" name="左右箭头 119"/>
            <p:cNvSpPr/>
            <p:nvPr/>
          </p:nvSpPr>
          <p:spPr>
            <a:xfrm>
              <a:off x="390524" y="5564755"/>
              <a:ext cx="7305675" cy="423973"/>
            </a:xfrm>
            <a:prstGeom prst="leftRightArrow">
              <a:avLst>
                <a:gd name="adj1" fmla="val 67505"/>
                <a:gd name="adj2" fmla="val 116687"/>
              </a:avLst>
            </a:prstGeom>
            <a:solidFill>
              <a:srgbClr val="5957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r>
                <a:rPr lang="en-US" altLang="zh-CN" sz="1200" kern="0" dirty="0" smtClean="0">
                  <a:solidFill>
                    <a:srgbClr val="FFFFFF"/>
                  </a:solidFill>
                  <a:cs typeface="+mn-ea"/>
                  <a:sym typeface="+mn-lt"/>
                </a:rPr>
                <a:t>Karmada Cluster Lifecycle Management</a:t>
              </a:r>
              <a:endParaRPr lang="zh-CN" altLang="en-US" sz="1200" kern="0" dirty="0" smtClea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553368" y="1620347"/>
              <a:ext cx="7015832" cy="2028057"/>
            </a:xfrm>
            <a:prstGeom prst="rect">
              <a:avLst/>
            </a:prstGeom>
            <a:noFill/>
            <a:ln w="19050" cap="flat" cmpd="sng" algn="ctr">
              <a:solidFill>
                <a:srgbClr val="B5B5B5"/>
              </a:solidFill>
              <a:prstDash val="sysDash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defRPr/>
              </a:pPr>
              <a:r>
                <a:rPr lang="en-US" altLang="zh-CN" sz="1200" kern="0" dirty="0" smtClean="0">
                  <a:solidFill>
                    <a:srgbClr val="1D1D1A"/>
                  </a:solidFill>
                  <a:cs typeface="+mn-ea"/>
                  <a:sym typeface="+mn-lt"/>
                </a:rPr>
                <a:t>Karmada control plane</a:t>
              </a:r>
              <a:endParaRPr lang="zh-CN" altLang="en-US" sz="1200" kern="0" dirty="0" smtClean="0">
                <a:solidFill>
                  <a:srgbClr val="1D1D1A"/>
                </a:solidFill>
                <a:cs typeface="+mn-ea"/>
                <a:sym typeface="+mn-lt"/>
              </a:endParaRPr>
            </a:p>
          </p:txBody>
        </p:sp>
        <p:sp>
          <p:nvSpPr>
            <p:cNvPr id="122" name="圆角矩形 121"/>
            <p:cNvSpPr/>
            <p:nvPr/>
          </p:nvSpPr>
          <p:spPr>
            <a:xfrm>
              <a:off x="2681388" y="2221335"/>
              <a:ext cx="2742351" cy="576790"/>
            </a:xfrm>
            <a:prstGeom prst="roundRect">
              <a:avLst>
                <a:gd name="adj" fmla="val 0"/>
              </a:avLst>
            </a:prstGeom>
            <a:solidFill>
              <a:srgbClr val="5957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r>
                <a:rPr lang="en-US" altLang="zh-CN" sz="1600" kern="0" dirty="0" smtClean="0">
                  <a:solidFill>
                    <a:srgbClr val="FFFFFF"/>
                  </a:solidFill>
                  <a:cs typeface="+mn-ea"/>
                  <a:sym typeface="+mn-lt"/>
                </a:rPr>
                <a:t>Karmada API-server</a:t>
              </a:r>
              <a:endParaRPr lang="zh-CN" altLang="en-US" sz="1600" kern="0" dirty="0" smtClea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3" name="圆角矩形 122"/>
            <p:cNvSpPr/>
            <p:nvPr/>
          </p:nvSpPr>
          <p:spPr>
            <a:xfrm>
              <a:off x="1212605" y="2265459"/>
              <a:ext cx="1185279" cy="488544"/>
            </a:xfrm>
            <a:prstGeom prst="roundRect">
              <a:avLst>
                <a:gd name="adj" fmla="val 0"/>
              </a:avLst>
            </a:prstGeom>
            <a:solidFill>
              <a:srgbClr val="5957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r>
                <a:rPr lang="en-US" altLang="zh-CN" sz="1200" kern="0" dirty="0" smtClean="0">
                  <a:solidFill>
                    <a:srgbClr val="FFFFFF"/>
                  </a:solidFill>
                  <a:cs typeface="+mn-ea"/>
                  <a:sym typeface="+mn-lt"/>
                </a:rPr>
                <a:t>Workload</a:t>
              </a:r>
            </a:p>
            <a:p>
              <a:pPr algn="ctr" defTabSz="914400">
                <a:defRPr/>
              </a:pPr>
              <a:r>
                <a:rPr lang="en-US" altLang="zh-CN" sz="1200" kern="0" dirty="0" smtClean="0">
                  <a:solidFill>
                    <a:srgbClr val="FFFFFF"/>
                  </a:solidFill>
                  <a:cs typeface="+mn-ea"/>
                  <a:sym typeface="+mn-lt"/>
                </a:rPr>
                <a:t>Controllers</a:t>
              </a:r>
              <a:endParaRPr lang="zh-CN" altLang="en-US" sz="1200" kern="0" dirty="0" smtClea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4" name="圆角矩形 123"/>
            <p:cNvSpPr/>
            <p:nvPr/>
          </p:nvSpPr>
          <p:spPr>
            <a:xfrm>
              <a:off x="1212606" y="3192310"/>
              <a:ext cx="1581296" cy="380883"/>
            </a:xfrm>
            <a:prstGeom prst="roundRect">
              <a:avLst>
                <a:gd name="adj" fmla="val 0"/>
              </a:avLst>
            </a:prstGeom>
            <a:solidFill>
              <a:srgbClr val="5957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r>
                <a:rPr lang="en-US" altLang="zh-CN" sz="1200" kern="0" dirty="0" smtClean="0">
                  <a:solidFill>
                    <a:srgbClr val="FFFFFF"/>
                  </a:solidFill>
                  <a:cs typeface="+mn-ea"/>
                  <a:sym typeface="+mn-lt"/>
                </a:rPr>
                <a:t>Execution Controller</a:t>
              </a:r>
              <a:endParaRPr lang="zh-CN" altLang="en-US" sz="1200" kern="0" dirty="0" smtClea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5" name="圆角矩形 124"/>
            <p:cNvSpPr/>
            <p:nvPr/>
          </p:nvSpPr>
          <p:spPr>
            <a:xfrm>
              <a:off x="5707241" y="2265459"/>
              <a:ext cx="1185279" cy="488544"/>
            </a:xfrm>
            <a:prstGeom prst="roundRect">
              <a:avLst>
                <a:gd name="adj" fmla="val 0"/>
              </a:avLst>
            </a:prstGeom>
            <a:solidFill>
              <a:srgbClr val="5957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r>
                <a:rPr lang="en-US" altLang="zh-CN" sz="1200" kern="0" dirty="0" smtClean="0">
                  <a:solidFill>
                    <a:srgbClr val="FFFFFF"/>
                  </a:solidFill>
                  <a:cs typeface="+mn-ea"/>
                  <a:sym typeface="+mn-lt"/>
                </a:rPr>
                <a:t>Karmada Scheduler</a:t>
              </a:r>
              <a:endParaRPr lang="zh-CN" altLang="en-US" sz="1200" kern="0" dirty="0" smtClea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6" name="圆角矩形 125"/>
            <p:cNvSpPr/>
            <p:nvPr/>
          </p:nvSpPr>
          <p:spPr>
            <a:xfrm>
              <a:off x="5311225" y="3192310"/>
              <a:ext cx="1581296" cy="38088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2700" cap="flat" cmpd="sng" algn="ctr">
              <a:solidFill>
                <a:srgbClr val="666666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r>
                <a:rPr lang="en-US" altLang="zh-CN" sz="1200" kern="0" dirty="0" smtClean="0">
                  <a:solidFill>
                    <a:srgbClr val="1D1D1A"/>
                  </a:solidFill>
                  <a:cs typeface="+mn-ea"/>
                  <a:sym typeface="+mn-lt"/>
                </a:rPr>
                <a:t>KubeEdge Controller</a:t>
              </a:r>
              <a:endParaRPr lang="zh-CN" altLang="en-US" sz="1200" kern="0" dirty="0" smtClean="0">
                <a:solidFill>
                  <a:srgbClr val="1D1D1A"/>
                </a:solidFill>
                <a:cs typeface="+mn-ea"/>
                <a:sym typeface="+mn-lt"/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5540105" y="4073831"/>
              <a:ext cx="2029095" cy="1526871"/>
            </a:xfrm>
            <a:prstGeom prst="rect">
              <a:avLst/>
            </a:prstGeom>
            <a:noFill/>
            <a:ln w="19050" cap="flat" cmpd="sng" algn="ctr">
              <a:solidFill>
                <a:srgbClr val="B5B5B5"/>
              </a:solidFill>
              <a:prstDash val="sysDash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defRPr/>
              </a:pPr>
              <a:r>
                <a:rPr lang="en-US" altLang="zh-CN" sz="1200" kern="0" dirty="0" smtClean="0">
                  <a:solidFill>
                    <a:srgbClr val="1D1D1A"/>
                  </a:solidFill>
                  <a:cs typeface="+mn-ea"/>
                  <a:sym typeface="+mn-lt"/>
                </a:rPr>
                <a:t>Edge clusters</a:t>
              </a:r>
              <a:endParaRPr lang="zh-CN" altLang="en-US" sz="1200" kern="0" dirty="0" smtClean="0">
                <a:solidFill>
                  <a:srgbClr val="1D1D1A"/>
                </a:solidFill>
                <a:cs typeface="+mn-ea"/>
                <a:sym typeface="+mn-lt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2861658" y="4073831"/>
              <a:ext cx="2381810" cy="1526871"/>
            </a:xfrm>
            <a:prstGeom prst="rect">
              <a:avLst/>
            </a:prstGeom>
            <a:noFill/>
            <a:ln w="19050" cap="flat" cmpd="sng" algn="ctr">
              <a:solidFill>
                <a:srgbClr val="B5B5B5"/>
              </a:solidFill>
              <a:prstDash val="sysDash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defRPr/>
              </a:pPr>
              <a:r>
                <a:rPr lang="en-US" altLang="zh-CN" sz="1200" kern="0" dirty="0" smtClean="0">
                  <a:solidFill>
                    <a:srgbClr val="1D1D1A"/>
                  </a:solidFill>
                  <a:cs typeface="+mn-ea"/>
                  <a:sym typeface="+mn-lt"/>
                </a:rPr>
                <a:t>Private Cloud</a:t>
              </a:r>
              <a:endParaRPr lang="zh-CN" altLang="en-US" sz="1200" kern="0" dirty="0" smtClean="0">
                <a:solidFill>
                  <a:srgbClr val="1D1D1A"/>
                </a:solidFill>
                <a:cs typeface="+mn-ea"/>
                <a:sym typeface="+mn-lt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553368" y="4073831"/>
              <a:ext cx="2123718" cy="1526871"/>
            </a:xfrm>
            <a:prstGeom prst="rect">
              <a:avLst/>
            </a:prstGeom>
            <a:noFill/>
            <a:ln w="19050" cap="flat" cmpd="sng" algn="ctr">
              <a:solidFill>
                <a:srgbClr val="B5B5B5"/>
              </a:solidFill>
              <a:prstDash val="sysDash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defRPr/>
              </a:pPr>
              <a:r>
                <a:rPr lang="en-US" altLang="zh-CN" sz="1200" kern="0" dirty="0" smtClean="0">
                  <a:solidFill>
                    <a:srgbClr val="1D1D1A"/>
                  </a:solidFill>
                  <a:cs typeface="+mn-ea"/>
                  <a:sym typeface="+mn-lt"/>
                </a:rPr>
                <a:t>Public Cloud</a:t>
              </a:r>
              <a:endParaRPr lang="zh-CN" altLang="en-US" sz="1200" kern="0" dirty="0" smtClean="0">
                <a:solidFill>
                  <a:srgbClr val="1D1D1A"/>
                </a:solidFill>
                <a:cs typeface="+mn-ea"/>
                <a:sym typeface="+mn-lt"/>
              </a:endParaRPr>
            </a:p>
          </p:txBody>
        </p:sp>
        <p:grpSp>
          <p:nvGrpSpPr>
            <p:cNvPr id="130" name="组合 129"/>
            <p:cNvGrpSpPr/>
            <p:nvPr/>
          </p:nvGrpSpPr>
          <p:grpSpPr>
            <a:xfrm>
              <a:off x="3187368" y="4397306"/>
              <a:ext cx="1440987" cy="740860"/>
              <a:chOff x="4228561" y="4222091"/>
              <a:chExt cx="1517650" cy="783003"/>
            </a:xfrm>
          </p:grpSpPr>
          <p:sp>
            <p:nvSpPr>
              <p:cNvPr id="176" name="圆角矩形 175"/>
              <p:cNvSpPr/>
              <p:nvPr/>
            </p:nvSpPr>
            <p:spPr>
              <a:xfrm>
                <a:off x="4228561" y="4222091"/>
                <a:ext cx="1517650" cy="783003"/>
              </a:xfrm>
              <a:prstGeom prst="roundRect">
                <a:avLst>
                  <a:gd name="adj" fmla="val 0"/>
                </a:avLst>
              </a:prstGeom>
              <a:solidFill>
                <a:srgbClr val="DDDDDD"/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4000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altLang="zh-CN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Cluster</a:t>
                </a:r>
                <a:endParaRPr lang="zh-CN" altLang="en-US" sz="1400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7" name="圆角矩形 176"/>
              <p:cNvSpPr/>
              <p:nvPr/>
            </p:nvSpPr>
            <p:spPr>
              <a:xfrm>
                <a:off x="4355507" y="4308792"/>
                <a:ext cx="1246319" cy="225426"/>
              </a:xfrm>
              <a:prstGeom prst="roundRect">
                <a:avLst/>
              </a:prstGeom>
              <a:solidFill>
                <a:srgbClr val="595757"/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altLang="zh-CN" sz="1200" kern="0" dirty="0" smtClean="0">
                    <a:solidFill>
                      <a:srgbClr val="FFFFFF"/>
                    </a:solidFill>
                    <a:cs typeface="+mn-ea"/>
                    <a:sym typeface="+mn-lt"/>
                  </a:rPr>
                  <a:t>Agent</a:t>
                </a:r>
                <a:endParaRPr lang="zh-CN" altLang="en-US" sz="1200" kern="0" dirty="0" smtClean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1" name="组合 130"/>
            <p:cNvGrpSpPr/>
            <p:nvPr/>
          </p:nvGrpSpPr>
          <p:grpSpPr>
            <a:xfrm>
              <a:off x="3332070" y="4541504"/>
              <a:ext cx="1440987" cy="740860"/>
              <a:chOff x="4380961" y="4374491"/>
              <a:chExt cx="1517650" cy="783003"/>
            </a:xfrm>
          </p:grpSpPr>
          <p:sp>
            <p:nvSpPr>
              <p:cNvPr id="174" name="圆角矩形 173"/>
              <p:cNvSpPr/>
              <p:nvPr/>
            </p:nvSpPr>
            <p:spPr>
              <a:xfrm>
                <a:off x="4380961" y="4374491"/>
                <a:ext cx="1517650" cy="783003"/>
              </a:xfrm>
              <a:prstGeom prst="roundRect">
                <a:avLst>
                  <a:gd name="adj" fmla="val 0"/>
                </a:avLst>
              </a:prstGeom>
              <a:solidFill>
                <a:srgbClr val="DDDDDD"/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4000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altLang="zh-CN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Cluster</a:t>
                </a:r>
                <a:endParaRPr lang="zh-CN" altLang="en-US" sz="1400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5" name="圆角矩形 174"/>
              <p:cNvSpPr/>
              <p:nvPr/>
            </p:nvSpPr>
            <p:spPr>
              <a:xfrm>
                <a:off x="4507907" y="4461192"/>
                <a:ext cx="1246319" cy="225426"/>
              </a:xfrm>
              <a:prstGeom prst="roundRect">
                <a:avLst/>
              </a:prstGeom>
              <a:solidFill>
                <a:srgbClr val="595757"/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altLang="zh-CN" sz="1200" kern="0" dirty="0" smtClean="0">
                    <a:solidFill>
                      <a:srgbClr val="FFFFFF"/>
                    </a:solidFill>
                    <a:cs typeface="+mn-ea"/>
                    <a:sym typeface="+mn-lt"/>
                  </a:rPr>
                  <a:t>Agent</a:t>
                </a:r>
                <a:endParaRPr lang="zh-CN" altLang="en-US" sz="1200" kern="0" dirty="0" smtClean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2" name="组合 131"/>
            <p:cNvGrpSpPr/>
            <p:nvPr/>
          </p:nvGrpSpPr>
          <p:grpSpPr>
            <a:xfrm>
              <a:off x="3476771" y="4685701"/>
              <a:ext cx="1440987" cy="740860"/>
              <a:chOff x="4533361" y="4526891"/>
              <a:chExt cx="1517650" cy="783003"/>
            </a:xfrm>
          </p:grpSpPr>
          <p:sp>
            <p:nvSpPr>
              <p:cNvPr id="171" name="圆角矩形 170"/>
              <p:cNvSpPr/>
              <p:nvPr/>
            </p:nvSpPr>
            <p:spPr>
              <a:xfrm>
                <a:off x="4533361" y="4526891"/>
                <a:ext cx="1517650" cy="783003"/>
              </a:xfrm>
              <a:prstGeom prst="roundRect">
                <a:avLst>
                  <a:gd name="adj" fmla="val 0"/>
                </a:avLst>
              </a:prstGeom>
              <a:solidFill>
                <a:srgbClr val="DDDDDD"/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4000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altLang="zh-CN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Cluster</a:t>
                </a:r>
                <a:endParaRPr lang="zh-CN" altLang="en-US" sz="1400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2" name="圆角矩形 171"/>
              <p:cNvSpPr/>
              <p:nvPr/>
            </p:nvSpPr>
            <p:spPr>
              <a:xfrm>
                <a:off x="4660307" y="4613592"/>
                <a:ext cx="1246319" cy="225426"/>
              </a:xfrm>
              <a:prstGeom prst="roundRect">
                <a:avLst/>
              </a:prstGeom>
              <a:solidFill>
                <a:srgbClr val="595757"/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altLang="zh-CN" sz="1200" kern="0" dirty="0" smtClean="0">
                    <a:solidFill>
                      <a:srgbClr val="FFFFFF"/>
                    </a:solidFill>
                    <a:cs typeface="+mn-ea"/>
                    <a:sym typeface="+mn-lt"/>
                  </a:rPr>
                  <a:t>Karmada Agent</a:t>
                </a:r>
                <a:endParaRPr lang="zh-CN" altLang="en-US" sz="1200" kern="0" dirty="0" smtClean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73" name="图片 17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84" t="4655" r="34573" b="35281"/>
              <a:stretch/>
            </p:blipFill>
            <p:spPr bwMode="auto">
              <a:xfrm>
                <a:off x="4787690" y="4874434"/>
                <a:ext cx="399391" cy="389320"/>
              </a:xfrm>
              <a:custGeom>
                <a:avLst/>
                <a:gdLst>
                  <a:gd name="connsiteX0" fmla="*/ 240410 w 480819"/>
                  <a:gd name="connsiteY0" fmla="*/ 0 h 468695"/>
                  <a:gd name="connsiteX1" fmla="*/ 433202 w 480819"/>
                  <a:gd name="connsiteY1" fmla="*/ 92831 h 468695"/>
                  <a:gd name="connsiteX2" fmla="*/ 480819 w 480819"/>
                  <a:gd name="connsiteY2" fmla="*/ 301420 h 468695"/>
                  <a:gd name="connsiteX3" fmla="*/ 347401 w 480819"/>
                  <a:gd name="connsiteY3" fmla="*/ 468695 h 468695"/>
                  <a:gd name="connsiteX4" fmla="*/ 133418 w 480819"/>
                  <a:gd name="connsiteY4" fmla="*/ 468695 h 468695"/>
                  <a:gd name="connsiteX5" fmla="*/ 0 w 480819"/>
                  <a:gd name="connsiteY5" fmla="*/ 301420 h 468695"/>
                  <a:gd name="connsiteX6" fmla="*/ 47617 w 480819"/>
                  <a:gd name="connsiteY6" fmla="*/ 92831 h 468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0819" h="468695">
                    <a:moveTo>
                      <a:pt x="240410" y="0"/>
                    </a:moveTo>
                    <a:lnTo>
                      <a:pt x="433202" y="92831"/>
                    </a:lnTo>
                    <a:lnTo>
                      <a:pt x="480819" y="301420"/>
                    </a:lnTo>
                    <a:lnTo>
                      <a:pt x="347401" y="468695"/>
                    </a:lnTo>
                    <a:lnTo>
                      <a:pt x="133418" y="468695"/>
                    </a:lnTo>
                    <a:lnTo>
                      <a:pt x="0" y="301420"/>
                    </a:lnTo>
                    <a:lnTo>
                      <a:pt x="47617" y="92831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3" name="组合 132"/>
            <p:cNvGrpSpPr/>
            <p:nvPr/>
          </p:nvGrpSpPr>
          <p:grpSpPr>
            <a:xfrm>
              <a:off x="5668185" y="4397306"/>
              <a:ext cx="1440987" cy="740860"/>
              <a:chOff x="6945691" y="4222091"/>
              <a:chExt cx="1517650" cy="783003"/>
            </a:xfrm>
          </p:grpSpPr>
          <p:sp>
            <p:nvSpPr>
              <p:cNvPr id="168" name="圆角矩形 167"/>
              <p:cNvSpPr/>
              <p:nvPr/>
            </p:nvSpPr>
            <p:spPr>
              <a:xfrm>
                <a:off x="6945691" y="4222091"/>
                <a:ext cx="1517650" cy="783003"/>
              </a:xfrm>
              <a:prstGeom prst="roundRect">
                <a:avLst>
                  <a:gd name="adj" fmla="val 0"/>
                </a:avLst>
              </a:prstGeom>
              <a:solidFill>
                <a:srgbClr val="DDDDDD"/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4000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altLang="zh-CN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Cluster</a:t>
                </a:r>
                <a:endParaRPr lang="zh-CN" altLang="en-US" sz="1400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9" name="圆角矩形 168"/>
              <p:cNvSpPr/>
              <p:nvPr/>
            </p:nvSpPr>
            <p:spPr>
              <a:xfrm>
                <a:off x="7074331" y="4308792"/>
                <a:ext cx="1246319" cy="225426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666666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altLang="zh-CN" sz="12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KubeEdge Agent</a:t>
                </a:r>
                <a:endParaRPr lang="zh-CN" altLang="en-US" sz="1200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70" name="图片 16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84" t="4655" r="34573" b="35281"/>
              <a:stretch/>
            </p:blipFill>
            <p:spPr bwMode="auto">
              <a:xfrm>
                <a:off x="7218251" y="4574567"/>
                <a:ext cx="399391" cy="389320"/>
              </a:xfrm>
              <a:custGeom>
                <a:avLst/>
                <a:gdLst>
                  <a:gd name="connsiteX0" fmla="*/ 240410 w 480819"/>
                  <a:gd name="connsiteY0" fmla="*/ 0 h 468695"/>
                  <a:gd name="connsiteX1" fmla="*/ 433202 w 480819"/>
                  <a:gd name="connsiteY1" fmla="*/ 92831 h 468695"/>
                  <a:gd name="connsiteX2" fmla="*/ 480819 w 480819"/>
                  <a:gd name="connsiteY2" fmla="*/ 301420 h 468695"/>
                  <a:gd name="connsiteX3" fmla="*/ 347401 w 480819"/>
                  <a:gd name="connsiteY3" fmla="*/ 468695 h 468695"/>
                  <a:gd name="connsiteX4" fmla="*/ 133418 w 480819"/>
                  <a:gd name="connsiteY4" fmla="*/ 468695 h 468695"/>
                  <a:gd name="connsiteX5" fmla="*/ 0 w 480819"/>
                  <a:gd name="connsiteY5" fmla="*/ 301420 h 468695"/>
                  <a:gd name="connsiteX6" fmla="*/ 47617 w 480819"/>
                  <a:gd name="connsiteY6" fmla="*/ 92831 h 468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0819" h="468695">
                    <a:moveTo>
                      <a:pt x="240410" y="0"/>
                    </a:moveTo>
                    <a:lnTo>
                      <a:pt x="433202" y="92831"/>
                    </a:lnTo>
                    <a:lnTo>
                      <a:pt x="480819" y="301420"/>
                    </a:lnTo>
                    <a:lnTo>
                      <a:pt x="347401" y="468695"/>
                    </a:lnTo>
                    <a:lnTo>
                      <a:pt x="133418" y="468695"/>
                    </a:lnTo>
                    <a:lnTo>
                      <a:pt x="0" y="301420"/>
                    </a:lnTo>
                    <a:lnTo>
                      <a:pt x="47617" y="92831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4" name="组合 133"/>
            <p:cNvGrpSpPr/>
            <p:nvPr/>
          </p:nvGrpSpPr>
          <p:grpSpPr>
            <a:xfrm>
              <a:off x="5812887" y="4541504"/>
              <a:ext cx="1440987" cy="740860"/>
              <a:chOff x="7098091" y="4374491"/>
              <a:chExt cx="1517650" cy="783003"/>
            </a:xfrm>
          </p:grpSpPr>
          <p:sp>
            <p:nvSpPr>
              <p:cNvPr id="165" name="圆角矩形 164"/>
              <p:cNvSpPr/>
              <p:nvPr/>
            </p:nvSpPr>
            <p:spPr>
              <a:xfrm>
                <a:off x="7098091" y="4374491"/>
                <a:ext cx="1517650" cy="783003"/>
              </a:xfrm>
              <a:prstGeom prst="roundRect">
                <a:avLst>
                  <a:gd name="adj" fmla="val 0"/>
                </a:avLst>
              </a:prstGeom>
              <a:solidFill>
                <a:srgbClr val="DDDDDD"/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4000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altLang="zh-CN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Cluster</a:t>
                </a:r>
                <a:endParaRPr lang="zh-CN" altLang="en-US" sz="1400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6" name="圆角矩形 165"/>
              <p:cNvSpPr/>
              <p:nvPr/>
            </p:nvSpPr>
            <p:spPr>
              <a:xfrm>
                <a:off x="7226731" y="4461192"/>
                <a:ext cx="1246319" cy="225426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666666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altLang="zh-CN" sz="12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KubeEdge Agent</a:t>
                </a:r>
                <a:endParaRPr lang="zh-CN" altLang="en-US" sz="1200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67" name="图片 16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84" t="4655" r="34573" b="35281"/>
              <a:stretch/>
            </p:blipFill>
            <p:spPr bwMode="auto">
              <a:xfrm>
                <a:off x="7370651" y="4726967"/>
                <a:ext cx="399391" cy="389320"/>
              </a:xfrm>
              <a:custGeom>
                <a:avLst/>
                <a:gdLst>
                  <a:gd name="connsiteX0" fmla="*/ 240410 w 480819"/>
                  <a:gd name="connsiteY0" fmla="*/ 0 h 468695"/>
                  <a:gd name="connsiteX1" fmla="*/ 433202 w 480819"/>
                  <a:gd name="connsiteY1" fmla="*/ 92831 h 468695"/>
                  <a:gd name="connsiteX2" fmla="*/ 480819 w 480819"/>
                  <a:gd name="connsiteY2" fmla="*/ 301420 h 468695"/>
                  <a:gd name="connsiteX3" fmla="*/ 347401 w 480819"/>
                  <a:gd name="connsiteY3" fmla="*/ 468695 h 468695"/>
                  <a:gd name="connsiteX4" fmla="*/ 133418 w 480819"/>
                  <a:gd name="connsiteY4" fmla="*/ 468695 h 468695"/>
                  <a:gd name="connsiteX5" fmla="*/ 0 w 480819"/>
                  <a:gd name="connsiteY5" fmla="*/ 301420 h 468695"/>
                  <a:gd name="connsiteX6" fmla="*/ 47617 w 480819"/>
                  <a:gd name="connsiteY6" fmla="*/ 92831 h 468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0819" h="468695">
                    <a:moveTo>
                      <a:pt x="240410" y="0"/>
                    </a:moveTo>
                    <a:lnTo>
                      <a:pt x="433202" y="92831"/>
                    </a:lnTo>
                    <a:lnTo>
                      <a:pt x="480819" y="301420"/>
                    </a:lnTo>
                    <a:lnTo>
                      <a:pt x="347401" y="468695"/>
                    </a:lnTo>
                    <a:lnTo>
                      <a:pt x="133418" y="468695"/>
                    </a:lnTo>
                    <a:lnTo>
                      <a:pt x="0" y="301420"/>
                    </a:lnTo>
                    <a:lnTo>
                      <a:pt x="47617" y="92831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5" name="组合 134"/>
            <p:cNvGrpSpPr/>
            <p:nvPr/>
          </p:nvGrpSpPr>
          <p:grpSpPr>
            <a:xfrm>
              <a:off x="5957588" y="4685701"/>
              <a:ext cx="1440987" cy="740860"/>
              <a:chOff x="7250491" y="4526891"/>
              <a:chExt cx="1517650" cy="783003"/>
            </a:xfrm>
          </p:grpSpPr>
          <p:sp>
            <p:nvSpPr>
              <p:cNvPr id="162" name="圆角矩形 161"/>
              <p:cNvSpPr/>
              <p:nvPr/>
            </p:nvSpPr>
            <p:spPr>
              <a:xfrm>
                <a:off x="7250491" y="4526891"/>
                <a:ext cx="1517650" cy="783003"/>
              </a:xfrm>
              <a:prstGeom prst="roundRect">
                <a:avLst>
                  <a:gd name="adj" fmla="val 0"/>
                </a:avLst>
              </a:prstGeom>
              <a:solidFill>
                <a:srgbClr val="DDDDDD"/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4000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altLang="zh-CN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Cluster</a:t>
                </a:r>
                <a:endParaRPr lang="zh-CN" altLang="en-US" sz="1400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3" name="圆角矩形 162"/>
              <p:cNvSpPr/>
              <p:nvPr/>
            </p:nvSpPr>
            <p:spPr>
              <a:xfrm>
                <a:off x="7379131" y="4613592"/>
                <a:ext cx="1246319" cy="225426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666666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altLang="zh-CN" sz="12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KubeEdge Agent</a:t>
                </a:r>
                <a:endParaRPr lang="zh-CN" altLang="en-US" sz="1200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64" name="图片 16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84" t="4655" r="34573" b="35281"/>
              <a:stretch/>
            </p:blipFill>
            <p:spPr bwMode="auto">
              <a:xfrm>
                <a:off x="7523051" y="4879367"/>
                <a:ext cx="399391" cy="389320"/>
              </a:xfrm>
              <a:custGeom>
                <a:avLst/>
                <a:gdLst>
                  <a:gd name="connsiteX0" fmla="*/ 240410 w 480819"/>
                  <a:gd name="connsiteY0" fmla="*/ 0 h 468695"/>
                  <a:gd name="connsiteX1" fmla="*/ 433202 w 480819"/>
                  <a:gd name="connsiteY1" fmla="*/ 92831 h 468695"/>
                  <a:gd name="connsiteX2" fmla="*/ 480819 w 480819"/>
                  <a:gd name="connsiteY2" fmla="*/ 301420 h 468695"/>
                  <a:gd name="connsiteX3" fmla="*/ 347401 w 480819"/>
                  <a:gd name="connsiteY3" fmla="*/ 468695 h 468695"/>
                  <a:gd name="connsiteX4" fmla="*/ 133418 w 480819"/>
                  <a:gd name="connsiteY4" fmla="*/ 468695 h 468695"/>
                  <a:gd name="connsiteX5" fmla="*/ 0 w 480819"/>
                  <a:gd name="connsiteY5" fmla="*/ 301420 h 468695"/>
                  <a:gd name="connsiteX6" fmla="*/ 47617 w 480819"/>
                  <a:gd name="connsiteY6" fmla="*/ 92831 h 468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0819" h="468695">
                    <a:moveTo>
                      <a:pt x="240410" y="0"/>
                    </a:moveTo>
                    <a:lnTo>
                      <a:pt x="433202" y="92831"/>
                    </a:lnTo>
                    <a:lnTo>
                      <a:pt x="480819" y="301420"/>
                    </a:lnTo>
                    <a:lnTo>
                      <a:pt x="347401" y="468695"/>
                    </a:lnTo>
                    <a:lnTo>
                      <a:pt x="133418" y="468695"/>
                    </a:lnTo>
                    <a:lnTo>
                      <a:pt x="0" y="301420"/>
                    </a:lnTo>
                    <a:lnTo>
                      <a:pt x="47617" y="92831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36" name="直接连接符 135"/>
            <p:cNvCxnSpPr>
              <a:stCxn id="126" idx="2"/>
              <a:endCxn id="127" idx="0"/>
            </p:cNvCxnSpPr>
            <p:nvPr/>
          </p:nvCxnSpPr>
          <p:spPr>
            <a:xfrm>
              <a:off x="6101873" y="3573193"/>
              <a:ext cx="452780" cy="500638"/>
            </a:xfrm>
            <a:prstGeom prst="line">
              <a:avLst/>
            </a:prstGeom>
            <a:noFill/>
            <a:ln w="9525" cap="flat" cmpd="sng" algn="ctr">
              <a:solidFill>
                <a:srgbClr val="C8102E"/>
              </a:solidFill>
              <a:prstDash val="solid"/>
              <a:miter lim="800000"/>
            </a:ln>
            <a:effectLst/>
          </p:spPr>
        </p:cxnSp>
        <p:cxnSp>
          <p:nvCxnSpPr>
            <p:cNvPr id="137" name="直接连接符 136"/>
            <p:cNvCxnSpPr>
              <a:stCxn id="124" idx="2"/>
              <a:endCxn id="129" idx="0"/>
            </p:cNvCxnSpPr>
            <p:nvPr/>
          </p:nvCxnSpPr>
          <p:spPr>
            <a:xfrm flipH="1">
              <a:off x="1615227" y="3573193"/>
              <a:ext cx="388027" cy="500638"/>
            </a:xfrm>
            <a:prstGeom prst="line">
              <a:avLst/>
            </a:prstGeom>
            <a:noFill/>
            <a:ln w="9525" cap="flat" cmpd="sng" algn="ctr">
              <a:solidFill>
                <a:srgbClr val="C8102E"/>
              </a:solidFill>
              <a:prstDash val="solid"/>
              <a:miter lim="800000"/>
            </a:ln>
            <a:effectLst/>
          </p:spPr>
        </p:cxnSp>
        <p:grpSp>
          <p:nvGrpSpPr>
            <p:cNvPr id="138" name="组合 137"/>
            <p:cNvGrpSpPr/>
            <p:nvPr/>
          </p:nvGrpSpPr>
          <p:grpSpPr>
            <a:xfrm>
              <a:off x="743446" y="4466401"/>
              <a:ext cx="1730391" cy="1029256"/>
              <a:chOff x="4340999" y="4160776"/>
              <a:chExt cx="1822450" cy="1087803"/>
            </a:xfrm>
          </p:grpSpPr>
          <p:sp>
            <p:nvSpPr>
              <p:cNvPr id="158" name="圆角矩形 157"/>
              <p:cNvSpPr/>
              <p:nvPr/>
            </p:nvSpPr>
            <p:spPr>
              <a:xfrm>
                <a:off x="4340999" y="4160776"/>
                <a:ext cx="1517650" cy="783003"/>
              </a:xfrm>
              <a:prstGeom prst="roundRect">
                <a:avLst>
                  <a:gd name="adj" fmla="val 0"/>
                </a:avLst>
              </a:prstGeom>
              <a:solidFill>
                <a:srgbClr val="DDDDDD"/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4000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altLang="zh-CN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Cluster</a:t>
                </a:r>
                <a:endParaRPr lang="zh-CN" altLang="en-US" sz="1400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9" name="圆角矩形 158"/>
              <p:cNvSpPr/>
              <p:nvPr/>
            </p:nvSpPr>
            <p:spPr>
              <a:xfrm>
                <a:off x="4493399" y="4313176"/>
                <a:ext cx="1517650" cy="783003"/>
              </a:xfrm>
              <a:prstGeom prst="roundRect">
                <a:avLst>
                  <a:gd name="adj" fmla="val 0"/>
                </a:avLst>
              </a:prstGeom>
              <a:solidFill>
                <a:srgbClr val="DDDDDD"/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4000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altLang="zh-CN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Cluster</a:t>
                </a:r>
                <a:endParaRPr lang="zh-CN" altLang="en-US" sz="1400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0" name="圆角矩形 159"/>
              <p:cNvSpPr/>
              <p:nvPr/>
            </p:nvSpPr>
            <p:spPr>
              <a:xfrm>
                <a:off x="4645799" y="4465576"/>
                <a:ext cx="1517650" cy="783003"/>
              </a:xfrm>
              <a:prstGeom prst="roundRect">
                <a:avLst>
                  <a:gd name="adj" fmla="val 0"/>
                </a:avLst>
              </a:prstGeom>
              <a:solidFill>
                <a:srgbClr val="DDDDDD"/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altLang="zh-CN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Cluster</a:t>
                </a:r>
                <a:endParaRPr lang="zh-CN" altLang="en-US" sz="1400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61" name="图片 16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84" t="4655" r="34573" b="35281"/>
              <a:stretch/>
            </p:blipFill>
            <p:spPr bwMode="auto">
              <a:xfrm>
                <a:off x="4900128" y="4660227"/>
                <a:ext cx="399391" cy="389320"/>
              </a:xfrm>
              <a:custGeom>
                <a:avLst/>
                <a:gdLst>
                  <a:gd name="connsiteX0" fmla="*/ 240410 w 480819"/>
                  <a:gd name="connsiteY0" fmla="*/ 0 h 468695"/>
                  <a:gd name="connsiteX1" fmla="*/ 433202 w 480819"/>
                  <a:gd name="connsiteY1" fmla="*/ 92831 h 468695"/>
                  <a:gd name="connsiteX2" fmla="*/ 480819 w 480819"/>
                  <a:gd name="connsiteY2" fmla="*/ 301420 h 468695"/>
                  <a:gd name="connsiteX3" fmla="*/ 347401 w 480819"/>
                  <a:gd name="connsiteY3" fmla="*/ 468695 h 468695"/>
                  <a:gd name="connsiteX4" fmla="*/ 133418 w 480819"/>
                  <a:gd name="connsiteY4" fmla="*/ 468695 h 468695"/>
                  <a:gd name="connsiteX5" fmla="*/ 0 w 480819"/>
                  <a:gd name="connsiteY5" fmla="*/ 301420 h 468695"/>
                  <a:gd name="connsiteX6" fmla="*/ 47617 w 480819"/>
                  <a:gd name="connsiteY6" fmla="*/ 92831 h 468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0819" h="468695">
                    <a:moveTo>
                      <a:pt x="240410" y="0"/>
                    </a:moveTo>
                    <a:lnTo>
                      <a:pt x="433202" y="92831"/>
                    </a:lnTo>
                    <a:lnTo>
                      <a:pt x="480819" y="301420"/>
                    </a:lnTo>
                    <a:lnTo>
                      <a:pt x="347401" y="468695"/>
                    </a:lnTo>
                    <a:lnTo>
                      <a:pt x="133418" y="468695"/>
                    </a:lnTo>
                    <a:lnTo>
                      <a:pt x="0" y="301420"/>
                    </a:lnTo>
                    <a:lnTo>
                      <a:pt x="47617" y="92831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39" name="直接连接符 138"/>
            <p:cNvCxnSpPr>
              <a:stCxn id="122" idx="2"/>
              <a:endCxn id="128" idx="0"/>
            </p:cNvCxnSpPr>
            <p:nvPr/>
          </p:nvCxnSpPr>
          <p:spPr>
            <a:xfrm flipH="1">
              <a:off x="4052563" y="2798125"/>
              <a:ext cx="1" cy="1275706"/>
            </a:xfrm>
            <a:prstGeom prst="line">
              <a:avLst/>
            </a:prstGeom>
            <a:noFill/>
            <a:ln w="9525" cap="flat" cmpd="sng" algn="ctr">
              <a:solidFill>
                <a:srgbClr val="C8102E"/>
              </a:solidFill>
              <a:prstDash val="solid"/>
              <a:miter lim="800000"/>
            </a:ln>
            <a:effectLst/>
          </p:spPr>
        </p:cxnSp>
        <p:cxnSp>
          <p:nvCxnSpPr>
            <p:cNvPr id="140" name="直接连接符 139"/>
            <p:cNvCxnSpPr>
              <a:stCxn id="122" idx="2"/>
              <a:endCxn id="124" idx="0"/>
            </p:cNvCxnSpPr>
            <p:nvPr/>
          </p:nvCxnSpPr>
          <p:spPr>
            <a:xfrm flipH="1">
              <a:off x="2003254" y="2798125"/>
              <a:ext cx="2049310" cy="394185"/>
            </a:xfrm>
            <a:prstGeom prst="line">
              <a:avLst/>
            </a:prstGeom>
            <a:noFill/>
            <a:ln w="9525" cap="flat" cmpd="sng" algn="ctr">
              <a:solidFill>
                <a:srgbClr val="C8102E"/>
              </a:solidFill>
              <a:prstDash val="solid"/>
              <a:miter lim="800000"/>
            </a:ln>
            <a:effectLst/>
          </p:spPr>
        </p:cxnSp>
        <p:cxnSp>
          <p:nvCxnSpPr>
            <p:cNvPr id="141" name="直接连接符 140"/>
            <p:cNvCxnSpPr>
              <a:stCxn id="122" idx="2"/>
              <a:endCxn id="126" idx="0"/>
            </p:cNvCxnSpPr>
            <p:nvPr/>
          </p:nvCxnSpPr>
          <p:spPr>
            <a:xfrm>
              <a:off x="4052564" y="2798125"/>
              <a:ext cx="2049309" cy="394185"/>
            </a:xfrm>
            <a:prstGeom prst="line">
              <a:avLst/>
            </a:prstGeom>
            <a:noFill/>
            <a:ln w="9525" cap="flat" cmpd="sng" algn="ctr">
              <a:solidFill>
                <a:srgbClr val="C8102E"/>
              </a:solidFill>
              <a:prstDash val="solid"/>
              <a:miter lim="800000"/>
            </a:ln>
            <a:effectLst/>
          </p:spPr>
        </p:cxnSp>
        <p:cxnSp>
          <p:nvCxnSpPr>
            <p:cNvPr id="142" name="直接连接符 141"/>
            <p:cNvCxnSpPr>
              <a:stCxn id="123" idx="3"/>
              <a:endCxn id="122" idx="1"/>
            </p:cNvCxnSpPr>
            <p:nvPr/>
          </p:nvCxnSpPr>
          <p:spPr>
            <a:xfrm flipV="1">
              <a:off x="2397884" y="2509730"/>
              <a:ext cx="283504" cy="1"/>
            </a:xfrm>
            <a:prstGeom prst="line">
              <a:avLst/>
            </a:prstGeom>
            <a:noFill/>
            <a:ln w="9525" cap="flat" cmpd="sng" algn="ctr">
              <a:solidFill>
                <a:srgbClr val="C8102E"/>
              </a:solidFill>
              <a:prstDash val="solid"/>
              <a:miter lim="800000"/>
            </a:ln>
            <a:effectLst/>
          </p:spPr>
        </p:cxnSp>
        <p:cxnSp>
          <p:nvCxnSpPr>
            <p:cNvPr id="143" name="直接连接符 142"/>
            <p:cNvCxnSpPr>
              <a:stCxn id="122" idx="3"/>
              <a:endCxn id="125" idx="1"/>
            </p:cNvCxnSpPr>
            <p:nvPr/>
          </p:nvCxnSpPr>
          <p:spPr>
            <a:xfrm>
              <a:off x="5423739" y="2509730"/>
              <a:ext cx="283502" cy="1"/>
            </a:xfrm>
            <a:prstGeom prst="line">
              <a:avLst/>
            </a:prstGeom>
            <a:noFill/>
            <a:ln w="9525" cap="flat" cmpd="sng" algn="ctr">
              <a:solidFill>
                <a:srgbClr val="C8102E"/>
              </a:solidFill>
              <a:prstDash val="solid"/>
              <a:miter lim="800000"/>
            </a:ln>
            <a:effectLst/>
          </p:spPr>
        </p:cxnSp>
        <p:pic>
          <p:nvPicPr>
            <p:cNvPr id="144" name="图片 14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450"/>
            <a:stretch/>
          </p:blipFill>
          <p:spPr>
            <a:xfrm>
              <a:off x="315178" y="1390185"/>
              <a:ext cx="717671" cy="530617"/>
            </a:xfrm>
            <a:prstGeom prst="rect">
              <a:avLst/>
            </a:prstGeom>
            <a:solidFill>
              <a:srgbClr val="FFFFFF"/>
            </a:solidFill>
          </p:spPr>
        </p:pic>
        <p:grpSp>
          <p:nvGrpSpPr>
            <p:cNvPr id="145" name="组合 144"/>
            <p:cNvGrpSpPr/>
            <p:nvPr/>
          </p:nvGrpSpPr>
          <p:grpSpPr>
            <a:xfrm>
              <a:off x="2677086" y="1862007"/>
              <a:ext cx="2730876" cy="1114295"/>
              <a:chOff x="3517354" y="1580676"/>
              <a:chExt cx="3054896" cy="1177680"/>
            </a:xfrm>
          </p:grpSpPr>
          <p:sp>
            <p:nvSpPr>
              <p:cNvPr id="153" name="圆角矩形 152"/>
              <p:cNvSpPr/>
              <p:nvPr/>
            </p:nvSpPr>
            <p:spPr>
              <a:xfrm>
                <a:off x="3517354" y="1580676"/>
                <a:ext cx="1326724" cy="341668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666666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altLang="zh-CN" sz="1200" kern="0" smtClean="0">
                    <a:solidFill>
                      <a:srgbClr val="1D1D1A"/>
                    </a:solidFill>
                    <a:cs typeface="+mn-ea"/>
                    <a:sym typeface="+mn-lt"/>
                  </a:rPr>
                  <a:t>K8s Native APIs</a:t>
                </a:r>
                <a:endParaRPr lang="zh-CN" altLang="en-US" sz="1200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4" name="圆角矩形 153"/>
              <p:cNvSpPr/>
              <p:nvPr/>
            </p:nvSpPr>
            <p:spPr>
              <a:xfrm>
                <a:off x="4913248" y="1580676"/>
                <a:ext cx="1659002" cy="341668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666666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altLang="zh-CN" sz="12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Karmada Policies</a:t>
                </a:r>
                <a:endParaRPr lang="zh-CN" altLang="en-US" sz="1200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5" name="圆角矩形 154"/>
              <p:cNvSpPr/>
              <p:nvPr/>
            </p:nvSpPr>
            <p:spPr>
              <a:xfrm>
                <a:off x="3584610" y="2588427"/>
                <a:ext cx="1228891" cy="169929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666666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altLang="zh-CN" sz="1050" kern="0" dirty="0" err="1" smtClean="0">
                    <a:solidFill>
                      <a:srgbClr val="1D1D1A"/>
                    </a:solidFill>
                    <a:cs typeface="+mn-ea"/>
                    <a:sym typeface="+mn-lt"/>
                  </a:rPr>
                  <a:t>ExecutionSpace</a:t>
                </a:r>
                <a:r>
                  <a:rPr lang="en-US" altLang="zh-CN" sz="105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 1</a:t>
                </a:r>
                <a:endParaRPr lang="zh-CN" altLang="en-US" sz="1050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6" name="圆角矩形 155"/>
              <p:cNvSpPr/>
              <p:nvPr/>
            </p:nvSpPr>
            <p:spPr>
              <a:xfrm>
                <a:off x="5245576" y="2588424"/>
                <a:ext cx="1265600" cy="169929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666666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altLang="zh-CN" sz="1050" kern="0" dirty="0" err="1" smtClean="0">
                    <a:solidFill>
                      <a:srgbClr val="1D1D1A"/>
                    </a:solidFill>
                    <a:cs typeface="+mn-ea"/>
                    <a:sym typeface="+mn-lt"/>
                  </a:rPr>
                  <a:t>ExecutionSpace</a:t>
                </a:r>
                <a:r>
                  <a:rPr lang="en-US" altLang="zh-CN" sz="105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 N</a:t>
                </a:r>
                <a:endParaRPr lang="zh-CN" altLang="en-US" sz="1050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7" name="圆角矩形 156"/>
              <p:cNvSpPr/>
              <p:nvPr/>
            </p:nvSpPr>
            <p:spPr>
              <a:xfrm>
                <a:off x="4884901" y="2623210"/>
                <a:ext cx="314068" cy="135146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>
                  <a:defRPr/>
                </a:pPr>
                <a:r>
                  <a:rPr lang="en-US" altLang="zh-CN" sz="1400" kern="0" dirty="0" smtClean="0">
                    <a:solidFill>
                      <a:srgbClr val="1D1D1A"/>
                    </a:solidFill>
                    <a:cs typeface="+mn-ea"/>
                    <a:sym typeface="+mn-lt"/>
                  </a:rPr>
                  <a:t>…</a:t>
                </a:r>
                <a:endParaRPr lang="zh-CN" altLang="en-US" sz="1400" kern="0" dirty="0" smtClean="0">
                  <a:solidFill>
                    <a:srgbClr val="1D1D1A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6" name="流程图: 接点 31"/>
            <p:cNvSpPr/>
            <p:nvPr/>
          </p:nvSpPr>
          <p:spPr>
            <a:xfrm>
              <a:off x="2567770" y="1847328"/>
              <a:ext cx="198895" cy="198201"/>
            </a:xfrm>
            <a:prstGeom prst="flowChartConnector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r>
                <a:rPr lang="en-US" altLang="zh-CN" sz="1100" kern="0" dirty="0" smtClean="0">
                  <a:solidFill>
                    <a:srgbClr val="FFFFFF"/>
                  </a:solidFill>
                  <a:cs typeface="+mn-ea"/>
                  <a:sym typeface="+mn-lt"/>
                </a:rPr>
                <a:t>1</a:t>
              </a:r>
              <a:endParaRPr lang="zh-CN" altLang="en-US" sz="1100" kern="0" dirty="0" smtClea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7" name="流程图: 接点 32"/>
            <p:cNvSpPr/>
            <p:nvPr/>
          </p:nvSpPr>
          <p:spPr>
            <a:xfrm>
              <a:off x="5656441" y="2204737"/>
              <a:ext cx="198895" cy="198201"/>
            </a:xfrm>
            <a:prstGeom prst="flowChartConnector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r>
                <a:rPr lang="en-US" altLang="zh-CN" sz="1100" kern="0" dirty="0" smtClean="0">
                  <a:solidFill>
                    <a:srgbClr val="FFFFFF"/>
                  </a:solidFill>
                  <a:cs typeface="+mn-ea"/>
                  <a:sym typeface="+mn-lt"/>
                </a:rPr>
                <a:t>2</a:t>
              </a:r>
              <a:endParaRPr lang="zh-CN" altLang="en-US" sz="1100" kern="0" dirty="0" smtClea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8" name="流程图: 接点 33"/>
            <p:cNvSpPr/>
            <p:nvPr/>
          </p:nvSpPr>
          <p:spPr>
            <a:xfrm>
              <a:off x="1113157" y="3209843"/>
              <a:ext cx="198895" cy="198201"/>
            </a:xfrm>
            <a:prstGeom prst="flowChartConnector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r>
                <a:rPr lang="en-US" altLang="zh-CN" sz="1100" kern="0" dirty="0" smtClean="0">
                  <a:solidFill>
                    <a:srgbClr val="FFFFFF"/>
                  </a:solidFill>
                  <a:cs typeface="+mn-ea"/>
                  <a:sym typeface="+mn-lt"/>
                </a:rPr>
                <a:t>4</a:t>
              </a:r>
              <a:endParaRPr lang="zh-CN" altLang="en-US" sz="1100" kern="0" dirty="0" smtClea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9" name="流程图: 接点 34"/>
            <p:cNvSpPr/>
            <p:nvPr/>
          </p:nvSpPr>
          <p:spPr>
            <a:xfrm>
              <a:off x="3481092" y="4637555"/>
              <a:ext cx="198895" cy="198201"/>
            </a:xfrm>
            <a:prstGeom prst="flowChartConnector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r>
                <a:rPr lang="en-US" altLang="zh-CN" sz="1100" kern="0" dirty="0" smtClean="0">
                  <a:solidFill>
                    <a:srgbClr val="FFFFFF"/>
                  </a:solidFill>
                  <a:cs typeface="+mn-ea"/>
                  <a:sym typeface="+mn-lt"/>
                </a:rPr>
                <a:t>4</a:t>
              </a:r>
              <a:endParaRPr lang="zh-CN" altLang="en-US" sz="1100" kern="0" dirty="0" smtClea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0" name="流程图: 接点 35"/>
            <p:cNvSpPr/>
            <p:nvPr/>
          </p:nvSpPr>
          <p:spPr>
            <a:xfrm>
              <a:off x="5211778" y="3205878"/>
              <a:ext cx="198895" cy="198201"/>
            </a:xfrm>
            <a:prstGeom prst="flowChartConnector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r>
                <a:rPr lang="en-US" altLang="zh-CN" sz="1100" kern="0" dirty="0" smtClean="0">
                  <a:solidFill>
                    <a:srgbClr val="FFFFFF"/>
                  </a:solidFill>
                  <a:cs typeface="+mn-ea"/>
                  <a:sym typeface="+mn-lt"/>
                </a:rPr>
                <a:t>4</a:t>
              </a:r>
              <a:endParaRPr lang="zh-CN" altLang="en-US" sz="1100" kern="0" dirty="0" smtClea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1" name="流程图: 接点 36"/>
            <p:cNvSpPr/>
            <p:nvPr/>
          </p:nvSpPr>
          <p:spPr>
            <a:xfrm>
              <a:off x="5972231" y="4633165"/>
              <a:ext cx="198895" cy="198201"/>
            </a:xfrm>
            <a:prstGeom prst="flowChartConnector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r>
                <a:rPr lang="en-US" altLang="zh-CN" sz="1100" kern="0" dirty="0" smtClean="0">
                  <a:solidFill>
                    <a:srgbClr val="FFFFFF"/>
                  </a:solidFill>
                  <a:cs typeface="+mn-ea"/>
                  <a:sym typeface="+mn-lt"/>
                </a:rPr>
                <a:t>4</a:t>
              </a:r>
              <a:endParaRPr lang="zh-CN" altLang="en-US" sz="1100" kern="0" dirty="0" smtClea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2" name="流程图: 接点 37"/>
            <p:cNvSpPr/>
            <p:nvPr/>
          </p:nvSpPr>
          <p:spPr>
            <a:xfrm>
              <a:off x="2567769" y="2784338"/>
              <a:ext cx="198895" cy="198201"/>
            </a:xfrm>
            <a:prstGeom prst="flowChartConnector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r>
                <a:rPr lang="en-US" altLang="zh-CN" sz="1100" kern="0" dirty="0" smtClean="0">
                  <a:solidFill>
                    <a:srgbClr val="FFFFFF"/>
                  </a:solidFill>
                  <a:cs typeface="+mn-ea"/>
                  <a:sym typeface="+mn-lt"/>
                </a:rPr>
                <a:t>3</a:t>
              </a:r>
              <a:endParaRPr lang="zh-CN" altLang="en-US" sz="1100" kern="0" dirty="0" smtClea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03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副标题 3"/>
          <p:cNvSpPr>
            <a:spLocks noGrp="1"/>
          </p:cNvSpPr>
          <p:nvPr>
            <p:ph type="title"/>
          </p:nvPr>
        </p:nvSpPr>
        <p:spPr>
          <a:xfrm>
            <a:off x="736600" y="365125"/>
            <a:ext cx="10731500" cy="1087827"/>
          </a:xfrm>
        </p:spPr>
        <p:txBody>
          <a:bodyPr/>
          <a:lstStyle/>
          <a:p>
            <a:r>
              <a:rPr lang="en-US" altLang="zh-CN" sz="3600" dirty="0" err="1">
                <a:latin typeface="+mn-lt"/>
                <a:ea typeface="+mn-ea"/>
                <a:cs typeface="+mn-ea"/>
                <a:sym typeface="+mn-lt"/>
              </a:rPr>
              <a:t>Karmada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核心理念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文本占位符 2"/>
          <p:cNvSpPr txBox="1">
            <a:spLocks/>
          </p:cNvSpPr>
          <p:nvPr/>
        </p:nvSpPr>
        <p:spPr>
          <a:xfrm>
            <a:off x="6099174" y="1435100"/>
            <a:ext cx="5356200" cy="46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46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15463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11086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299"/>
              <a:buFont typeface="Arial"/>
              <a:buChar char="•"/>
              <a:defRPr sz="12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086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299"/>
              <a:buFont typeface="Arial"/>
              <a:buChar char="•"/>
              <a:defRPr sz="12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086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299"/>
              <a:buFont typeface="Arial"/>
              <a:buChar char="•"/>
              <a:defRPr sz="12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086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299"/>
              <a:buFont typeface="Arial"/>
              <a:buChar char="•"/>
              <a:defRPr sz="12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7063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2338"/>
              <a:buFont typeface="Arial"/>
              <a:buChar char="•"/>
              <a:defRPr sz="23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7063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2338"/>
              <a:buFont typeface="Arial"/>
              <a:buChar char="•"/>
              <a:defRPr sz="23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7063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2338"/>
              <a:buFont typeface="Arial"/>
              <a:buChar char="•"/>
              <a:defRPr sz="23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7063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2338"/>
              <a:buFont typeface="Arial"/>
              <a:buChar char="•"/>
              <a:defRPr sz="233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373" indent="0" defTabSz="914400">
              <a:buClr>
                <a:srgbClr val="C00000"/>
              </a:buClr>
              <a:buSzPts val="1100"/>
            </a:pPr>
            <a:r>
              <a:rPr lang="en-US" altLang="zh-CN" b="1" i="1" kern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Resource Template</a:t>
            </a:r>
          </a:p>
          <a:p>
            <a:pPr marL="296862" indent="-285750" defTabSz="914400">
              <a:spcBef>
                <a:spcPts val="600"/>
              </a:spcBef>
              <a:buSzPts val="1100"/>
              <a:buFont typeface="Arial"/>
              <a:buChar char="•"/>
            </a:pPr>
            <a:r>
              <a:rPr lang="en-US" altLang="zh-CN" kern="0" smtClean="0">
                <a:latin typeface="+mn-lt"/>
                <a:ea typeface="+mn-ea"/>
                <a:cs typeface="+mn-ea"/>
                <a:sym typeface="+mn-lt"/>
              </a:rPr>
              <a:t>K8s</a:t>
            </a:r>
            <a:r>
              <a:rPr lang="zh-CN" altLang="en-US" kern="0" smtClean="0">
                <a:latin typeface="+mn-lt"/>
                <a:ea typeface="+mn-ea"/>
                <a:cs typeface="+mn-ea"/>
                <a:sym typeface="+mn-lt"/>
              </a:rPr>
              <a:t>原生</a:t>
            </a:r>
            <a:r>
              <a:rPr lang="en-US" altLang="zh-CN" kern="0" smtClean="0">
                <a:latin typeface="+mn-lt"/>
                <a:ea typeface="+mn-ea"/>
                <a:cs typeface="+mn-ea"/>
                <a:sym typeface="+mn-lt"/>
              </a:rPr>
              <a:t>API</a:t>
            </a:r>
            <a:r>
              <a:rPr lang="zh-CN" altLang="en-US" kern="0" smtClean="0">
                <a:latin typeface="+mn-lt"/>
                <a:ea typeface="+mn-ea"/>
                <a:cs typeface="+mn-ea"/>
                <a:sym typeface="+mn-lt"/>
              </a:rPr>
              <a:t>定义，包括</a:t>
            </a:r>
            <a:r>
              <a:rPr lang="en-US" altLang="zh-CN" kern="0" smtClean="0">
                <a:latin typeface="+mn-lt"/>
                <a:ea typeface="+mn-ea"/>
                <a:cs typeface="+mn-ea"/>
                <a:sym typeface="+mn-lt"/>
              </a:rPr>
              <a:t>CRD</a:t>
            </a:r>
          </a:p>
          <a:p>
            <a:pPr marL="296862" indent="-285750" defTabSz="914400">
              <a:spcBef>
                <a:spcPts val="600"/>
              </a:spcBef>
              <a:buSzPts val="1100"/>
              <a:buFont typeface="Arial"/>
              <a:buChar char="•"/>
            </a:pPr>
            <a:r>
              <a:rPr lang="zh-CN" altLang="en-US" kern="0" smtClean="0">
                <a:latin typeface="+mn-lt"/>
                <a:ea typeface="+mn-ea"/>
                <a:cs typeface="+mn-ea"/>
                <a:sym typeface="+mn-lt"/>
              </a:rPr>
              <a:t>无需修改即可创建多集群应用</a:t>
            </a:r>
            <a:endParaRPr lang="en-US" altLang="zh-CN" kern="0" smtClean="0">
              <a:latin typeface="+mn-lt"/>
              <a:ea typeface="+mn-ea"/>
              <a:cs typeface="+mn-ea"/>
              <a:sym typeface="+mn-lt"/>
            </a:endParaRPr>
          </a:p>
          <a:p>
            <a:pPr marL="12373" indent="0" defTabSz="914400">
              <a:buClr>
                <a:srgbClr val="C00000"/>
              </a:buClr>
              <a:buSzPts val="1100"/>
            </a:pPr>
            <a:endParaRPr lang="en-US" altLang="zh-CN" i="1" kern="0" smtClean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2373" indent="0" defTabSz="914400">
              <a:buClr>
                <a:srgbClr val="C00000"/>
              </a:buClr>
              <a:buSzPts val="1100"/>
            </a:pPr>
            <a:r>
              <a:rPr lang="en-US" altLang="zh-CN" b="1" i="1" kern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Propagation Policy</a:t>
            </a:r>
          </a:p>
          <a:p>
            <a:pPr marL="296862" indent="-285750" defTabSz="914400">
              <a:spcBef>
                <a:spcPts val="600"/>
              </a:spcBef>
              <a:buSzPts val="1100"/>
              <a:buFont typeface="Arial"/>
              <a:buChar char="•"/>
            </a:pPr>
            <a:r>
              <a:rPr lang="zh-CN" altLang="en-US" kern="0" smtClean="0">
                <a:latin typeface="+mn-lt"/>
                <a:ea typeface="+mn-ea"/>
                <a:cs typeface="+mn-ea"/>
                <a:sym typeface="+mn-lt"/>
              </a:rPr>
              <a:t>可重用的应用多集群调度策略</a:t>
            </a:r>
          </a:p>
          <a:p>
            <a:pPr marL="12373" indent="0" defTabSz="914400">
              <a:buClr>
                <a:srgbClr val="C00000"/>
              </a:buClr>
              <a:buSzPts val="1100"/>
            </a:pPr>
            <a:endParaRPr lang="en-US" altLang="zh-CN" i="1" kern="0" smtClean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2373" indent="0" defTabSz="914400">
              <a:buClr>
                <a:srgbClr val="C00000"/>
              </a:buClr>
              <a:buSzPts val="1100"/>
            </a:pPr>
            <a:r>
              <a:rPr lang="en-US" altLang="zh-CN" b="1" i="1" kern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Resource Binding</a:t>
            </a:r>
          </a:p>
          <a:p>
            <a:pPr marL="296862" indent="-285750" defTabSz="914400">
              <a:spcBef>
                <a:spcPts val="600"/>
              </a:spcBef>
              <a:buSzPts val="1100"/>
              <a:buFont typeface="Arial"/>
              <a:buChar char="•"/>
            </a:pPr>
            <a:r>
              <a:rPr lang="zh-CN" altLang="en-US" kern="0" smtClean="0">
                <a:latin typeface="+mn-lt"/>
                <a:ea typeface="+mn-ea"/>
                <a:cs typeface="+mn-ea"/>
                <a:sym typeface="+mn-lt"/>
              </a:rPr>
              <a:t>通用类型，驱动内部流程</a:t>
            </a:r>
            <a:endParaRPr lang="en-US" altLang="zh-CN" kern="0" smtClean="0">
              <a:latin typeface="+mn-lt"/>
              <a:ea typeface="+mn-ea"/>
              <a:cs typeface="+mn-ea"/>
              <a:sym typeface="+mn-lt"/>
            </a:endParaRPr>
          </a:p>
          <a:p>
            <a:pPr marL="12373" indent="0" defTabSz="914400">
              <a:buClr>
                <a:srgbClr val="C00000"/>
              </a:buClr>
              <a:buSzPts val="1100"/>
            </a:pPr>
            <a:endParaRPr lang="en-US" altLang="zh-CN" i="1" kern="0" smtClean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2373" indent="0" defTabSz="914400">
              <a:buClr>
                <a:srgbClr val="C00000"/>
              </a:buClr>
              <a:buSzPts val="1100"/>
            </a:pPr>
            <a:r>
              <a:rPr lang="en-US" altLang="zh-CN" b="1" i="1" kern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Override Policy</a:t>
            </a:r>
          </a:p>
          <a:p>
            <a:pPr marL="296862" indent="-285750" defTabSz="914400">
              <a:spcBef>
                <a:spcPts val="600"/>
              </a:spcBef>
              <a:buSzPts val="1100"/>
              <a:buFont typeface="Arial"/>
              <a:buChar char="•"/>
            </a:pPr>
            <a:r>
              <a:rPr lang="zh-CN" altLang="en-US" kern="0" smtClean="0">
                <a:latin typeface="+mn-lt"/>
                <a:ea typeface="+mn-ea"/>
                <a:cs typeface="+mn-ea"/>
                <a:sym typeface="+mn-lt"/>
              </a:rPr>
              <a:t>跨集群可重用的差异化配置策略</a:t>
            </a:r>
          </a:p>
          <a:p>
            <a:pPr marL="12373" indent="0" defTabSz="914400">
              <a:buClr>
                <a:srgbClr val="C00000"/>
              </a:buClr>
              <a:buSzPts val="1100"/>
            </a:pPr>
            <a:endParaRPr lang="en-US" altLang="zh-CN" i="1" kern="0" smtClean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2373" indent="0" defTabSz="914400">
              <a:buClr>
                <a:srgbClr val="C00000"/>
              </a:buClr>
              <a:buSzPts val="1100"/>
            </a:pPr>
            <a:r>
              <a:rPr lang="en-US" altLang="zh-CN" b="1" i="1" kern="0" smtClean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Work</a:t>
            </a:r>
          </a:p>
          <a:p>
            <a:pPr marL="296862" indent="-285750" defTabSz="914400">
              <a:spcBef>
                <a:spcPts val="600"/>
              </a:spcBef>
              <a:buSzPts val="1100"/>
              <a:buFont typeface="Arial"/>
              <a:buChar char="•"/>
            </a:pPr>
            <a:r>
              <a:rPr lang="zh-CN" altLang="en-US" kern="0" smtClean="0">
                <a:latin typeface="+mn-lt"/>
                <a:ea typeface="+mn-ea"/>
                <a:cs typeface="+mn-ea"/>
                <a:sym typeface="+mn-lt"/>
              </a:rPr>
              <a:t>子集群最终资源在联邦层的映射</a:t>
            </a:r>
            <a:endParaRPr lang="en-US" altLang="zh-CN" kern="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1" y="1550845"/>
            <a:ext cx="4845050" cy="4583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13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#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heme/theme1.xml><?xml version="1.0" encoding="utf-8"?>
<a:theme xmlns:a="http://schemas.openxmlformats.org/drawingml/2006/main" name="Huawei Explore Light 16x9 zh-Hans">
  <a:themeElements>
    <a:clrScheme name="Huawei Light">
      <a:dk1>
        <a:srgbClr val="1B1B18"/>
      </a:dk1>
      <a:lt1>
        <a:srgbClr val="FFFFFF"/>
      </a:lt1>
      <a:dk2>
        <a:srgbClr val="878787"/>
      </a:dk2>
      <a:lt2>
        <a:srgbClr val="F0F0F0"/>
      </a:lt2>
      <a:accent1>
        <a:srgbClr val="C7000B"/>
      </a:accent1>
      <a:accent2>
        <a:srgbClr val="ED6D00"/>
      </a:accent2>
      <a:accent3>
        <a:srgbClr val="FCC800"/>
      </a:accent3>
      <a:accent4>
        <a:srgbClr val="595757"/>
      </a:accent4>
      <a:accent5>
        <a:srgbClr val="9EA0A0"/>
      </a:accent5>
      <a:accent6>
        <a:srgbClr val="DCDDDD"/>
      </a:accent6>
      <a:hlink>
        <a:srgbClr val="C7000B"/>
      </a:hlink>
      <a:folHlink>
        <a:srgbClr val="BFBFBF"/>
      </a:folHlink>
    </a:clrScheme>
    <a:fontScheme name="uctc2wcx">
      <a:majorFont>
        <a:latin typeface="Huawei Sans"/>
        <a:ea typeface="方正兰亭黑_GBK"/>
        <a:cs typeface=""/>
      </a:majorFont>
      <a:minorFont>
        <a:latin typeface="Huawei Sans"/>
        <a:ea typeface="方正兰亭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C7000B"/>
    </a:custClr>
    <a:custClr>
      <a:srgbClr val="C8102E"/>
    </a:custClr>
    <a:custClr>
      <a:srgbClr val="C40054"/>
    </a:custClr>
    <a:custClr>
      <a:srgbClr val="7F0001"/>
    </a:custClr>
    <a:custClr>
      <a:srgbClr val="ED6D00"/>
    </a:custClr>
    <a:custClr>
      <a:srgbClr val="34C800"/>
    </a:custClr>
    <a:custClr>
      <a:srgbClr val="62B230"/>
    </a:custClr>
    <a:custClr>
      <a:srgbClr val="30B5C5"/>
    </a:custClr>
    <a:custClr>
      <a:srgbClr val="231815"/>
    </a:custClr>
    <a:custClr>
      <a:srgbClr val="DDDDDD"/>
    </a:custClr>
    <a:custClr>
      <a:srgbClr val="D33941"/>
    </a:custClr>
    <a:custClr>
      <a:srgbClr val="D33859"/>
    </a:custClr>
    <a:custClr>
      <a:srgbClr val="CB3778"/>
    </a:custClr>
    <a:custClr>
      <a:srgbClr val="993636"/>
    </a:custClr>
    <a:custClr>
      <a:srgbClr val="F28944"/>
    </a:custClr>
    <a:custClr>
      <a:srgbClr val="FDD351"/>
    </a:custClr>
    <a:custClr>
      <a:srgbClr val="81C15F"/>
    </a:custClr>
    <a:custClr>
      <a:srgbClr val="56C4D2"/>
    </a:custClr>
    <a:custClr>
      <a:srgbClr val="595757"/>
    </a:custClr>
    <a:custClr>
      <a:srgbClr val="FFFFFF"/>
    </a:custClr>
    <a:custClr>
      <a:srgbClr val="E28189"/>
    </a:custClr>
    <a:custClr>
      <a:srgbClr val="E28198"/>
    </a:custClr>
    <a:custClr>
      <a:srgbClr val="DD80AA"/>
    </a:custClr>
    <a:custClr>
      <a:srgbClr val="BF8082"/>
    </a:custClr>
    <a:custClr>
      <a:srgbClr val="F6B78C"/>
    </a:custClr>
    <a:custClr>
      <a:srgbClr val="FDE3B5"/>
    </a:custClr>
    <a:custClr>
      <a:srgbClr val="B0D89C"/>
    </a:custClr>
    <a:custClr>
      <a:srgbClr val="94DAE2"/>
    </a:custClr>
    <a:custClr>
      <a:srgbClr val="898989"/>
    </a:custClr>
    <a:custClr>
      <a:srgbClr val="FFFFFF"/>
    </a:custClr>
    <a:custClr>
      <a:srgbClr val="EFB2B8"/>
    </a:custClr>
    <a:custClr>
      <a:srgbClr val="EEB3C1"/>
    </a:custClr>
    <a:custClr>
      <a:srgbClr val="EBB3CC"/>
    </a:custClr>
    <a:custClr>
      <a:srgbClr val="D8B3B3"/>
    </a:custClr>
    <a:custClr>
      <a:srgbClr val="FAD3BB"/>
    </a:custClr>
    <a:custClr>
      <a:srgbClr val="FEEEC1"/>
    </a:custClr>
    <a:custClr>
      <a:srgbClr val="D0E8C4"/>
    </a:custClr>
    <a:custClr>
      <a:srgbClr val="BEE9EE"/>
    </a:custClr>
    <a:custClr>
      <a:srgbClr val="B5B5B5"/>
    </a:custClr>
    <a:custClr>
      <a:srgbClr val="FFFFFF"/>
    </a:custClr>
  </a:custClrLst>
  <a:extLst>
    <a:ext uri="{05A4C25C-085E-4340-85A3-A5531E510DB2}">
      <thm15:themeFamily xmlns:thm15="http://schemas.microsoft.com/office/thememl/2012/main" name="Huawei" id="{97A08F58-DBF5-4DA9-AE3B-46076152B801}" vid="{F92D8A4C-13B9-45B1-834C-662ACA3AB735}"/>
    </a:ext>
  </a:extLst>
</a:theme>
</file>

<file path=ppt/theme/themeOverride1.xml><?xml version="1.0" encoding="utf-8"?>
<a:themeOverride xmlns:a="http://schemas.openxmlformats.org/drawingml/2006/main">
  <a:clrScheme name="华为模板6色">
    <a:dk1>
      <a:srgbClr val="000000"/>
    </a:dk1>
    <a:lt1>
      <a:srgbClr val="3F3F3F"/>
    </a:lt1>
    <a:dk2>
      <a:srgbClr val="FFFFFF"/>
    </a:dk2>
    <a:lt2>
      <a:srgbClr val="EBEBEB"/>
    </a:lt2>
    <a:accent1>
      <a:srgbClr val="F66F6A"/>
    </a:accent1>
    <a:accent2>
      <a:srgbClr val="15B0E8"/>
    </a:accent2>
    <a:accent3>
      <a:srgbClr val="F7A655"/>
    </a:accent3>
    <a:accent4>
      <a:srgbClr val="59C8D5"/>
    </a:accent4>
    <a:accent5>
      <a:srgbClr val="FFDF4F"/>
    </a:accent5>
    <a:accent6>
      <a:srgbClr val="84D0A2"/>
    </a:accent6>
    <a:hlink>
      <a:srgbClr val="0070C0"/>
    </a:hlink>
    <a:folHlink>
      <a:srgbClr val="C4C4C4"/>
    </a:folHlink>
  </a:clrScheme>
  <a:fontScheme name="v54dy5gb">
    <a:majorFont>
      <a:latin typeface="Arial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HUAWEI 华为</Template>
  <TotalTime>57</TotalTime>
  <Words>1285</Words>
  <Application>Microsoft Office PowerPoint</Application>
  <PresentationFormat>自定义</PresentationFormat>
  <Paragraphs>324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.AppleSystemUIFont</vt:lpstr>
      <vt:lpstr>方正兰亭黑_GBK</vt:lpstr>
      <vt:lpstr>Microsoft YaHei</vt:lpstr>
      <vt:lpstr>Arial</vt:lpstr>
      <vt:lpstr>Huawei Sans</vt:lpstr>
      <vt:lpstr>Huawei Explore Light 16x9 zh-Hans</vt:lpstr>
      <vt:lpstr>基于容器技术的多云管理平台核心Karmada，跨云秒级迁移</vt:lpstr>
      <vt:lpstr>多云、多集群部署已经成为常态</vt:lpstr>
      <vt:lpstr>云原生多云多集群的典型阶段</vt:lpstr>
      <vt:lpstr>云原生的多云仍然充满挑战</vt:lpstr>
      <vt:lpstr>多集群容器编排的前世今生</vt:lpstr>
      <vt:lpstr>Karmada：开源的云原生多云容器编排平台</vt:lpstr>
      <vt:lpstr>Karmada: 开源的云原生多云容器编排平台</vt:lpstr>
      <vt:lpstr>Karmada 架构</vt:lpstr>
      <vt:lpstr>Karmada 核心理念</vt:lpstr>
      <vt:lpstr>Karmada API workflow</vt:lpstr>
      <vt:lpstr>零改造 — 使用K8s原生API部署一个多集群应用</vt:lpstr>
      <vt:lpstr>Propagation Policy: 可重用的应用多集群调度策略</vt:lpstr>
      <vt:lpstr>Override Policy: 跨集群可重用的差异化配置策略</vt:lpstr>
      <vt:lpstr>Member Cluster API: 用户自助可查的资源池基本单元</vt:lpstr>
      <vt:lpstr>Karmada 社区路标</vt:lpstr>
      <vt:lpstr>加入社区</vt:lpstr>
      <vt:lpstr>PowerPoint 演示文稿</vt:lpstr>
    </vt:vector>
  </TitlesOfParts>
  <Manager>HUAWEI 华为</Manager>
  <Company>HUAWEI 华为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HUAWEI 华为</dc:creator>
  <cp:lastModifiedBy>Wangzefeng (Kevin)</cp:lastModifiedBy>
  <cp:revision>23</cp:revision>
  <cp:lastPrinted>2021-03-16T16:00:00Z</cp:lastPrinted>
  <dcterms:created xsi:type="dcterms:W3CDTF">2021-03-16T16:00:00Z</dcterms:created>
  <dcterms:modified xsi:type="dcterms:W3CDTF">2021-09-10T01:46:27Z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(3)LM4iOw21Zzh81+snBIs8nDcI3fSJ6oWLLphunQqfLrbqKU9gVkuZi71vYJMb5LPqlwHepEms
t2Axit/g9pYxPZcC8ad2DFmNge2iQnsnuqb1n8tRYxeEK0FEHC/wSiy545TgWaoN3hYNqSqm
xEE3uAbCtGMEtLeYqKa+aTfpRQDkeFy0Kyyh6Qiuaj6Z+3jCwGR8j8OUhh2P2E+mYVaAQW4r
4HhfYRa0+yCBa7zh3L</vt:lpwstr>
  </property>
  <property fmtid="{D5CDD505-2E9C-101B-9397-08002B2CF9AE}" pid="3" name="_2015_ms_pID_7253431">
    <vt:lpwstr>cd3DQqV0n0UxV4WhM0g2OuMSYzF6suovzOnvMRfIw3FWsA9AwTmjfj
iig+rIyL2RrsLm9hDZQOgLsU/sYm7/qVg3myGGhqZA/wxLFGnmtKr354TgCUG8DjJb8haGSE
zpmc4AjKEOKmUu0AohPW6UjuANhSGPW/0kmMMESJP6BrqOKodRzmGCJsSR17PmiZWc2q3zUp
6CDHd2sLh6uIoEE6ZXzsmxZezVd6QxFOA6LD</vt:lpwstr>
  </property>
  <property fmtid="{D5CDD505-2E9C-101B-9397-08002B2CF9AE}" pid="4" name="_readonly">
    <vt:lpwstr/>
  </property>
  <property fmtid="{D5CDD505-2E9C-101B-9397-08002B2CF9AE}" pid="5" name="_change">
    <vt:lpwstr/>
  </property>
  <property fmtid="{D5CDD505-2E9C-101B-9397-08002B2CF9AE}" pid="6" name="_full-control">
    <vt:lpwstr/>
  </property>
  <property fmtid="{D5CDD505-2E9C-101B-9397-08002B2CF9AE}" pid="7" name="sflag">
    <vt:lpwstr>1631237655</vt:lpwstr>
  </property>
  <property fmtid="{D5CDD505-2E9C-101B-9397-08002B2CF9AE}" pid="8" name="_2015_ms_pID_7253432">
    <vt:lpwstr>bA==</vt:lpwstr>
  </property>
</Properties>
</file>